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3"/>
  </p:notesMasterIdLst>
  <p:sldIdLst>
    <p:sldId id="257" r:id="rId2"/>
    <p:sldId id="292" r:id="rId3"/>
    <p:sldId id="1246" r:id="rId4"/>
    <p:sldId id="1245" r:id="rId5"/>
    <p:sldId id="288" r:id="rId6"/>
    <p:sldId id="1236" r:id="rId7"/>
    <p:sldId id="1239" r:id="rId8"/>
    <p:sldId id="1185" r:id="rId9"/>
    <p:sldId id="1188" r:id="rId10"/>
    <p:sldId id="1190" r:id="rId11"/>
    <p:sldId id="1139" r:id="rId12"/>
    <p:sldId id="1140" r:id="rId13"/>
    <p:sldId id="1141" r:id="rId14"/>
    <p:sldId id="1142" r:id="rId15"/>
    <p:sldId id="1143" r:id="rId16"/>
    <p:sldId id="1147" r:id="rId17"/>
    <p:sldId id="1148" r:id="rId18"/>
    <p:sldId id="1149" r:id="rId19"/>
    <p:sldId id="1150" r:id="rId20"/>
    <p:sldId id="1151" r:id="rId21"/>
    <p:sldId id="1193" r:id="rId22"/>
    <p:sldId id="1152" r:id="rId23"/>
    <p:sldId id="1153" r:id="rId24"/>
    <p:sldId id="1154" r:id="rId25"/>
    <p:sldId id="1155" r:id="rId26"/>
    <p:sldId id="1156" r:id="rId27"/>
    <p:sldId id="1251" r:id="rId28"/>
    <p:sldId id="1157" r:id="rId29"/>
    <p:sldId id="1158" r:id="rId30"/>
    <p:sldId id="1159" r:id="rId31"/>
    <p:sldId id="1160" r:id="rId32"/>
    <p:sldId id="1163" r:id="rId33"/>
    <p:sldId id="1164" r:id="rId34"/>
    <p:sldId id="1165" r:id="rId35"/>
    <p:sldId id="1166" r:id="rId36"/>
    <p:sldId id="1167" r:id="rId37"/>
    <p:sldId id="1168" r:id="rId38"/>
    <p:sldId id="1169" r:id="rId39"/>
    <p:sldId id="1173" r:id="rId40"/>
    <p:sldId id="351" r:id="rId41"/>
    <p:sldId id="352" r:id="rId42"/>
    <p:sldId id="353" r:id="rId43"/>
    <p:sldId id="354" r:id="rId44"/>
    <p:sldId id="355" r:id="rId45"/>
    <p:sldId id="356" r:id="rId46"/>
    <p:sldId id="399" r:id="rId47"/>
    <p:sldId id="357" r:id="rId48"/>
    <p:sldId id="358" r:id="rId49"/>
    <p:sldId id="359" r:id="rId50"/>
    <p:sldId id="360" r:id="rId51"/>
    <p:sldId id="361" r:id="rId52"/>
    <p:sldId id="362" r:id="rId53"/>
    <p:sldId id="400" r:id="rId54"/>
    <p:sldId id="363" r:id="rId55"/>
    <p:sldId id="364" r:id="rId56"/>
    <p:sldId id="365" r:id="rId57"/>
    <p:sldId id="366" r:id="rId58"/>
    <p:sldId id="367" r:id="rId59"/>
    <p:sldId id="398" r:id="rId60"/>
    <p:sldId id="368" r:id="rId61"/>
    <p:sldId id="370" r:id="rId62"/>
    <p:sldId id="371" r:id="rId63"/>
    <p:sldId id="372" r:id="rId64"/>
    <p:sldId id="373" r:id="rId65"/>
    <p:sldId id="374" r:id="rId66"/>
    <p:sldId id="375" r:id="rId67"/>
    <p:sldId id="376" r:id="rId68"/>
    <p:sldId id="377" r:id="rId69"/>
    <p:sldId id="378" r:id="rId70"/>
    <p:sldId id="379" r:id="rId71"/>
    <p:sldId id="380" r:id="rId72"/>
    <p:sldId id="381" r:id="rId73"/>
    <p:sldId id="382" r:id="rId74"/>
    <p:sldId id="1235" r:id="rId75"/>
    <p:sldId id="383" r:id="rId76"/>
    <p:sldId id="384" r:id="rId77"/>
    <p:sldId id="385" r:id="rId78"/>
    <p:sldId id="386" r:id="rId79"/>
    <p:sldId id="387" r:id="rId80"/>
    <p:sldId id="388" r:id="rId81"/>
    <p:sldId id="389" r:id="rId82"/>
    <p:sldId id="390" r:id="rId83"/>
    <p:sldId id="391" r:id="rId84"/>
    <p:sldId id="393" r:id="rId85"/>
    <p:sldId id="394" r:id="rId86"/>
    <p:sldId id="395" r:id="rId87"/>
    <p:sldId id="396" r:id="rId88"/>
    <p:sldId id="1198" r:id="rId89"/>
    <p:sldId id="1199" r:id="rId90"/>
    <p:sldId id="1200" r:id="rId91"/>
    <p:sldId id="1201" r:id="rId92"/>
    <p:sldId id="1202" r:id="rId93"/>
    <p:sldId id="1203" r:id="rId94"/>
    <p:sldId id="1204" r:id="rId95"/>
    <p:sldId id="1205" r:id="rId96"/>
    <p:sldId id="1206" r:id="rId97"/>
    <p:sldId id="1207" r:id="rId98"/>
    <p:sldId id="1208" r:id="rId99"/>
    <p:sldId id="411" r:id="rId100"/>
    <p:sldId id="402" r:id="rId101"/>
    <p:sldId id="403" r:id="rId102"/>
    <p:sldId id="1209" r:id="rId103"/>
    <p:sldId id="1210" r:id="rId104"/>
    <p:sldId id="405" r:id="rId105"/>
    <p:sldId id="1211" r:id="rId106"/>
    <p:sldId id="412" r:id="rId107"/>
    <p:sldId id="1248" r:id="rId108"/>
    <p:sldId id="1212" r:id="rId109"/>
    <p:sldId id="369" r:id="rId110"/>
    <p:sldId id="1213" r:id="rId111"/>
    <p:sldId id="1215" r:id="rId112"/>
    <p:sldId id="1216" r:id="rId113"/>
    <p:sldId id="1217" r:id="rId114"/>
    <p:sldId id="1218" r:id="rId115"/>
    <p:sldId id="1219" r:id="rId116"/>
    <p:sldId id="1220" r:id="rId117"/>
    <p:sldId id="1221" r:id="rId118"/>
    <p:sldId id="1222" r:id="rId119"/>
    <p:sldId id="1223" r:id="rId120"/>
    <p:sldId id="1224" r:id="rId121"/>
    <p:sldId id="1225" r:id="rId122"/>
    <p:sldId id="406" r:id="rId123"/>
    <p:sldId id="407" r:id="rId124"/>
    <p:sldId id="408" r:id="rId125"/>
    <p:sldId id="1226" r:id="rId126"/>
    <p:sldId id="1227" r:id="rId127"/>
    <p:sldId id="409" r:id="rId128"/>
    <p:sldId id="1250" r:id="rId129"/>
    <p:sldId id="1249" r:id="rId130"/>
    <p:sldId id="451" r:id="rId131"/>
    <p:sldId id="452" r:id="rId132"/>
    <p:sldId id="492" r:id="rId133"/>
    <p:sldId id="486" r:id="rId134"/>
    <p:sldId id="453" r:id="rId135"/>
    <p:sldId id="454" r:id="rId136"/>
    <p:sldId id="455" r:id="rId137"/>
    <p:sldId id="456" r:id="rId138"/>
    <p:sldId id="457" r:id="rId139"/>
    <p:sldId id="458" r:id="rId140"/>
    <p:sldId id="459" r:id="rId141"/>
    <p:sldId id="460" r:id="rId142"/>
    <p:sldId id="461" r:id="rId143"/>
    <p:sldId id="462" r:id="rId144"/>
    <p:sldId id="463" r:id="rId145"/>
    <p:sldId id="464" r:id="rId146"/>
    <p:sldId id="465" r:id="rId147"/>
    <p:sldId id="466" r:id="rId148"/>
    <p:sldId id="487" r:id="rId149"/>
    <p:sldId id="467" r:id="rId150"/>
    <p:sldId id="468" r:id="rId151"/>
    <p:sldId id="488" r:id="rId152"/>
    <p:sldId id="469" r:id="rId153"/>
    <p:sldId id="470" r:id="rId154"/>
    <p:sldId id="495" r:id="rId155"/>
    <p:sldId id="471" r:id="rId156"/>
    <p:sldId id="472" r:id="rId157"/>
    <p:sldId id="1234" r:id="rId158"/>
    <p:sldId id="474" r:id="rId159"/>
    <p:sldId id="475" r:id="rId160"/>
    <p:sldId id="489" r:id="rId161"/>
    <p:sldId id="476" r:id="rId162"/>
    <p:sldId id="477" r:id="rId163"/>
    <p:sldId id="490" r:id="rId164"/>
    <p:sldId id="491" r:id="rId165"/>
    <p:sldId id="478" r:id="rId166"/>
    <p:sldId id="479" r:id="rId167"/>
    <p:sldId id="480" r:id="rId168"/>
    <p:sldId id="481" r:id="rId169"/>
    <p:sldId id="482" r:id="rId170"/>
    <p:sldId id="483" r:id="rId171"/>
    <p:sldId id="484" r:id="rId172"/>
    <p:sldId id="1238" r:id="rId173"/>
    <p:sldId id="1247" r:id="rId174"/>
    <p:sldId id="1240" r:id="rId175"/>
    <p:sldId id="338" r:id="rId176"/>
    <p:sldId id="339" r:id="rId177"/>
    <p:sldId id="345" r:id="rId178"/>
    <p:sldId id="344" r:id="rId179"/>
    <p:sldId id="343" r:id="rId180"/>
    <p:sldId id="1241" r:id="rId181"/>
    <p:sldId id="273" r:id="rId182"/>
    <p:sldId id="275" r:id="rId183"/>
    <p:sldId id="346" r:id="rId184"/>
    <p:sldId id="347" r:id="rId185"/>
    <p:sldId id="283" r:id="rId186"/>
    <p:sldId id="348" r:id="rId187"/>
    <p:sldId id="349" r:id="rId188"/>
    <p:sldId id="350" r:id="rId189"/>
    <p:sldId id="1242" r:id="rId190"/>
    <p:sldId id="1244" r:id="rId191"/>
    <p:sldId id="290" r:id="rId19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136"/>
  </p:normalViewPr>
  <p:slideViewPr>
    <p:cSldViewPr snapToGrid="0" snapToObjects="1">
      <p:cViewPr varScale="1">
        <p:scale>
          <a:sx n="102" d="100"/>
          <a:sy n="102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BA147-752D-DB4E-88EB-08B36A378B80}" type="datetimeFigureOut">
              <a:rPr lang="it-IT" smtClean="0"/>
              <a:t>04/10/22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F04D-5C0F-DA4B-85E2-BF0C9363D6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7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0375" y="720725"/>
            <a:ext cx="6388100" cy="35941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Grep is line-oriented; IR is document oriented.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3B9E213-3F45-0747-857A-6C8C7701BA9B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Abbondanza o carestia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F04D-5C0F-DA4B-85E2-BF0C9363D6F8}" type="slidenum">
              <a:rPr lang="it-IT" smtClean="0"/>
              <a:t>133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1150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8745B675-40B3-5C44-919B-8AC8BA7861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58055A7E-4650-AC46-AC7B-B5CE594F6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6 4 3 2 1 0</a:t>
            </a: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6DDF4A33-455B-BE47-A3F4-1A0DD994C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05841E-4AE7-5944-AEC7-437797323C17}" type="slidenum">
              <a:rPr lang="en-US" altLang="it-IT" sz="1200"/>
              <a:pPr eaLnBrk="1" hangingPunct="1"/>
              <a:t>147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33106F6F-F385-B242-A286-612D1B180E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1B4E2CF8-CF44-B146-A479-D4F1F022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Why do you get these numbers?</a:t>
            </a:r>
          </a:p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Suggests df is better.</a:t>
            </a:r>
          </a:p>
          <a:p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437F3D8A-AE01-A047-90DD-F1BB10559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F12F76C-F1D0-9440-90AB-5F6FEABA56EA}" type="slidenum">
              <a:rPr lang="en-US" altLang="it-IT" sz="1200"/>
              <a:pPr eaLnBrk="1" hangingPunct="1"/>
              <a:t>149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F04D-5C0F-DA4B-85E2-BF0C9363D6F8}" type="slidenum">
              <a:rPr lang="it-IT" smtClean="0"/>
              <a:t>155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676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11B1A10E-0A60-9B4F-92BE-9EB3DA7F2A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FD63604A-A290-B744-915C-8EBA21BF5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See Law of Cosines (Cosine Rule) wikipedia page</a:t>
            </a: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2017DFAE-3243-AB4E-9CC3-2D87767A7F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CA4C14-7801-4746-9A53-AE6FFC910A51}" type="slidenum">
              <a:rPr lang="en-US" altLang="it-IT" sz="1200"/>
              <a:pPr eaLnBrk="1" hangingPunct="1"/>
              <a:t>162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>
            <a:extLst>
              <a:ext uri="{FF2B5EF4-FFF2-40B4-BE49-F238E27FC236}">
                <a16:creationId xmlns:a16="http://schemas.microsoft.com/office/drawing/2014/main" id="{B420C274-6C3A-9548-AB8C-AEE8554025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>
            <a:extLst>
              <a:ext uri="{FF2B5EF4-FFF2-40B4-BE49-F238E27FC236}">
                <a16:creationId xmlns:a16="http://schemas.microsoft.com/office/drawing/2014/main" id="{9EA93475-D02A-9B47-8BE8-2115183C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n default is just term frequency</a:t>
            </a:r>
          </a:p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ltc is best known form of weighting</a:t>
            </a:r>
          </a:p>
        </p:txBody>
      </p:sp>
      <p:sp>
        <p:nvSpPr>
          <p:cNvPr id="89091" name="Slide Number Placeholder 3">
            <a:extLst>
              <a:ext uri="{FF2B5EF4-FFF2-40B4-BE49-F238E27FC236}">
                <a16:creationId xmlns:a16="http://schemas.microsoft.com/office/drawing/2014/main" id="{1021AA22-81DD-A24C-BAD7-ED28EEB7F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374E4A-04A8-EA43-A9C2-21F7E8F24923}" type="slidenum">
              <a:rPr lang="en-US" altLang="it-IT" sz="1200"/>
              <a:pPr eaLnBrk="1" hangingPunct="1"/>
              <a:t>168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>
            <a:extLst>
              <a:ext uri="{FF2B5EF4-FFF2-40B4-BE49-F238E27FC236}">
                <a16:creationId xmlns:a16="http://schemas.microsoft.com/office/drawing/2014/main" id="{904DA264-B780-4F4D-AC64-0693A2ACBC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>
            <a:extLst>
              <a:ext uri="{FF2B5EF4-FFF2-40B4-BE49-F238E27FC236}">
                <a16:creationId xmlns:a16="http://schemas.microsoft.com/office/drawing/2014/main" id="{A66CE253-9C50-3348-9CA6-0CA102FC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Leaving off idf weighting on documents is good for both efficiency and system effectiveness reasons.</a:t>
            </a:r>
          </a:p>
        </p:txBody>
      </p:sp>
      <p:sp>
        <p:nvSpPr>
          <p:cNvPr id="91139" name="Slide Number Placeholder 3">
            <a:extLst>
              <a:ext uri="{FF2B5EF4-FFF2-40B4-BE49-F238E27FC236}">
                <a16:creationId xmlns:a16="http://schemas.microsoft.com/office/drawing/2014/main" id="{C51D62C0-B894-E840-892C-1F4A5295B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394645-D521-4D4A-A0F4-CEF506D2661C}" type="slidenum">
              <a:rPr lang="en-US" altLang="it-IT" sz="1200"/>
              <a:pPr eaLnBrk="1" hangingPunct="1"/>
              <a:t>169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AD266C06-1396-AD4A-BA0D-83D9A8BD37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fld id="{6F03C360-655E-CA40-A381-B0976D45FB8D}" type="slidenum">
              <a:rPr lang="en-US" altLang="en-US" sz="1200"/>
              <a:pPr eaLnBrk="1" hangingPunct="1"/>
              <a:t>179</a:t>
            </a:fld>
            <a:endParaRPr lang="en-US" altLang="en-US" sz="12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FB32645-4470-B648-BE25-55EF4F0DFC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715963"/>
            <a:ext cx="6369050" cy="3582987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74A7C3E-6E39-B141-BFBF-5273975E9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5365750" cy="4378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0375" y="720725"/>
            <a:ext cx="6388100" cy="35941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Linked lists generally preferred to arrays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Dynamic space allocation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Insertion of terms into documents easy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Space overhead of pointers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7F43B05-A70C-4E4A-864C-8B43D1E9DC14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F04D-5C0F-DA4B-85E2-BF0C9363D6F8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85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26B10EF5-7A05-EB4D-A2A5-42FEEF731D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AF3C76F2-4E74-554B-A5E1-0F999A095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Nontrivial issues.  Requires some design decisions.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7F6DD0C9-ED17-A84B-87C3-5281ECF26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309F9C-5715-5F40-AB72-477CF80784CA}" type="slidenum">
              <a:rPr lang="en-US" altLang="it-IT" sz="1200"/>
              <a:pPr eaLnBrk="1" hangingPunct="1"/>
              <a:t>44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0FBDC599-FD01-A14A-806C-A613F4A086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57158E1F-2372-6E42-9F42-5587D4777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Nevertheless: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Google ignores common words and characters such as where, the, how, and other digits and letters which slow down your search without improving the results.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(Though you can explicitly ask for them to remain.)</a:t>
            </a:r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89B3B6B8-7748-5241-BA9C-D02247077E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EB1903-C3F6-A440-8D59-333FE8850824}" type="slidenum">
              <a:rPr lang="en-US" altLang="it-IT" sz="1200"/>
              <a:pPr eaLnBrk="1" hangingPunct="1"/>
              <a:t>54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9D933CF9-FAD3-6047-968A-CD111393E7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08D9157F-5B7B-BC48-A298-502BD0BA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Why not the reverse?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7EB787DF-3D05-F943-8263-212BFA3A6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E612EA-2FA9-F841-AE64-841983C2A1ED}" type="slidenum">
              <a:rPr lang="en-US" altLang="it-IT" sz="1200"/>
              <a:pPr eaLnBrk="1" hangingPunct="1"/>
              <a:t>59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F04D-5C0F-DA4B-85E2-BF0C9363D6F8}" type="slidenum">
              <a:rPr lang="it-IT" smtClean="0"/>
              <a:t>104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693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CC44850C-B3B5-FE4C-86AB-B00B0942D5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FA5C6BE1-90B4-AF48-8A89-452695E33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Alternative is to generate everything up to edit distance k and then intersect.  Fine for distance 1; okay for distance 2. This is generally enough (Norvig).</a:t>
            </a: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EBF139A9-3079-904A-8F0B-8C6C2BB4A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B97CFA-562A-8D46-B714-D76E38F20080}" type="slidenum">
              <a:rPr lang="en-US" altLang="it-IT" sz="1200"/>
              <a:pPr eaLnBrk="1" hangingPunct="1"/>
              <a:t>120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164EAE38-F6BC-4840-BF85-CFF6C6A95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45D3C758-5103-6D4E-80E5-CA37C307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Cf. our discussion of how Westlaw Boolean queries didn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t actually outperform free text querying</a:t>
            </a:r>
          </a:p>
          <a:p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A3F32D18-009B-DC4D-B493-98D56090C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9AF5160-5C8E-E843-AD67-CDB98B2559FF}" type="slidenum">
              <a:rPr lang="en-US" altLang="it-IT" sz="1200"/>
              <a:pPr eaLnBrk="1" hangingPunct="1"/>
              <a:t>131</a:t>
            </a:fld>
            <a:endParaRPr lang="en-US" altLang="it-IT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755F9-81A6-B24A-BA9A-24337A79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231F15-836E-0142-A257-8AF75E4AA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Next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1CBDEAE-D954-6746-959D-A4763C94690C}"/>
              </a:ext>
            </a:extLst>
          </p:cNvPr>
          <p:cNvSpPr/>
          <p:nvPr userDrawn="1"/>
        </p:nvSpPr>
        <p:spPr>
          <a:xfrm>
            <a:off x="1524000" y="1127983"/>
            <a:ext cx="9144000" cy="24434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74C492-EE85-4247-8927-39A0760E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F022F1-3173-A444-B7A3-7537182C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1B0825-FCAF-9143-8CEA-C1D2A65C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92E20-6CA1-CB42-997B-5E8527EA1089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4782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D9EBE-028F-C340-8AFB-A00FDC7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8559C-52FC-8A4C-A86E-630BA9E4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  <a:lvl2pPr>
              <a:defRPr>
                <a:latin typeface="Avenir Next" panose="020B0503020202020204" pitchFamily="34" charset="0"/>
              </a:defRPr>
            </a:lvl2pPr>
            <a:lvl3pPr>
              <a:defRPr>
                <a:latin typeface="Avenir Next" panose="020B0503020202020204" pitchFamily="34" charset="0"/>
              </a:defRPr>
            </a:lvl3pPr>
            <a:lvl4pPr>
              <a:defRPr>
                <a:latin typeface="Avenir Next" panose="020B0503020202020204" pitchFamily="34" charset="0"/>
              </a:defRPr>
            </a:lvl4pPr>
            <a:lvl5pPr>
              <a:defRPr>
                <a:latin typeface="Avenir Next" panose="020B0503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A0FED27-284A-5C41-9A03-211ACF13B21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C3F35-E1A2-0B48-9CA1-7F68BC2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0070A-762E-2E48-B83C-F4B9A305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BDF445-D5C7-EA4E-AA88-FE45E1413229}"/>
              </a:ext>
            </a:extLst>
          </p:cNvPr>
          <p:cNvSpPr/>
          <p:nvPr userDrawn="1"/>
        </p:nvSpPr>
        <p:spPr>
          <a:xfrm>
            <a:off x="831850" y="1682750"/>
            <a:ext cx="10515600" cy="44069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2DCE8-DE8D-C94E-BC7E-9778D4A3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E7BDC-0ADF-C144-B510-6B58BC61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F71F4D-FFC2-2B43-9102-A244D2B6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146D269-976A-4546-9136-6B5E7C94C37D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31F53-DB22-FA4C-B815-A1AEDC89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B20BEB-45C3-A44E-8081-A9A03BFF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67D79D-93D9-294C-A79C-249AB41FF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46FD12-9D8F-E24D-9054-3EE403D6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CBE19B-6C50-A246-B7B5-34238C0F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AD3AC99-E819-4544-BDF5-FAEF97A95C15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D2EA-9701-8D47-A79A-AD0814DA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CE58A4-1AB2-EE48-B083-29FDF8E2658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8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41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DE83B-CF56-0440-9A06-FF5B65D2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260E79-F936-8D41-B307-9C5127BFF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1A14CA-2139-3645-BC95-CE0FD2B4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DF1B43-C934-D548-9E5D-5870AC2CCD81}"/>
              </a:ext>
            </a:extLst>
          </p:cNvPr>
          <p:cNvSpPr/>
          <p:nvPr userDrawn="1"/>
        </p:nvSpPr>
        <p:spPr>
          <a:xfrm>
            <a:off x="838199" y="457200"/>
            <a:ext cx="3935413" cy="16002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9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52600"/>
            <a:ext cx="508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61310-24F9-7B4F-8A87-A327D5C14F6E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A3FED-15CE-BF48-9AFC-577CC18A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35" y="324980"/>
            <a:ext cx="11323529" cy="71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EDDC49-A0E0-5648-A5A9-17E65FE1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235" y="1465544"/>
            <a:ext cx="11323529" cy="506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527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9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information-retrieval-book.html" TargetMode="Externa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information-retrieval-book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information-retrieval-book.html" TargetMode="Externa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information-retrieval-book.html" TargetMode="Externa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lp.stanford.edu/IR-book/information-retrieval-book.html" TargetMode="Externa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1.bin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information-retrieval-book.html" TargetMode="Externa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30.emf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information-retrieval-book.html" TargetMode="Externa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information-retrieval-book.html" TargetMode="Externa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information-retrieval-book.html" TargetMode="Externa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information-retrieval-book.html" TargetMode="Externa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37.emf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information-retrieval-book.html" TargetMode="Externa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10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information-retrieval-book.html" TargetMode="Externa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information-retrieval-book.html" TargetMode="Externa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9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1.png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etsearch.research.google.com/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islita.com/information-retrieval-tutorial/cosine-similarity-tutorial.html" TargetMode="External"/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information-retrieval-book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lp.stanford.edu/IR-book/information-retrieval-book.html" TargetMode="Externa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nlp.stanford.edu/IR-book/information-retrieval-book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11BD2A2-3F15-9F44-8219-E0CE813B4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400" dirty="0"/>
              <a:t>Ingegneria dei dati</a:t>
            </a:r>
            <a:br>
              <a:rPr lang="it-IT" dirty="0"/>
            </a:br>
            <a:r>
              <a:rPr lang="it-IT" dirty="0"/>
              <a:t>Source </a:t>
            </a:r>
            <a:r>
              <a:rPr lang="it-IT" dirty="0" err="1"/>
              <a:t>Discovery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00618CB-BC8E-F445-90EA-C9FBB8381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Paolo </a:t>
            </a:r>
            <a:r>
              <a:rPr lang="it-IT" dirty="0" err="1"/>
              <a:t>Merialdo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899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ＭＳ Ｐゴシック" charset="0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</a:pPr>
            <a:r>
              <a:rPr lang="en-US" i="1" dirty="0">
                <a:solidFill>
                  <a:srgbClr val="4BACC6"/>
                </a:solidFill>
                <a:cs typeface="ＭＳ Ｐゴシック" charset="0"/>
              </a:rPr>
              <a:t>Precision</a:t>
            </a:r>
            <a:r>
              <a:rPr lang="en-US" dirty="0">
                <a:cs typeface="ＭＳ Ｐゴシック" charset="0"/>
              </a:rPr>
              <a:t>: Fraction of retrieved docs that are relevant to the user</a:t>
            </a:r>
            <a:r>
              <a:rPr lang="ja-JP" altLang="en-US" dirty="0">
                <a:cs typeface="ＭＳ Ｐゴシック" charset="0"/>
              </a:rPr>
              <a:t>’</a:t>
            </a:r>
            <a:r>
              <a:rPr lang="en-US" dirty="0">
                <a:cs typeface="ＭＳ Ｐゴシック" charset="0"/>
              </a:rPr>
              <a:t>s </a:t>
            </a:r>
            <a:r>
              <a:rPr lang="en-US" dirty="0">
                <a:solidFill>
                  <a:schemeClr val="accent2"/>
                </a:solidFill>
                <a:cs typeface="ＭＳ Ｐゴシック" charset="0"/>
              </a:rPr>
              <a:t>information need</a:t>
            </a:r>
          </a:p>
          <a:p>
            <a:pPr>
              <a:buFont typeface="Wingdings" charset="0"/>
              <a:buChar char="§"/>
            </a:pPr>
            <a:r>
              <a:rPr lang="en-US" i="1" dirty="0">
                <a:solidFill>
                  <a:srgbClr val="139CB7"/>
                </a:solidFill>
                <a:cs typeface="ＭＳ Ｐゴシック" charset="0"/>
              </a:rPr>
              <a:t>Recall</a:t>
            </a:r>
            <a:r>
              <a:rPr lang="en-US" dirty="0">
                <a:cs typeface="ＭＳ Ｐゴシック" charset="0"/>
              </a:rPr>
              <a:t>: Fraction of relevant docs in collection that are retrieved</a:t>
            </a:r>
          </a:p>
          <a:p>
            <a:pPr>
              <a:buFont typeface="Wingdings" charset="0"/>
              <a:buChar char="§"/>
            </a:pPr>
            <a:endParaRPr lang="en-US" dirty="0">
              <a:cs typeface="ＭＳ Ｐゴシック" charset="0"/>
            </a:endParaRPr>
          </a:p>
          <a:p>
            <a:pPr>
              <a:buFont typeface="Wingdings" charset="0"/>
              <a:buChar char="§"/>
            </a:pPr>
            <a:r>
              <a:rPr lang="en-US" dirty="0">
                <a:cs typeface="ＭＳ Ｐゴシック" charset="0"/>
              </a:rPr>
              <a:t>False positives: retrieved documents that are not relevant</a:t>
            </a:r>
          </a:p>
          <a:p>
            <a:pPr>
              <a:buFont typeface="Wingdings" charset="0"/>
              <a:buChar char="§"/>
            </a:pPr>
            <a:r>
              <a:rPr lang="en-US" dirty="0">
                <a:cs typeface="ＭＳ Ｐゴシック" charset="0"/>
              </a:rPr>
              <a:t>False negatives: relevant documents that have not been retrieved</a:t>
            </a:r>
          </a:p>
          <a:p>
            <a:pPr marL="0" indent="0">
              <a:buNone/>
            </a:pPr>
            <a:endParaRPr lang="en-US" dirty="0">
              <a:cs typeface="ＭＳ Ｐゴシック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B3E70D-94C2-4E4F-95E1-4C34A24D3416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3A9731-53A3-410F-032C-37FF37F2D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80"/>
          <a:stretch/>
        </p:blipFill>
        <p:spPr>
          <a:xfrm>
            <a:off x="948399" y="4710286"/>
            <a:ext cx="3068015" cy="8224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903A803-D528-2D25-2BDB-3EF7EBAB2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620"/>
          <a:stretch/>
        </p:blipFill>
        <p:spPr>
          <a:xfrm>
            <a:off x="4109012" y="4697679"/>
            <a:ext cx="3068015" cy="83502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78B7D4D-1AE9-EF65-03D6-2CD4BC418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789" y="4697679"/>
            <a:ext cx="3622380" cy="80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396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olo 1">
            <a:extLst>
              <a:ext uri="{FF2B5EF4-FFF2-40B4-BE49-F238E27FC236}">
                <a16:creationId xmlns:a16="http://schemas.microsoft.com/office/drawing/2014/main" id="{1D725CAF-6291-3A4D-BB9D-1C155D45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Permuterm index</a:t>
            </a:r>
          </a:p>
        </p:txBody>
      </p:sp>
      <p:sp>
        <p:nvSpPr>
          <p:cNvPr id="60418" name="Segnaposto contenuto 2">
            <a:extLst>
              <a:ext uri="{FF2B5EF4-FFF2-40B4-BE49-F238E27FC236}">
                <a16:creationId xmlns:a16="http://schemas.microsoft.com/office/drawing/2014/main" id="{D66FED8D-CE66-B346-8D8B-96F9F439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>
                <a:ea typeface="ＭＳ Ｐゴシック" panose="020B0600070205080204" pitchFamily="34" charset="-128"/>
              </a:rPr>
              <a:t>First, we introduce a special symbol ($) into our character set to mark the end of a term</a:t>
            </a:r>
          </a:p>
          <a:p>
            <a:pPr lvl="1"/>
            <a:r>
              <a:rPr lang="en-US" altLang="it-IT" dirty="0">
                <a:ea typeface="ＭＳ Ｐゴシック" panose="020B0600070205080204" pitchFamily="34" charset="-128"/>
              </a:rPr>
              <a:t>hello 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en-US" altLang="it-IT" dirty="0">
                <a:ea typeface="ＭＳ Ｐゴシック" panose="020B0600070205080204" pitchFamily="34" charset="-128"/>
              </a:rPr>
              <a:t>hello$</a:t>
            </a:r>
          </a:p>
          <a:p>
            <a:r>
              <a:rPr lang="en-US" altLang="it-IT" dirty="0">
                <a:ea typeface="ＭＳ Ｐゴシック" panose="020B0600070205080204" pitchFamily="34" charset="-128"/>
              </a:rPr>
              <a:t>Next, we construct a "</a:t>
            </a:r>
            <a:r>
              <a:rPr lang="en-US" altLang="it-IT" dirty="0" err="1">
                <a:ea typeface="ＭＳ Ｐゴシック" panose="020B0600070205080204" pitchFamily="34" charset="-128"/>
              </a:rPr>
              <a:t>permuterm</a:t>
            </a:r>
            <a:r>
              <a:rPr lang="en-US" altLang="it-IT" dirty="0">
                <a:ea typeface="ＭＳ Ｐゴシック" panose="020B0600070205080204" pitchFamily="34" charset="-128"/>
              </a:rPr>
              <a:t>" index:</a:t>
            </a:r>
          </a:p>
          <a:p>
            <a:pPr lvl="1"/>
            <a:r>
              <a:rPr lang="en-US" altLang="it-IT" dirty="0">
                <a:ea typeface="ＭＳ Ｐゴシック" panose="020B0600070205080204" pitchFamily="34" charset="-128"/>
              </a:rPr>
              <a:t>the various rotations of each term (augmented with $) all link to the original vocabulary term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7DECE2-09F6-E14D-ABC1-A5210898A1C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EF6E249-A430-7E68-A80A-CCA802E4EE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olo 1">
            <a:extLst>
              <a:ext uri="{FF2B5EF4-FFF2-40B4-BE49-F238E27FC236}">
                <a16:creationId xmlns:a16="http://schemas.microsoft.com/office/drawing/2014/main" id="{BB1BCC0F-2C66-A546-B42E-EC745CF4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Permuterm index</a:t>
            </a:r>
          </a:p>
        </p:txBody>
      </p:sp>
      <p:sp>
        <p:nvSpPr>
          <p:cNvPr id="61443" name="CasellaDiTesto 4">
            <a:extLst>
              <a:ext uri="{FF2B5EF4-FFF2-40B4-BE49-F238E27FC236}">
                <a16:creationId xmlns:a16="http://schemas.microsoft.com/office/drawing/2014/main" id="{C5C3233C-4A7E-4443-93ED-D4DB88484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5969000"/>
            <a:ext cx="1347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Permuterm </a:t>
            </a:r>
          </a:p>
          <a:p>
            <a:pPr eaLnBrk="1" hangingPunct="1"/>
            <a:r>
              <a:rPr lang="en-US" altLang="it-IT" sz="1600"/>
              <a:t>vocabulary</a:t>
            </a:r>
          </a:p>
        </p:txBody>
      </p:sp>
      <p:sp>
        <p:nvSpPr>
          <p:cNvPr id="61444" name="CasellaDiTesto 5">
            <a:extLst>
              <a:ext uri="{FF2B5EF4-FFF2-40B4-BE49-F238E27FC236}">
                <a16:creationId xmlns:a16="http://schemas.microsoft.com/office/drawing/2014/main" id="{4B25F677-C655-4A49-99B1-43BFDF37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933825"/>
            <a:ext cx="736600" cy="261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homo$</a:t>
            </a:r>
          </a:p>
        </p:txBody>
      </p:sp>
      <p:sp>
        <p:nvSpPr>
          <p:cNvPr id="61445" name="CasellaDiTesto 9">
            <a:extLst>
              <a:ext uri="{FF2B5EF4-FFF2-40B4-BE49-F238E27FC236}">
                <a16:creationId xmlns:a16="http://schemas.microsoft.com/office/drawing/2014/main" id="{E6F72079-9196-A247-881E-5507AC84F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348164"/>
            <a:ext cx="7366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omo$h</a:t>
            </a:r>
          </a:p>
        </p:txBody>
      </p:sp>
      <p:sp>
        <p:nvSpPr>
          <p:cNvPr id="61446" name="CasellaDiTesto 10">
            <a:extLst>
              <a:ext uri="{FF2B5EF4-FFF2-40B4-BE49-F238E27FC236}">
                <a16:creationId xmlns:a16="http://schemas.microsoft.com/office/drawing/2014/main" id="{EB566D85-8011-224E-AAB6-954080FAF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767264"/>
            <a:ext cx="7366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mo$ho</a:t>
            </a:r>
          </a:p>
        </p:txBody>
      </p:sp>
      <p:sp>
        <p:nvSpPr>
          <p:cNvPr id="61447" name="CasellaDiTesto 11">
            <a:extLst>
              <a:ext uri="{FF2B5EF4-FFF2-40B4-BE49-F238E27FC236}">
                <a16:creationId xmlns:a16="http://schemas.microsoft.com/office/drawing/2014/main" id="{A985B07C-99C6-B54A-98D8-3DEE57CA3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86264"/>
            <a:ext cx="6096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homo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9213774-021D-5D4A-8C71-885F440CE163}"/>
              </a:ext>
            </a:extLst>
          </p:cNvPr>
          <p:cNvCxnSpPr>
            <a:cxnSpLocks noChangeShapeType="1"/>
            <a:stCxn id="61444" idx="3"/>
            <a:endCxn id="61447" idx="1"/>
          </p:cNvCxnSpPr>
          <p:nvPr/>
        </p:nvCxnSpPr>
        <p:spPr bwMode="auto">
          <a:xfrm>
            <a:off x="5232400" y="4065589"/>
            <a:ext cx="558800" cy="45243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73FD152-87AF-AD42-BDA3-3A4B56FF460D}"/>
              </a:ext>
            </a:extLst>
          </p:cNvPr>
          <p:cNvCxnSpPr>
            <a:cxnSpLocks noChangeShapeType="1"/>
            <a:stCxn id="61445" idx="3"/>
            <a:endCxn id="61447" idx="1"/>
          </p:cNvCxnSpPr>
          <p:nvPr/>
        </p:nvCxnSpPr>
        <p:spPr bwMode="auto">
          <a:xfrm>
            <a:off x="5232400" y="4478339"/>
            <a:ext cx="558800" cy="396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FDFD263-5600-6B43-9DD8-F61339353FF0}"/>
              </a:ext>
            </a:extLst>
          </p:cNvPr>
          <p:cNvCxnSpPr>
            <a:cxnSpLocks noChangeShapeType="1"/>
            <a:stCxn id="61446" idx="3"/>
            <a:endCxn id="61447" idx="1"/>
          </p:cNvCxnSpPr>
          <p:nvPr/>
        </p:nvCxnSpPr>
        <p:spPr bwMode="auto">
          <a:xfrm flipV="1">
            <a:off x="5232400" y="4518025"/>
            <a:ext cx="558800" cy="3810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1" name="CasellaDiTesto 23">
            <a:extLst>
              <a:ext uri="{FF2B5EF4-FFF2-40B4-BE49-F238E27FC236}">
                <a16:creationId xmlns:a16="http://schemas.microsoft.com/office/drawing/2014/main" id="{0F15B411-6A25-754C-82AE-AF0B6BA70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5029200"/>
            <a:ext cx="1196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Dictionary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70AEAC0-ED6A-B546-A139-2FBDF26C16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0800" y="2163763"/>
            <a:ext cx="1752600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771F410-6E76-8F46-AF41-4376647ED2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0800" y="4518025"/>
            <a:ext cx="1752600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4" name="CasellaDiTesto 28">
            <a:extLst>
              <a:ext uri="{FF2B5EF4-FFF2-40B4-BE49-F238E27FC236}">
                <a16:creationId xmlns:a16="http://schemas.microsoft.com/office/drawing/2014/main" id="{B0F36768-4428-2E4E-B9CC-90460B78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450" y="5029200"/>
            <a:ext cx="1023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Postings</a:t>
            </a:r>
          </a:p>
        </p:txBody>
      </p:sp>
      <p:sp>
        <p:nvSpPr>
          <p:cNvPr id="61455" name="CasellaDiTesto 29">
            <a:extLst>
              <a:ext uri="{FF2B5EF4-FFF2-40B4-BE49-F238E27FC236}">
                <a16:creationId xmlns:a16="http://schemas.microsoft.com/office/drawing/2014/main" id="{470D56B4-629C-4F49-B07A-1EF6E3BF8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562600"/>
            <a:ext cx="890588" cy="261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o$homo</a:t>
            </a:r>
          </a:p>
        </p:txBody>
      </p:sp>
      <p:sp>
        <p:nvSpPr>
          <p:cNvPr id="61456" name="CasellaDiTesto 26">
            <a:extLst>
              <a:ext uri="{FF2B5EF4-FFF2-40B4-BE49-F238E27FC236}">
                <a16:creationId xmlns:a16="http://schemas.microsoft.com/office/drawing/2014/main" id="{D9255EE8-D69B-8447-8BFB-561B96286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9482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…</a:t>
            </a:r>
          </a:p>
        </p:txBody>
      </p:sp>
      <p:sp>
        <p:nvSpPr>
          <p:cNvPr id="61457" name="CasellaDiTesto 31">
            <a:extLst>
              <a:ext uri="{FF2B5EF4-FFF2-40B4-BE49-F238E27FC236}">
                <a16:creationId xmlns:a16="http://schemas.microsoft.com/office/drawing/2014/main" id="{F46F6DBA-D7AF-6641-A670-19D905C7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600200"/>
            <a:ext cx="736600" cy="261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hello$</a:t>
            </a:r>
          </a:p>
        </p:txBody>
      </p:sp>
      <p:sp>
        <p:nvSpPr>
          <p:cNvPr id="61458" name="CasellaDiTesto 32">
            <a:extLst>
              <a:ext uri="{FF2B5EF4-FFF2-40B4-BE49-F238E27FC236}">
                <a16:creationId xmlns:a16="http://schemas.microsoft.com/office/drawing/2014/main" id="{C2F2B640-E60C-A44C-84B0-6DFA5319D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014539"/>
            <a:ext cx="7366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ello$h</a:t>
            </a:r>
          </a:p>
        </p:txBody>
      </p:sp>
      <p:sp>
        <p:nvSpPr>
          <p:cNvPr id="61459" name="CasellaDiTesto 33">
            <a:extLst>
              <a:ext uri="{FF2B5EF4-FFF2-40B4-BE49-F238E27FC236}">
                <a16:creationId xmlns:a16="http://schemas.microsoft.com/office/drawing/2014/main" id="{55F99FC5-4815-2649-8FE2-965A121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3639"/>
            <a:ext cx="7366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llo$he</a:t>
            </a:r>
          </a:p>
        </p:txBody>
      </p:sp>
      <p:sp>
        <p:nvSpPr>
          <p:cNvPr id="61460" name="CasellaDiTesto 34">
            <a:extLst>
              <a:ext uri="{FF2B5EF4-FFF2-40B4-BE49-F238E27FC236}">
                <a16:creationId xmlns:a16="http://schemas.microsoft.com/office/drawing/2014/main" id="{E8D8016F-0EE7-2F4E-B88D-93E8602DB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052639"/>
            <a:ext cx="6096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hello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45018D9-D186-0A45-B096-1D59BBFDEE9F}"/>
              </a:ext>
            </a:extLst>
          </p:cNvPr>
          <p:cNvCxnSpPr>
            <a:cxnSpLocks noChangeShapeType="1"/>
            <a:stCxn id="61457" idx="3"/>
            <a:endCxn id="61460" idx="1"/>
          </p:cNvCxnSpPr>
          <p:nvPr/>
        </p:nvCxnSpPr>
        <p:spPr bwMode="auto">
          <a:xfrm>
            <a:off x="5232400" y="1730375"/>
            <a:ext cx="558800" cy="4524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EA499CC-4F99-064F-A28C-0D9C2DE1C91F}"/>
              </a:ext>
            </a:extLst>
          </p:cNvPr>
          <p:cNvCxnSpPr>
            <a:cxnSpLocks noChangeShapeType="1"/>
            <a:stCxn id="61458" idx="3"/>
            <a:endCxn id="61460" idx="1"/>
          </p:cNvCxnSpPr>
          <p:nvPr/>
        </p:nvCxnSpPr>
        <p:spPr bwMode="auto">
          <a:xfrm>
            <a:off x="5232400" y="2144713"/>
            <a:ext cx="558800" cy="381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F93BC8C-4527-4F48-B8F7-E1F30C00D592}"/>
              </a:ext>
            </a:extLst>
          </p:cNvPr>
          <p:cNvCxnSpPr>
            <a:cxnSpLocks noChangeShapeType="1"/>
            <a:stCxn id="61459" idx="3"/>
            <a:endCxn id="61460" idx="1"/>
          </p:cNvCxnSpPr>
          <p:nvPr/>
        </p:nvCxnSpPr>
        <p:spPr bwMode="auto">
          <a:xfrm flipV="1">
            <a:off x="5232400" y="2182813"/>
            <a:ext cx="558800" cy="3810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4" name="CasellaDiTesto 38">
            <a:extLst>
              <a:ext uri="{FF2B5EF4-FFF2-40B4-BE49-F238E27FC236}">
                <a16:creationId xmlns:a16="http://schemas.microsoft.com/office/drawing/2014/main" id="{0C6C49D1-C482-1146-B38A-D1C31C742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228975"/>
            <a:ext cx="890588" cy="261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o$hell</a:t>
            </a:r>
          </a:p>
        </p:txBody>
      </p:sp>
      <p:sp>
        <p:nvSpPr>
          <p:cNvPr id="61465" name="CasellaDiTesto 39">
            <a:extLst>
              <a:ext uri="{FF2B5EF4-FFF2-40B4-BE49-F238E27FC236}">
                <a16:creationId xmlns:a16="http://schemas.microsoft.com/office/drawing/2014/main" id="{2E6BA2F8-D1B6-C34A-9F00-DC3315191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26146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…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B34978-C4D8-6841-832F-103D98DDB3C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4E3D2E0-0B62-B37C-B60D-81C7D13398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olo 1">
            <a:extLst>
              <a:ext uri="{FF2B5EF4-FFF2-40B4-BE49-F238E27FC236}">
                <a16:creationId xmlns:a16="http://schemas.microsoft.com/office/drawing/2014/main" id="{A867F9ED-1B93-C14B-8A5B-C6D0DE45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Permuterm index</a:t>
            </a:r>
          </a:p>
        </p:txBody>
      </p:sp>
      <p:sp>
        <p:nvSpPr>
          <p:cNvPr id="62466" name="Segnaposto contenuto 2">
            <a:extLst>
              <a:ext uri="{FF2B5EF4-FFF2-40B4-BE49-F238E27FC236}">
                <a16:creationId xmlns:a16="http://schemas.microsoft.com/office/drawing/2014/main" id="{10267BD6-0125-0A45-9B24-3DC66E89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How does this index help us with wildcard queries? 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Consider the wildcard query h*o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The key is to </a:t>
            </a:r>
            <a:r>
              <a:rPr lang="en-US" altLang="it-IT" i="1">
                <a:ea typeface="ＭＳ Ｐゴシック" panose="020B0600070205080204" pitchFamily="34" charset="-128"/>
              </a:rPr>
              <a:t>rotate</a:t>
            </a:r>
            <a:r>
              <a:rPr lang="en-US" altLang="it-IT">
                <a:ea typeface="ＭＳ Ｐゴシック" panose="020B0600070205080204" pitchFamily="34" charset="-128"/>
              </a:rPr>
              <a:t> such a wildcard query so that the * symbol appears at the end of the string </a:t>
            </a:r>
          </a:p>
          <a:p>
            <a:pPr lvl="1"/>
            <a:r>
              <a:rPr lang="en-US" altLang="it-IT">
                <a:ea typeface="ＭＳ Ｐゴシック" panose="020B0600070205080204" pitchFamily="34" charset="-128"/>
              </a:rPr>
              <a:t>The rotated wildcard query becomes </a:t>
            </a:r>
            <a:r>
              <a:rPr lang="en-US" altLang="it-IT" b="1">
                <a:ea typeface="ＭＳ Ｐゴシック" panose="020B0600070205080204" pitchFamily="34" charset="-128"/>
              </a:rPr>
              <a:t>o$h*</a:t>
            </a:r>
            <a:endParaRPr lang="en-US" altLang="it-IT">
              <a:ea typeface="ＭＳ Ｐゴシック" panose="020B0600070205080204" pitchFamily="34" charset="-128"/>
            </a:endParaRPr>
          </a:p>
          <a:p>
            <a:r>
              <a:rPr lang="en-US" altLang="it-IT">
                <a:ea typeface="ＭＳ Ｐゴシック" panose="020B0600070205080204" pitchFamily="34" charset="-128"/>
              </a:rPr>
              <a:t>Next, we look up this string in the permuterm index, where seeking </a:t>
            </a:r>
            <a:r>
              <a:rPr lang="en-US" altLang="it-IT" b="1">
                <a:ea typeface="ＭＳ Ｐゴシック" panose="020B0600070205080204" pitchFamily="34" charset="-128"/>
              </a:rPr>
              <a:t>o$h*</a:t>
            </a:r>
            <a:r>
              <a:rPr lang="en-US" altLang="it-IT">
                <a:ea typeface="ＭＳ Ｐゴシック" panose="020B0600070205080204" pitchFamily="34" charset="-128"/>
              </a:rPr>
              <a:t> (via a search tree) leads to rotations of (among others) the terms </a:t>
            </a:r>
            <a:r>
              <a:rPr lang="en-US" altLang="it-IT" i="1">
                <a:ea typeface="ＭＳ Ｐゴシック" panose="020B0600070205080204" pitchFamily="34" charset="-128"/>
              </a:rPr>
              <a:t>hello</a:t>
            </a:r>
            <a:r>
              <a:rPr lang="en-US" altLang="it-IT">
                <a:ea typeface="ＭＳ Ｐゴシック" panose="020B0600070205080204" pitchFamily="34" charset="-128"/>
              </a:rPr>
              <a:t> and </a:t>
            </a:r>
            <a:r>
              <a:rPr lang="en-US" altLang="it-IT" i="1">
                <a:ea typeface="ＭＳ Ｐゴシック" panose="020B0600070205080204" pitchFamily="34" charset="-128"/>
              </a:rPr>
              <a:t>homo</a:t>
            </a:r>
          </a:p>
        </p:txBody>
      </p:sp>
      <p:sp>
        <p:nvSpPr>
          <p:cNvPr id="62467" name="Segnaposto numero diapositiva 3">
            <a:extLst>
              <a:ext uri="{FF2B5EF4-FFF2-40B4-BE49-F238E27FC236}">
                <a16:creationId xmlns:a16="http://schemas.microsoft.com/office/drawing/2014/main" id="{87E040F8-8DEE-B44F-9DF9-EE1742F0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6F123435-2B12-AE47-8B6A-EC04E5285ED2}" type="slidenum">
              <a:rPr lang="en-US" altLang="it-IT" smtClean="0"/>
              <a:pPr eaLnBrk="1" hangingPunct="1"/>
              <a:t>102</a:t>
            </a:fld>
            <a:endParaRPr lang="en-US" altLang="it-IT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6EF94FB-84CD-560D-0C2D-E147C473DE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42A9B2E1-C249-044E-9E8D-DA15C5E9A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Permuterm index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E319E4C9-79A0-A744-B1D0-50154F569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For term </a:t>
            </a:r>
            <a:r>
              <a:rPr lang="en-US" altLang="it-IT" b="1" i="1">
                <a:ea typeface="ＭＳ Ｐゴシック" panose="020B0600070205080204" pitchFamily="34" charset="-128"/>
              </a:rPr>
              <a:t>hello</a:t>
            </a:r>
            <a:r>
              <a:rPr lang="en-US" altLang="it-IT">
                <a:ea typeface="ＭＳ Ｐゴシック" panose="020B0600070205080204" pitchFamily="34" charset="-128"/>
              </a:rPr>
              <a:t>, index under:</a:t>
            </a:r>
          </a:p>
          <a:p>
            <a:pPr lvl="1" eaLnBrk="1" hangingPunct="1"/>
            <a:r>
              <a:rPr lang="en-US" altLang="it-IT" b="1" i="1">
                <a:ea typeface="ＭＳ Ｐゴシック" panose="020B0600070205080204" pitchFamily="34" charset="-128"/>
              </a:rPr>
              <a:t>hello$, ello$h, llo$he, lo$hel, o$hell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>
                <a:ea typeface="ＭＳ Ｐゴシック" panose="020B0600070205080204" pitchFamily="34" charset="-128"/>
              </a:rPr>
              <a:t>where $ is a special symbol.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Queries:</a:t>
            </a:r>
          </a:p>
          <a:p>
            <a:pPr lvl="1" eaLnBrk="1" hangingPunct="1"/>
            <a:r>
              <a:rPr lang="en-US" altLang="it-IT" b="1">
                <a:ea typeface="ＭＳ Ｐゴシック" panose="020B0600070205080204" pitchFamily="34" charset="-128"/>
              </a:rPr>
              <a:t>X</a:t>
            </a:r>
            <a:r>
              <a:rPr lang="en-US" altLang="it-IT">
                <a:ea typeface="ＭＳ Ｐゴシック" panose="020B0600070205080204" pitchFamily="34" charset="-128"/>
              </a:rPr>
              <a:t>    lookup on </a:t>
            </a:r>
            <a:r>
              <a:rPr lang="en-US" altLang="it-IT" b="1">
                <a:ea typeface="ＭＳ Ｐゴシック" panose="020B0600070205080204" pitchFamily="34" charset="-128"/>
              </a:rPr>
              <a:t>X$	    X*   </a:t>
            </a:r>
            <a:r>
              <a:rPr lang="en-US" altLang="it-IT">
                <a:ea typeface="ＭＳ Ｐゴシック" panose="020B0600070205080204" pitchFamily="34" charset="-128"/>
              </a:rPr>
              <a:t>lookup on   $</a:t>
            </a:r>
            <a:r>
              <a:rPr lang="en-US" altLang="it-IT" b="1">
                <a:ea typeface="ＭＳ Ｐゴシック" panose="020B0600070205080204" pitchFamily="34" charset="-128"/>
              </a:rPr>
              <a:t>X*</a:t>
            </a:r>
          </a:p>
          <a:p>
            <a:pPr lvl="1" eaLnBrk="1" hangingPunct="1"/>
            <a:r>
              <a:rPr lang="en-US" altLang="it-IT" b="1">
                <a:ea typeface="ＭＳ Ｐゴシック" panose="020B0600070205080204" pitchFamily="34" charset="-128"/>
              </a:rPr>
              <a:t>*X   </a:t>
            </a:r>
            <a:r>
              <a:rPr lang="en-US" altLang="it-IT">
                <a:ea typeface="ＭＳ Ｐゴシック" panose="020B0600070205080204" pitchFamily="34" charset="-128"/>
              </a:rPr>
              <a:t>lookup on </a:t>
            </a:r>
            <a:r>
              <a:rPr lang="en-US" altLang="it-IT" b="1">
                <a:ea typeface="ＭＳ Ｐゴシック" panose="020B0600070205080204" pitchFamily="34" charset="-128"/>
              </a:rPr>
              <a:t>X$*</a:t>
            </a:r>
            <a:r>
              <a:rPr lang="en-US" altLang="it-IT">
                <a:ea typeface="ＭＳ Ｐゴシック" panose="020B0600070205080204" pitchFamily="34" charset="-128"/>
              </a:rPr>
              <a:t>	    </a:t>
            </a:r>
            <a:r>
              <a:rPr lang="en-US" altLang="it-IT" b="1">
                <a:ea typeface="ＭＳ Ｐゴシック" panose="020B0600070205080204" pitchFamily="34" charset="-128"/>
              </a:rPr>
              <a:t>*X*</a:t>
            </a:r>
            <a:r>
              <a:rPr lang="en-US" altLang="it-IT">
                <a:ea typeface="ＭＳ Ｐゴシック" panose="020B0600070205080204" pitchFamily="34" charset="-128"/>
              </a:rPr>
              <a:t>  lookup on   </a:t>
            </a:r>
            <a:r>
              <a:rPr lang="en-US" altLang="it-IT" b="1">
                <a:ea typeface="ＭＳ Ｐゴシック" panose="020B0600070205080204" pitchFamily="34" charset="-128"/>
              </a:rPr>
              <a:t>X*</a:t>
            </a:r>
          </a:p>
          <a:p>
            <a:pPr lvl="1" eaLnBrk="1" hangingPunct="1"/>
            <a:r>
              <a:rPr lang="en-US" altLang="it-IT" b="1">
                <a:ea typeface="ＭＳ Ｐゴシック" panose="020B0600070205080204" pitchFamily="34" charset="-128"/>
              </a:rPr>
              <a:t>X*Y</a:t>
            </a:r>
            <a:r>
              <a:rPr lang="en-US" altLang="it-IT">
                <a:ea typeface="ＭＳ Ｐゴシック" panose="020B0600070205080204" pitchFamily="34" charset="-128"/>
              </a:rPr>
              <a:t> lookup on </a:t>
            </a:r>
            <a:r>
              <a:rPr lang="en-US" altLang="it-IT" b="1">
                <a:ea typeface="ＭＳ Ｐゴシック" panose="020B0600070205080204" pitchFamily="34" charset="-128"/>
              </a:rPr>
              <a:t>Y$X*</a:t>
            </a:r>
            <a:r>
              <a:rPr lang="en-US" altLang="it-IT">
                <a:ea typeface="ＭＳ Ｐゴシック" panose="020B0600070205080204" pitchFamily="34" charset="-128"/>
              </a:rPr>
              <a:t>	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C2C17AFF-EE2C-644B-9A83-6F03DE0E5041}"/>
              </a:ext>
            </a:extLst>
          </p:cNvPr>
          <p:cNvGrpSpPr>
            <a:grpSpLocks/>
          </p:cNvGrpSpPr>
          <p:nvPr/>
        </p:nvGrpSpPr>
        <p:grpSpPr bwMode="auto">
          <a:xfrm>
            <a:off x="3982617" y="4538419"/>
            <a:ext cx="2392363" cy="1552576"/>
            <a:chOff x="1906" y="3072"/>
            <a:chExt cx="1507" cy="978"/>
          </a:xfrm>
        </p:grpSpPr>
        <p:sp>
          <p:nvSpPr>
            <p:cNvPr id="63494" name="Rectangle 4">
              <a:extLst>
                <a:ext uri="{FF2B5EF4-FFF2-40B4-BE49-F238E27FC236}">
                  <a16:creationId xmlns:a16="http://schemas.microsoft.com/office/drawing/2014/main" id="{412C9A15-7E83-6F4D-BA41-8290ADFAF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" y="3294"/>
              <a:ext cx="1507" cy="7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/>
                <a:t>Query = </a:t>
              </a:r>
              <a:r>
                <a:rPr lang="en-US" altLang="it-IT" b="1" i="1"/>
                <a:t>hel*o</a:t>
              </a:r>
            </a:p>
            <a:p>
              <a:pPr algn="ctr" eaLnBrk="1" hangingPunct="1"/>
              <a:r>
                <a:rPr lang="en-US" altLang="it-IT" b="1"/>
                <a:t>X=</a:t>
              </a:r>
              <a:r>
                <a:rPr lang="en-US" altLang="it-IT" b="1" i="1"/>
                <a:t>hel, </a:t>
              </a:r>
              <a:r>
                <a:rPr lang="en-US" altLang="it-IT" b="1"/>
                <a:t>Y=</a:t>
              </a:r>
              <a:r>
                <a:rPr lang="en-US" altLang="it-IT" b="1" i="1"/>
                <a:t>o</a:t>
              </a:r>
            </a:p>
            <a:p>
              <a:pPr algn="ctr" eaLnBrk="1" hangingPunct="1"/>
              <a:r>
                <a:rPr lang="en-US" altLang="it-IT"/>
                <a:t>Lookup </a:t>
              </a:r>
              <a:r>
                <a:rPr lang="en-US" altLang="it-IT" b="1" i="1"/>
                <a:t>o</a:t>
              </a:r>
              <a:r>
                <a:rPr lang="en-US" altLang="it-IT" b="1"/>
                <a:t>$</a:t>
              </a:r>
              <a:r>
                <a:rPr lang="en-US" altLang="it-IT" b="1" i="1"/>
                <a:t>hel*</a:t>
              </a:r>
              <a:endParaRPr lang="en-US" altLang="it-IT" i="1"/>
            </a:p>
          </p:txBody>
        </p:sp>
        <p:sp>
          <p:nvSpPr>
            <p:cNvPr id="63495" name="AutoShape 5">
              <a:extLst>
                <a:ext uri="{FF2B5EF4-FFF2-40B4-BE49-F238E27FC236}">
                  <a16:creationId xmlns:a16="http://schemas.microsoft.com/office/drawing/2014/main" id="{46E65C03-D2D0-F249-8313-12FEB8D1C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72"/>
              <a:ext cx="336" cy="24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</p:grpSp>
      <p:sp>
        <p:nvSpPr>
          <p:cNvPr id="63492" name="TextBox 6">
            <a:extLst>
              <a:ext uri="{FF2B5EF4-FFF2-40B4-BE49-F238E27FC236}">
                <a16:creationId xmlns:a16="http://schemas.microsoft.com/office/drawing/2014/main" id="{B76E45FA-7B01-1D4D-B1F0-49E97932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3.2.1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6CA5294-AC02-D84B-9FCE-859DA9CD6DA3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5BF8B84-E614-4F23-0B07-A5BA4AFD51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olo 1">
            <a:extLst>
              <a:ext uri="{FF2B5EF4-FFF2-40B4-BE49-F238E27FC236}">
                <a16:creationId xmlns:a16="http://schemas.microsoft.com/office/drawing/2014/main" id="{D6FA39F3-7D28-FE48-8845-7DE0FD5B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Permuterm index</a:t>
            </a:r>
          </a:p>
        </p:txBody>
      </p:sp>
      <p:sp>
        <p:nvSpPr>
          <p:cNvPr id="64514" name="Segnaposto contenuto 2">
            <a:extLst>
              <a:ext uri="{FF2B5EF4-FFF2-40B4-BE49-F238E27FC236}">
                <a16:creationId xmlns:a16="http://schemas.microsoft.com/office/drawing/2014/main" id="{E3A3E458-3123-CB41-BC6F-0C683845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 b="1">
                <a:ea typeface="ＭＳ Ｐゴシック" panose="020B0600070205080204" pitchFamily="34" charset="-128"/>
              </a:rPr>
              <a:t>X*Y*Z</a:t>
            </a:r>
            <a:r>
              <a:rPr lang="en-US" altLang="it-IT">
                <a:ea typeface="ＭＳ Ｐゴシック" panose="020B0600070205080204" pitchFamily="34" charset="-128"/>
              </a:rPr>
              <a:t>    </a:t>
            </a:r>
            <a:r>
              <a:rPr lang="en-US" altLang="it-IT">
                <a:solidFill>
                  <a:schemeClr val="hlink"/>
                </a:solidFill>
                <a:ea typeface="ＭＳ Ｐゴシック" panose="020B0600070205080204" pitchFamily="34" charset="-128"/>
              </a:rPr>
              <a:t> ??? </a:t>
            </a:r>
          </a:p>
          <a:p>
            <a:pPr lvl="1"/>
            <a:r>
              <a:rPr lang="en-US" altLang="it-IT">
                <a:solidFill>
                  <a:schemeClr val="hlink"/>
                </a:solidFill>
                <a:ea typeface="ＭＳ Ｐゴシック" panose="020B0600070205080204" pitchFamily="34" charset="-128"/>
              </a:rPr>
              <a:t>Z$X*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But not all such dictionary terms will have the string </a:t>
            </a:r>
            <a:r>
              <a:rPr lang="en-US" altLang="it-IT" b="1">
                <a:ea typeface="ＭＳ Ｐゴシック" panose="020B0600070205080204" pitchFamily="34" charset="-128"/>
              </a:rPr>
              <a:t>Y</a:t>
            </a:r>
            <a:r>
              <a:rPr lang="en-US" altLang="it-IT">
                <a:ea typeface="ＭＳ Ｐゴシック" panose="020B0600070205080204" pitchFamily="34" charset="-128"/>
              </a:rPr>
              <a:t> in the middle 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Then, we have filter these out by exhaustive enumeration, checking each candidate to see if it contains </a:t>
            </a:r>
            <a:r>
              <a:rPr lang="en-US" altLang="it-IT" b="1">
                <a:ea typeface="ＭＳ Ｐゴシック" panose="020B0600070205080204" pitchFamily="34" charset="-128"/>
              </a:rPr>
              <a:t>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50AC27-EF31-8A44-9597-E3684477B5C3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2888393-0264-D673-FCBF-B723798509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026">
            <a:extLst>
              <a:ext uri="{FF2B5EF4-FFF2-40B4-BE49-F238E27FC236}">
                <a16:creationId xmlns:a16="http://schemas.microsoft.com/office/drawing/2014/main" id="{0B07C6CD-91F0-5E44-A10C-FE3DB28ED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Permuterm query processing</a:t>
            </a:r>
          </a:p>
        </p:txBody>
      </p:sp>
      <p:sp>
        <p:nvSpPr>
          <p:cNvPr id="65538" name="Rectangle 1027">
            <a:extLst>
              <a:ext uri="{FF2B5EF4-FFF2-40B4-BE49-F238E27FC236}">
                <a16:creationId xmlns:a16="http://schemas.microsoft.com/office/drawing/2014/main" id="{C8EFF2A9-9421-F145-9CE0-3D8701A5B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Rotate query wild-card to the right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Now use B-tree lookup as before.</a:t>
            </a:r>
          </a:p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Permuterm problem: </a:t>
            </a:r>
            <a:r>
              <a:rPr lang="en-US" altLang="it-IT">
                <a:ea typeface="ＭＳ Ｐゴシック" panose="020B0600070205080204" pitchFamily="34" charset="-128"/>
              </a:rPr>
              <a:t>≈</a:t>
            </a:r>
            <a:r>
              <a:rPr lang="en-US" altLang="it-IT" i="1">
                <a:ea typeface="ＭＳ Ｐゴシック" panose="020B0600070205080204" pitchFamily="34" charset="-128"/>
              </a:rPr>
              <a:t> quadruples lexicon size</a:t>
            </a:r>
          </a:p>
        </p:txBody>
      </p:sp>
      <p:sp>
        <p:nvSpPr>
          <p:cNvPr id="65539" name="AutoShape 1028">
            <a:extLst>
              <a:ext uri="{FF2B5EF4-FFF2-40B4-BE49-F238E27FC236}">
                <a16:creationId xmlns:a16="http://schemas.microsoft.com/office/drawing/2014/main" id="{406BD94B-AE40-BE44-AA20-B55C81F44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366" y="3180358"/>
            <a:ext cx="5205271" cy="689372"/>
          </a:xfrm>
          <a:prstGeom prst="upArrowCallout">
            <a:avLst>
              <a:gd name="adj1" fmla="val 198900"/>
              <a:gd name="adj2" fmla="val 198900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/>
              <a:t>Empirical observation for English.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D14E14-AE4C-9D4C-A84C-BDB03B07B4D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115289C-6A8D-41AA-EF29-933C0C4AD3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267CC5B-4D70-4641-859F-DE560E6F7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Wild-card queries: 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N-GRAMS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28CD1-F229-174C-BF87-36FD83662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4BCAC3-73C7-4C4F-A1A9-50BC6B0E04E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B1FCD05-3742-3845-8232-96D40990A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Wild-card queries: *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3489E297-DCC7-A847-8D49-7CB9DF418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001000" cy="4876800"/>
          </a:xfrm>
        </p:spPr>
        <p:txBody>
          <a:bodyPr/>
          <a:lstStyle/>
          <a:p>
            <a:pPr eaLnBrk="1" hangingPunct="1"/>
            <a:r>
              <a:rPr lang="en-US" altLang="it-IT" b="1" i="1" dirty="0" err="1">
                <a:ea typeface="ＭＳ Ｐゴシック" panose="020B0600070205080204" pitchFamily="34" charset="-128"/>
              </a:rPr>
              <a:t>mon</a:t>
            </a:r>
            <a:r>
              <a:rPr lang="en-US" altLang="it-IT" b="1" i="1" dirty="0">
                <a:ea typeface="ＭＳ Ｐゴシック" panose="020B0600070205080204" pitchFamily="34" charset="-128"/>
              </a:rPr>
              <a:t>*:</a:t>
            </a:r>
            <a:r>
              <a:rPr lang="en-US" altLang="it-IT" dirty="0">
                <a:ea typeface="ＭＳ Ｐゴシック" panose="020B0600070205080204" pitchFamily="34" charset="-128"/>
              </a:rPr>
              <a:t> find all docs containing any word beginning with </a:t>
            </a:r>
            <a:r>
              <a:rPr lang="it-IT" altLang="it-IT" dirty="0">
                <a:ea typeface="ＭＳ Ｐゴシック" panose="020B0600070205080204" pitchFamily="34" charset="-128"/>
              </a:rPr>
              <a:t>"</a:t>
            </a:r>
            <a:r>
              <a:rPr lang="en-US" altLang="ja-JP" dirty="0" err="1">
                <a:ea typeface="ＭＳ Ｐゴシック" panose="020B0600070205080204" pitchFamily="34" charset="-128"/>
              </a:rPr>
              <a:t>mon</a:t>
            </a:r>
            <a:r>
              <a:rPr lang="it-IT" altLang="ja-JP" dirty="0">
                <a:ea typeface="ＭＳ Ｐゴシック" panose="020B0600070205080204" pitchFamily="34" charset="-128"/>
              </a:rPr>
              <a:t>"</a:t>
            </a:r>
            <a:r>
              <a:rPr lang="en-US" altLang="ja-JP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Easy with binary tree (or B-tree) lexicon: retrieve all words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w</a:t>
            </a:r>
            <a:r>
              <a:rPr lang="en-US" altLang="it-IT" dirty="0">
                <a:ea typeface="ＭＳ Ｐゴシック" panose="020B0600070205080204" pitchFamily="34" charset="-128"/>
              </a:rPr>
              <a:t> such that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mon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≤ w &lt; moo</a:t>
            </a:r>
          </a:p>
          <a:p>
            <a:pPr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*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mon</a:t>
            </a:r>
            <a:r>
              <a:rPr lang="en-US" altLang="it-IT" b="1" i="1" dirty="0">
                <a:ea typeface="ＭＳ Ｐゴシック" panose="020B0600070205080204" pitchFamily="34" charset="-128"/>
              </a:rPr>
              <a:t>: </a:t>
            </a:r>
            <a:r>
              <a:rPr lang="en-US" altLang="it-IT" dirty="0">
                <a:ea typeface="ＭＳ Ｐゴシック" panose="020B0600070205080204" pitchFamily="34" charset="-128"/>
              </a:rPr>
              <a:t>find words ending in </a:t>
            </a:r>
            <a:r>
              <a:rPr lang="it-IT" altLang="it-IT" dirty="0">
                <a:ea typeface="ＭＳ Ｐゴシック" panose="020B0600070205080204" pitchFamily="34" charset="-128"/>
              </a:rPr>
              <a:t>"</a:t>
            </a:r>
            <a:r>
              <a:rPr lang="en-US" altLang="ja-JP" dirty="0" err="1">
                <a:ea typeface="ＭＳ Ｐゴシック" panose="020B0600070205080204" pitchFamily="34" charset="-128"/>
              </a:rPr>
              <a:t>mon</a:t>
            </a:r>
            <a:r>
              <a:rPr lang="it-IT" altLang="ja-JP" dirty="0">
                <a:ea typeface="ＭＳ Ｐゴシック" panose="020B0600070205080204" pitchFamily="34" charset="-128"/>
              </a:rPr>
              <a:t>"</a:t>
            </a:r>
            <a:r>
              <a:rPr lang="en-US" altLang="ja-JP" dirty="0">
                <a:ea typeface="ＭＳ Ｐゴシック" panose="020B0600070205080204" pitchFamily="34" charset="-128"/>
              </a:rPr>
              <a:t>: harder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Maintain an additional B-tree for terms </a:t>
            </a:r>
            <a:r>
              <a:rPr lang="en-US" altLang="it-IT" i="1" dirty="0">
                <a:ea typeface="ＭＳ Ｐゴシック" panose="020B0600070205080204" pitchFamily="34" charset="-128"/>
              </a:rPr>
              <a:t>backwards.</a:t>
            </a:r>
            <a:endParaRPr lang="en-US" altLang="it-IT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 dirty="0">
                <a:ea typeface="ＭＳ Ｐゴシック" panose="020B0600070205080204" pitchFamily="34" charset="-128"/>
              </a:rPr>
              <a:t>Can retrieve all words in range: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nom ≤ w &lt; non</a:t>
            </a:r>
            <a:r>
              <a:rPr lang="en-US" altLang="it-IT" i="1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6324" name="TextBox 4">
            <a:extLst>
              <a:ext uri="{FF2B5EF4-FFF2-40B4-BE49-F238E27FC236}">
                <a16:creationId xmlns:a16="http://schemas.microsoft.com/office/drawing/2014/main" id="{0F2994EA-0C1A-9241-9F57-92D1CA91C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3.2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1330A6-B3B8-0748-B545-9D7EEDCBF8D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693213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7E1936DC-366B-B948-BACA-25150F584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Bigram (</a:t>
            </a:r>
            <a:r>
              <a:rPr lang="en-US" altLang="it-IT" i="1">
                <a:ea typeface="ＭＳ Ｐゴシック" panose="020B0600070205080204" pitchFamily="34" charset="-128"/>
              </a:rPr>
              <a:t>k</a:t>
            </a:r>
            <a:r>
              <a:rPr lang="en-US" altLang="it-IT">
                <a:ea typeface="ＭＳ Ｐゴシック" panose="020B0600070205080204" pitchFamily="34" charset="-128"/>
              </a:rPr>
              <a:t>-gram) indexes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43E6588F-F508-794E-9825-433FE9E86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Enumerate all </a:t>
            </a:r>
            <a:r>
              <a:rPr lang="en-US" altLang="it-IT" i="1" dirty="0">
                <a:ea typeface="ＭＳ Ｐゴシック" panose="020B0600070205080204" pitchFamily="34" charset="-128"/>
              </a:rPr>
              <a:t>k</a:t>
            </a:r>
            <a:r>
              <a:rPr lang="en-US" altLang="it-IT" dirty="0">
                <a:ea typeface="ＭＳ Ｐゴシック" panose="020B0600070205080204" pitchFamily="34" charset="-128"/>
              </a:rPr>
              <a:t>-grams (sequence of </a:t>
            </a:r>
            <a:r>
              <a:rPr lang="en-US" altLang="it-IT" i="1" dirty="0">
                <a:ea typeface="ＭＳ Ｐゴシック" panose="020B0600070205080204" pitchFamily="34" charset="-128"/>
              </a:rPr>
              <a:t>k</a:t>
            </a:r>
            <a:r>
              <a:rPr lang="en-US" altLang="it-IT" dirty="0">
                <a:ea typeface="ＭＳ Ｐゴシック" panose="020B0600070205080204" pitchFamily="34" charset="-128"/>
              </a:rPr>
              <a:t> chars) occurring in any term</a:t>
            </a:r>
          </a:p>
          <a:p>
            <a:pPr eaLnBrk="1" hangingPunct="1"/>
            <a:r>
              <a:rPr lang="en-US" altLang="it-IT" i="1" dirty="0">
                <a:ea typeface="ＭＳ Ｐゴシック" panose="020B0600070205080204" pitchFamily="34" charset="-128"/>
              </a:rPr>
              <a:t>e.g.,</a:t>
            </a:r>
            <a:r>
              <a:rPr lang="en-US" altLang="it-IT" dirty="0">
                <a:ea typeface="ＭＳ Ｐゴシック" panose="020B0600070205080204" pitchFamily="34" charset="-128"/>
              </a:rPr>
              <a:t> from text </a:t>
            </a:r>
            <a:r>
              <a:rPr lang="it-IT" altLang="it-IT" i="1" dirty="0">
                <a:ea typeface="ＭＳ Ｐゴシック" panose="020B0600070205080204" pitchFamily="34" charset="-128"/>
              </a:rPr>
              <a:t>"</a:t>
            </a:r>
            <a:r>
              <a:rPr lang="en-US" altLang="ja-JP" b="1" i="1" dirty="0">
                <a:ea typeface="ＭＳ Ｐゴシック" panose="020B0600070205080204" pitchFamily="34" charset="-128"/>
              </a:rPr>
              <a:t>April is the cruelest month</a:t>
            </a:r>
            <a:r>
              <a:rPr lang="it-IT" altLang="ja-JP" i="1" dirty="0">
                <a:ea typeface="ＭＳ Ｐゴシック" panose="020B0600070205080204" pitchFamily="34" charset="-128"/>
              </a:rPr>
              <a:t>"</a:t>
            </a:r>
            <a:r>
              <a:rPr lang="en-US" altLang="ja-JP" dirty="0">
                <a:ea typeface="ＭＳ Ｐゴシック" panose="020B0600070205080204" pitchFamily="34" charset="-128"/>
              </a:rPr>
              <a:t> we get the 2-grams (</a:t>
            </a:r>
            <a:r>
              <a:rPr lang="en-US" altLang="ja-JP" i="1" dirty="0">
                <a:ea typeface="ＭＳ Ｐゴシック" panose="020B0600070205080204" pitchFamily="34" charset="-128"/>
              </a:rPr>
              <a:t>bigrams</a:t>
            </a:r>
            <a:r>
              <a:rPr lang="en-US" altLang="ja-JP" dirty="0">
                <a:ea typeface="ＭＳ Ｐゴシック" panose="020B0600070205080204" pitchFamily="34" charset="-128"/>
              </a:rPr>
              <a:t>)</a:t>
            </a:r>
          </a:p>
          <a:p>
            <a:pPr lvl="2"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lvl="2"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$ is a special word boundary symbol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Maintain a </a:t>
            </a:r>
            <a:r>
              <a:rPr lang="en-US" altLang="it-IT" i="1" dirty="0">
                <a:ea typeface="ＭＳ Ｐゴシック" panose="020B0600070205080204" pitchFamily="34" charset="-128"/>
              </a:rPr>
              <a:t>second</a:t>
            </a:r>
            <a:r>
              <a:rPr lang="en-US" altLang="it-IT" dirty="0">
                <a:ea typeface="ＭＳ Ｐゴシック" panose="020B0600070205080204" pitchFamily="34" charset="-128"/>
              </a:rPr>
              <a:t> inverted index</a:t>
            </a:r>
            <a:r>
              <a:rPr lang="en-US" altLang="it-IT" i="1" dirty="0">
                <a:ea typeface="ＭＳ Ｐゴシック" panose="020B0600070205080204" pitchFamily="34" charset="-128"/>
              </a:rPr>
              <a:t> from bigrams to</a:t>
            </a:r>
            <a:r>
              <a:rPr lang="en-US" altLang="it-IT" dirty="0">
                <a:ea typeface="ＭＳ Ｐゴシック" panose="020B0600070205080204" pitchFamily="34" charset="-128"/>
              </a:rPr>
              <a:t> </a:t>
            </a:r>
            <a:r>
              <a:rPr lang="en-US" altLang="it-IT" i="1" dirty="0">
                <a:ea typeface="ＭＳ Ｐゴシック" panose="020B0600070205080204" pitchFamily="34" charset="-128"/>
              </a:rPr>
              <a:t>dictionary terms</a:t>
            </a:r>
            <a:r>
              <a:rPr lang="en-US" altLang="it-IT" dirty="0">
                <a:ea typeface="ＭＳ Ｐゴシック" panose="020B0600070205080204" pitchFamily="34" charset="-128"/>
              </a:rPr>
              <a:t> that match each bigram.</a:t>
            </a:r>
            <a:endParaRPr lang="en-US" altLang="it-IT" i="1" dirty="0">
              <a:ea typeface="ＭＳ Ｐゴシック" panose="020B0600070205080204" pitchFamily="34" charset="-128"/>
            </a:endParaRPr>
          </a:p>
        </p:txBody>
      </p:sp>
      <p:sp>
        <p:nvSpPr>
          <p:cNvPr id="67587" name="Text Box 4">
            <a:extLst>
              <a:ext uri="{FF2B5EF4-FFF2-40B4-BE49-F238E27FC236}">
                <a16:creationId xmlns:a16="http://schemas.microsoft.com/office/drawing/2014/main" id="{FB54CB5D-2AD8-D84C-9BA3-733E6D0AE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239" y="3013501"/>
            <a:ext cx="6654386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/>
              <a:t>$a,ap,pr,ri,il,l$,$i,is,s$,$t,th,he,e$,$c,cr,ru,</a:t>
            </a:r>
          </a:p>
          <a:p>
            <a:r>
              <a:rPr lang="en-US" altLang="it-IT"/>
              <a:t>ue,el,le,es,st,t$, $m,mo,on,nt,h$</a:t>
            </a:r>
            <a:endParaRPr lang="en-US" altLang="it-IT" i="1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909438-BBEE-0440-97C4-A23F6945FB8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E3D2B765-C48B-5E4A-89A6-6BF5F755A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Bigram index example</a:t>
            </a:r>
          </a:p>
        </p:txBody>
      </p:sp>
      <p:sp>
        <p:nvSpPr>
          <p:cNvPr id="68610" name="Content Placeholder 23">
            <a:extLst>
              <a:ext uri="{FF2B5EF4-FFF2-40B4-BE49-F238E27FC236}">
                <a16:creationId xmlns:a16="http://schemas.microsoft.com/office/drawing/2014/main" id="{E8101BF9-4D39-F745-8EC6-61871F5ED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The </a:t>
            </a:r>
            <a:r>
              <a:rPr lang="en-US" altLang="it-IT" i="1" dirty="0">
                <a:ea typeface="ＭＳ Ｐゴシック" panose="020B0600070205080204" pitchFamily="34" charset="-128"/>
              </a:rPr>
              <a:t>k</a:t>
            </a:r>
            <a:r>
              <a:rPr lang="en-US" altLang="it-IT" dirty="0">
                <a:ea typeface="ＭＳ Ｐゴシック" panose="020B0600070205080204" pitchFamily="34" charset="-128"/>
              </a:rPr>
              <a:t>-gram index finds </a:t>
            </a:r>
            <a:r>
              <a:rPr lang="en-US" altLang="it-IT" i="1" dirty="0">
                <a:ea typeface="ＭＳ Ｐゴシック" panose="020B0600070205080204" pitchFamily="34" charset="-128"/>
              </a:rPr>
              <a:t>terms</a:t>
            </a:r>
            <a:r>
              <a:rPr lang="en-US" altLang="it-IT" dirty="0">
                <a:ea typeface="ＭＳ Ｐゴシック" panose="020B0600070205080204" pitchFamily="34" charset="-128"/>
              </a:rPr>
              <a:t> based on a query </a:t>
            </a:r>
            <a:br>
              <a:rPr lang="en-US" altLang="it-IT" dirty="0">
                <a:ea typeface="ＭＳ Ｐゴシック" panose="020B0600070205080204" pitchFamily="34" charset="-128"/>
              </a:rPr>
            </a:br>
            <a:r>
              <a:rPr lang="en-US" altLang="it-IT" dirty="0">
                <a:ea typeface="ＭＳ Ｐゴシック" panose="020B0600070205080204" pitchFamily="34" charset="-128"/>
              </a:rPr>
              <a:t>consisting of </a:t>
            </a:r>
            <a:r>
              <a:rPr lang="en-US" altLang="it-IT" i="1" dirty="0">
                <a:ea typeface="ＭＳ Ｐゴシック" panose="020B0600070205080204" pitchFamily="34" charset="-128"/>
              </a:rPr>
              <a:t>k-</a:t>
            </a:r>
            <a:r>
              <a:rPr lang="en-US" altLang="it-IT" dirty="0">
                <a:ea typeface="ＭＳ Ｐゴシック" panose="020B0600070205080204" pitchFamily="34" charset="-128"/>
              </a:rPr>
              <a:t>grams (here </a:t>
            </a:r>
            <a:r>
              <a:rPr lang="en-US" altLang="it-IT" i="1" dirty="0">
                <a:ea typeface="ＭＳ Ｐゴシック" panose="020B0600070205080204" pitchFamily="34" charset="-128"/>
              </a:rPr>
              <a:t>k=</a:t>
            </a:r>
            <a:r>
              <a:rPr lang="en-US" altLang="it-IT" dirty="0">
                <a:ea typeface="ＭＳ Ｐゴシック" panose="020B0600070205080204" pitchFamily="34" charset="-128"/>
              </a:rPr>
              <a:t>2).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996E27B6-3422-764F-AD47-F35F2D7C5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657601"/>
            <a:ext cx="6651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mo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8D408360-0CEB-5941-B3C7-666D1FEB2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4191001"/>
            <a:ext cx="5699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on</a:t>
            </a: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C881E1F4-4D02-1F46-929D-A4ACCF71A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239" y="3657601"/>
            <a:ext cx="126669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among</a:t>
            </a:r>
          </a:p>
        </p:txBody>
      </p:sp>
      <p:sp>
        <p:nvSpPr>
          <p:cNvPr id="68616" name="Text Box 8">
            <a:extLst>
              <a:ext uri="{FF2B5EF4-FFF2-40B4-BE49-F238E27FC236}">
                <a16:creationId xmlns:a16="http://schemas.microsoft.com/office/drawing/2014/main" id="{A0196915-D73B-2E4D-BF0E-19F833170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9" y="3038476"/>
            <a:ext cx="68480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$m</a:t>
            </a:r>
          </a:p>
        </p:txBody>
      </p:sp>
      <p:sp>
        <p:nvSpPr>
          <p:cNvPr id="68617" name="AutoShape 9">
            <a:extLst>
              <a:ext uri="{FF2B5EF4-FFF2-40B4-BE49-F238E27FC236}">
                <a16:creationId xmlns:a16="http://schemas.microsoft.com/office/drawing/2014/main" id="{6A058D21-54A3-5C49-AE8E-7A9109A8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608" y="3166251"/>
            <a:ext cx="1015021" cy="2061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8618" name="Text Box 10">
            <a:extLst>
              <a:ext uri="{FF2B5EF4-FFF2-40B4-BE49-F238E27FC236}">
                <a16:creationId xmlns:a16="http://schemas.microsoft.com/office/drawing/2014/main" id="{2677B368-9F3E-5D40-834F-8EEF5FCBE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1" y="3038476"/>
            <a:ext cx="101502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mace</a:t>
            </a:r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D8C099A8-A584-EA43-AC1B-E945EB0A4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1" y="4257676"/>
            <a:ext cx="106792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along</a:t>
            </a:r>
          </a:p>
        </p:txBody>
      </p:sp>
      <p:sp>
        <p:nvSpPr>
          <p:cNvPr id="68620" name="Text Box 12">
            <a:extLst>
              <a:ext uri="{FF2B5EF4-FFF2-40B4-BE49-F238E27FC236}">
                <a16:creationId xmlns:a16="http://schemas.microsoft.com/office/drawing/2014/main" id="{988C9489-1D33-2B48-91FB-B3BB37EEB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657601"/>
            <a:ext cx="160332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amortize</a:t>
            </a:r>
          </a:p>
        </p:txBody>
      </p:sp>
      <p:cxnSp>
        <p:nvCxnSpPr>
          <p:cNvPr id="68621" name="AutoShape 13">
            <a:extLst>
              <a:ext uri="{FF2B5EF4-FFF2-40B4-BE49-F238E27FC236}">
                <a16:creationId xmlns:a16="http://schemas.microsoft.com/office/drawing/2014/main" id="{705E8AFD-2366-6344-B152-24C853A6901A}"/>
              </a:ext>
            </a:extLst>
          </p:cNvPr>
          <p:cNvCxnSpPr>
            <a:cxnSpLocks noChangeShapeType="1"/>
            <a:stCxn id="68615" idx="3"/>
            <a:endCxn id="68620" idx="1"/>
          </p:cNvCxnSpPr>
          <p:nvPr/>
        </p:nvCxnSpPr>
        <p:spPr bwMode="auto">
          <a:xfrm>
            <a:off x="6087932" y="3888433"/>
            <a:ext cx="31286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2" name="Text Box 14">
            <a:extLst>
              <a:ext uri="{FF2B5EF4-FFF2-40B4-BE49-F238E27FC236}">
                <a16:creationId xmlns:a16="http://schemas.microsoft.com/office/drawing/2014/main" id="{5CEB0B69-AB9A-E14A-BC6C-F54CB49E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3038476"/>
            <a:ext cx="145103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madden</a:t>
            </a:r>
          </a:p>
        </p:txBody>
      </p:sp>
      <p:cxnSp>
        <p:nvCxnSpPr>
          <p:cNvPr id="68623" name="AutoShape 15">
            <a:extLst>
              <a:ext uri="{FF2B5EF4-FFF2-40B4-BE49-F238E27FC236}">
                <a16:creationId xmlns:a16="http://schemas.microsoft.com/office/drawing/2014/main" id="{60FF9E2F-34F0-6A4E-A617-5650EDAD3220}"/>
              </a:ext>
            </a:extLst>
          </p:cNvPr>
          <p:cNvCxnSpPr>
            <a:cxnSpLocks noChangeShapeType="1"/>
            <a:stCxn id="68618" idx="3"/>
            <a:endCxn id="68622" idx="1"/>
          </p:cNvCxnSpPr>
          <p:nvPr/>
        </p:nvCxnSpPr>
        <p:spPr bwMode="auto">
          <a:xfrm>
            <a:off x="5821972" y="3269308"/>
            <a:ext cx="40896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4" name="Line 16">
            <a:extLst>
              <a:ext uri="{FF2B5EF4-FFF2-40B4-BE49-F238E27FC236}">
                <a16:creationId xmlns:a16="http://schemas.microsoft.com/office/drawing/2014/main" id="{0766EC0B-C28E-084F-97B3-CD2C0A3EF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276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8625" name="Line 17">
            <a:extLst>
              <a:ext uri="{FF2B5EF4-FFF2-40B4-BE49-F238E27FC236}">
                <a16:creationId xmlns:a16="http://schemas.microsoft.com/office/drawing/2014/main" id="{44585592-7328-954F-8EDA-86AEDD14E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886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8626" name="Line 18">
            <a:extLst>
              <a:ext uri="{FF2B5EF4-FFF2-40B4-BE49-F238E27FC236}">
                <a16:creationId xmlns:a16="http://schemas.microsoft.com/office/drawing/2014/main" id="{EE6030C3-C5E9-CE46-9A6A-2EBA7A9D2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495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8627" name="Text Box 19">
            <a:extLst>
              <a:ext uri="{FF2B5EF4-FFF2-40B4-BE49-F238E27FC236}">
                <a16:creationId xmlns:a16="http://schemas.microsoft.com/office/drawing/2014/main" id="{74135DB9-83F4-9F45-9C96-1A69B28BA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1" y="4257676"/>
            <a:ext cx="126669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among</a:t>
            </a:r>
          </a:p>
        </p:txBody>
      </p:sp>
      <p:cxnSp>
        <p:nvCxnSpPr>
          <p:cNvPr id="68628" name="AutoShape 20">
            <a:extLst>
              <a:ext uri="{FF2B5EF4-FFF2-40B4-BE49-F238E27FC236}">
                <a16:creationId xmlns:a16="http://schemas.microsoft.com/office/drawing/2014/main" id="{ADCC45F6-032A-954D-84F9-F83B059E4232}"/>
              </a:ext>
            </a:extLst>
          </p:cNvPr>
          <p:cNvCxnSpPr>
            <a:cxnSpLocks noChangeShapeType="1"/>
            <a:stCxn id="68619" idx="3"/>
            <a:endCxn id="68627" idx="1"/>
          </p:cNvCxnSpPr>
          <p:nvPr/>
        </p:nvCxnSpPr>
        <p:spPr bwMode="auto">
          <a:xfrm>
            <a:off x="5874872" y="4488508"/>
            <a:ext cx="53227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F09C1BD-D190-2B4E-9CBC-3D0EE058549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43C95B8F-FCA8-3441-A558-B5696B569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609" y="3783143"/>
            <a:ext cx="1015021" cy="2061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5" name="AutoShape 9">
            <a:extLst>
              <a:ext uri="{FF2B5EF4-FFF2-40B4-BE49-F238E27FC236}">
                <a16:creationId xmlns:a16="http://schemas.microsoft.com/office/drawing/2014/main" id="{E28FA86A-BDCB-5848-92B5-DA9C4B447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224" y="4321306"/>
            <a:ext cx="1015021" cy="2061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Unstructured data in 1680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34235" y="1600200"/>
            <a:ext cx="11323529" cy="495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Which plays of Shakespeare contain the words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One could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grep </a:t>
            </a:r>
            <a:r>
              <a:rPr lang="en-US" dirty="0">
                <a:ea typeface="ＭＳ Ｐゴシック" charset="0"/>
                <a:cs typeface="ＭＳ Ｐゴシック" charset="0"/>
              </a:rPr>
              <a:t>all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Shakespear's</a:t>
            </a:r>
            <a:r>
              <a:rPr lang="en-US" dirty="0">
                <a:ea typeface="ＭＳ Ｐゴシック" charset="0"/>
                <a:cs typeface="ＭＳ Ｐゴシック" charset="0"/>
              </a:rPr>
              <a:t> plays for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Caesar,</a:t>
            </a:r>
            <a:r>
              <a:rPr lang="en-US" dirty="0"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Slow (for large corpora)</a:t>
            </a:r>
          </a:p>
          <a:p>
            <a:pPr lvl="1" eaLnBrk="1" hangingPunct="1"/>
            <a:r>
              <a:rPr lang="en-US" i="1" u="sng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b="1" i="1" dirty="0">
                <a:ea typeface="ＭＳ Ｐゴシック" charset="0"/>
              </a:rPr>
              <a:t>Calpurnia</a:t>
            </a:r>
            <a:r>
              <a:rPr lang="en-US" dirty="0">
                <a:ea typeface="ＭＳ Ｐゴシック" charset="0"/>
              </a:rPr>
              <a:t> is non-trivial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Other operations (e.g., find the word </a:t>
            </a:r>
            <a:r>
              <a:rPr lang="en-US" b="1" i="1" dirty="0">
                <a:ea typeface="ＭＳ Ｐゴシック" charset="0"/>
              </a:rPr>
              <a:t>Romans </a:t>
            </a:r>
            <a:r>
              <a:rPr lang="en-US" dirty="0">
                <a:ea typeface="ＭＳ Ｐゴシック" charset="0"/>
              </a:rPr>
              <a:t>near</a:t>
            </a:r>
            <a:r>
              <a:rPr lang="en-US" b="1" dirty="0">
                <a:ea typeface="ＭＳ Ｐゴシック" charset="0"/>
              </a:rPr>
              <a:t> </a:t>
            </a:r>
            <a:r>
              <a:rPr lang="en-US" b="1" i="1" dirty="0">
                <a:ea typeface="ＭＳ Ｐゴシック" charset="0"/>
              </a:rPr>
              <a:t>countrymen</a:t>
            </a:r>
            <a:r>
              <a:rPr lang="en-US" dirty="0">
                <a:ea typeface="ＭＳ Ｐゴシック" charset="0"/>
              </a:rPr>
              <a:t>) not feasible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Ranked retrieval (best documents to return)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16631E-0239-CC40-BD46-7F8663ED9F6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72670823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AFDC019A-0FD5-914A-94D7-9CFFDCB38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Processing wild-cards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2FBC6D2E-E75F-954C-824D-BFE129A75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Query like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mon*</a:t>
            </a:r>
            <a:r>
              <a:rPr lang="en-US" altLang="it-IT" dirty="0">
                <a:ea typeface="ＭＳ Ｐゴシック" panose="020B0600070205080204" pitchFamily="34" charset="-128"/>
              </a:rPr>
              <a:t> can now be run as</a:t>
            </a:r>
          </a:p>
          <a:p>
            <a:pPr lvl="1"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$m </a:t>
            </a:r>
            <a:r>
              <a:rPr lang="en-US" altLang="it-IT" i="1" dirty="0">
                <a:ea typeface="ＭＳ Ｐゴシック" panose="020B0600070205080204" pitchFamily="34" charset="-128"/>
              </a:rPr>
              <a:t>AND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mo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</a:t>
            </a:r>
            <a:r>
              <a:rPr lang="en-US" altLang="it-IT" i="1" dirty="0">
                <a:ea typeface="ＭＳ Ｐゴシック" panose="020B0600070205080204" pitchFamily="34" charset="-128"/>
              </a:rPr>
              <a:t>AND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on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Gets terms that match AND version of our wildcard query.</a:t>
            </a: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But we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d enumerate </a:t>
            </a:r>
            <a:r>
              <a:rPr lang="en-US" altLang="ja-JP" b="1" i="1" dirty="0">
                <a:ea typeface="ＭＳ Ｐゴシック" panose="020B0600070205080204" pitchFamily="34" charset="-128"/>
              </a:rPr>
              <a:t>moon</a:t>
            </a:r>
            <a:r>
              <a:rPr lang="en-US" altLang="ja-JP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Must post-filter these terms against query.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Surviving enumerated terms are then looked up in the term-document inverted index.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Fast, space efficient.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E9102B-9877-514B-AF67-822F3E292587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FDD303D-DE39-804B-A3CB-D6F8B7C9F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pitchFamily="34" charset="-128"/>
              </a:rPr>
              <a:t>Spelling correction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060E1-8F52-CD4A-952A-01670DE05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E10AF06C-34C1-3945-A9F1-5C5915352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Spell correction</a:t>
            </a:r>
          </a:p>
        </p:txBody>
      </p:sp>
      <p:sp>
        <p:nvSpPr>
          <p:cNvPr id="1274883" name="Rectangle 3">
            <a:extLst>
              <a:ext uri="{FF2B5EF4-FFF2-40B4-BE49-F238E27FC236}">
                <a16:creationId xmlns:a16="http://schemas.microsoft.com/office/drawing/2014/main" id="{B2CAD391-D843-7D4C-B320-210D9A21C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Two principal uses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Correcting document(s) being indexed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Correcting user queries to retrieve </a:t>
            </a:r>
            <a:r>
              <a:rPr lang="it-IT" altLang="it-IT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right</a:t>
            </a:r>
            <a:r>
              <a:rPr lang="it-IT" altLang="ja-JP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 answers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Two main flavors: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Isolated word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Check each word on its own for misspelling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Will not catch typos resulting in correctly spelled words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 e.g., </a:t>
            </a:r>
            <a:r>
              <a:rPr lang="en-US" altLang="it-IT" b="1" i="1">
                <a:ea typeface="ＭＳ Ｐゴシック" panose="020B0600070205080204" pitchFamily="34" charset="-128"/>
              </a:rPr>
              <a:t>from </a:t>
            </a:r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it-IT" b="1" i="1">
                <a:ea typeface="ＭＳ Ｐゴシック" panose="020B0600070205080204" pitchFamily="34" charset="-128"/>
              </a:rPr>
              <a:t> form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Context-sensitive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Look at surrounding words, 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e.g., </a:t>
            </a:r>
            <a:r>
              <a:rPr lang="en-US" altLang="it-IT" b="1" i="1">
                <a:ea typeface="ＭＳ Ｐゴシック" panose="020B0600070205080204" pitchFamily="34" charset="-128"/>
              </a:rPr>
              <a:t>I flew </a:t>
            </a:r>
            <a:r>
              <a:rPr lang="en-US" altLang="it-IT" b="1" i="1" u="sng">
                <a:ea typeface="ＭＳ Ｐゴシック" panose="020B0600070205080204" pitchFamily="34" charset="-128"/>
              </a:rPr>
              <a:t>form</a:t>
            </a:r>
            <a:r>
              <a:rPr lang="en-US" altLang="it-IT" b="1" i="1">
                <a:ea typeface="ＭＳ Ｐゴシック" panose="020B0600070205080204" pitchFamily="34" charset="-128"/>
              </a:rPr>
              <a:t> Heathrow to Narita.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CBC75C-7F4E-F841-9B4C-51553B5F4C7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3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006ABBB7-8311-CF40-83F4-7D6F29289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Document correction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26F852F1-0271-4545-8084-65F142EC5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Especially needed for </a:t>
            </a:r>
            <a:r>
              <a:rPr lang="en-US" altLang="it-IT" dirty="0" err="1">
                <a:ea typeface="ＭＳ Ｐゴシック" panose="020B0600070205080204" pitchFamily="34" charset="-128"/>
              </a:rPr>
              <a:t>OCR'</a:t>
            </a:r>
            <a:r>
              <a:rPr lang="en-US" altLang="ja-JP" dirty="0" err="1">
                <a:ea typeface="ＭＳ Ｐゴシック" panose="020B0600070205080204" pitchFamily="34" charset="-128"/>
              </a:rPr>
              <a:t>ed</a:t>
            </a:r>
            <a:r>
              <a:rPr lang="en-US" altLang="ja-JP" dirty="0">
                <a:ea typeface="ＭＳ Ｐゴシック" panose="020B0600070205080204" pitchFamily="34" charset="-128"/>
              </a:rPr>
              <a:t> documents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Correction algorithms are tuned for this: </a:t>
            </a:r>
            <a:r>
              <a:rPr lang="en-US" altLang="it-IT" dirty="0" err="1">
                <a:ea typeface="ＭＳ Ｐゴシック" panose="020B0600070205080204" pitchFamily="34" charset="-128"/>
              </a:rPr>
              <a:t>rn</a:t>
            </a:r>
            <a:r>
              <a:rPr lang="en-US" altLang="it-IT" dirty="0">
                <a:ea typeface="ＭＳ Ｐゴシック" panose="020B0600070205080204" pitchFamily="34" charset="-128"/>
              </a:rPr>
              <a:t>/m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Can use domain-specific knowledge</a:t>
            </a:r>
          </a:p>
          <a:p>
            <a:pPr lvl="2" eaLnBrk="1" hangingPunct="1"/>
            <a:r>
              <a:rPr lang="en-US" altLang="it-IT" dirty="0">
                <a:ea typeface="ＭＳ Ｐゴシック" panose="020B0600070205080204" pitchFamily="34" charset="-128"/>
              </a:rPr>
              <a:t>E.g., OCR can confuse O and D more often than it would confuse O and I (adjacent on the QWERTY keyboard, so more likely interchanged in typing).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But also: web pages and even printed material have typos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Goal: the dictionary contains fewer misspellings</a:t>
            </a:r>
          </a:p>
          <a:p>
            <a:pPr eaLnBrk="1" hangingPunct="1"/>
            <a:r>
              <a:rPr lang="en-US" altLang="it-IT" b="1" dirty="0">
                <a:latin typeface="Avenir Next Demi Bold" panose="020B0503020202020204" pitchFamily="34" charset="0"/>
                <a:ea typeface="ＭＳ Ｐゴシック" panose="020B0600070205080204" pitchFamily="34" charset="-128"/>
              </a:rPr>
              <a:t>But often we don</a:t>
            </a:r>
            <a:r>
              <a:rPr lang="it-IT" altLang="it-IT" b="1" dirty="0">
                <a:latin typeface="Avenir Next Demi Bold" panose="020B0503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b="1" dirty="0">
                <a:latin typeface="Avenir Next Demi Bold" panose="020B0503020202020204" pitchFamily="34" charset="0"/>
                <a:ea typeface="ＭＳ Ｐゴシック" panose="020B0600070205080204" pitchFamily="34" charset="-128"/>
              </a:rPr>
              <a:t>t change the documents and instead fix the query-document mapping</a:t>
            </a:r>
            <a:endParaRPr lang="en-US" altLang="it-IT" b="1" dirty="0">
              <a:latin typeface="Avenir Next Demi Bold" panose="020B05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CB86A0-CD56-1548-ACF4-FA44F9BB433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8B0BF096-096D-6A4E-A3F8-D25434306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Query mis-spellings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39AB313C-D89B-1E4A-8E99-5B938190F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Our principal focus here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E.g., the query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famos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enterprenuers</a:t>
            </a:r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We can either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Retrieve documents indexed by the correct spelling</a:t>
            </a:r>
          </a:p>
          <a:p>
            <a:pPr lvl="2" eaLnBrk="1" hangingPunct="1"/>
            <a:r>
              <a:rPr lang="it-IT" altLang="it-IT" i="1" dirty="0" err="1">
                <a:ea typeface="ＭＳ Ｐゴシック" panose="020B0600070205080204" pitchFamily="34" charset="-128"/>
              </a:rPr>
              <a:t>Showing</a:t>
            </a:r>
            <a:r>
              <a:rPr lang="it-IT" altLang="it-IT" i="1" dirty="0">
                <a:ea typeface="ＭＳ Ｐゴシック" panose="020B0600070205080204" pitchFamily="34" charset="-128"/>
              </a:rPr>
              <a:t> </a:t>
            </a:r>
            <a:r>
              <a:rPr lang="it-IT" altLang="it-IT" i="1" dirty="0" err="1">
                <a:ea typeface="ＭＳ Ｐゴシック" panose="020B0600070205080204" pitchFamily="34" charset="-128"/>
              </a:rPr>
              <a:t>results</a:t>
            </a:r>
            <a:r>
              <a:rPr lang="it-IT" altLang="it-IT" i="1" dirty="0">
                <a:ea typeface="ＭＳ Ｐゴシック" panose="020B0600070205080204" pitchFamily="34" charset="-128"/>
              </a:rPr>
              <a:t> for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famous entrepreneurs</a:t>
            </a:r>
            <a:endParaRPr lang="en-US" altLang="it-IT" i="1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Or return several suggested alternative queries with the correct spelling</a:t>
            </a:r>
          </a:p>
          <a:p>
            <a:pPr lvl="2" eaLnBrk="1" hangingPunct="1"/>
            <a:r>
              <a:rPr lang="en-US" altLang="it-IT" i="1" dirty="0">
                <a:ea typeface="ＭＳ Ｐゴシック" panose="020B0600070205080204" pitchFamily="34" charset="-128"/>
              </a:rPr>
              <a:t>Did you mean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famous entrepreneurs</a:t>
            </a:r>
            <a:r>
              <a:rPr lang="en-US" altLang="it-IT" i="1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71C1EF-43A0-7A4C-9772-40E987112C2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85F60E2F-4839-7343-B708-B437D275B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Isolated word correction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314E9DAD-6E38-B143-A895-04DAA34BA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Fundamental premise: there is a lexicon from which the correct spellings come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Two basic choices for this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A standard lexicon such as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Webster</a:t>
            </a:r>
            <a:r>
              <a:rPr lang="it-IT" altLang="it-IT">
                <a:ea typeface="ＭＳ Ｐゴシック" panose="020B0600070205080204" pitchFamily="34" charset="-128"/>
              </a:rPr>
              <a:t>'</a:t>
            </a:r>
            <a:r>
              <a:rPr lang="en-US" altLang="ja-JP">
                <a:ea typeface="ＭＳ Ｐゴシック" panose="020B0600070205080204" pitchFamily="34" charset="-128"/>
              </a:rPr>
              <a:t>s English Dictionary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An </a:t>
            </a:r>
            <a:r>
              <a:rPr lang="it-IT" altLang="it-IT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industry-specific</a:t>
            </a:r>
            <a:r>
              <a:rPr lang="it-IT" altLang="ja-JP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 lexicon – hand-maintained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The lexicon of the indexed corpus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E.g., all words on the web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All names, acronyms etc.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(Including the mis-spellings)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C8775A-05F8-0D4F-B801-DA4ECF1195A3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9BF884AF-8EE6-C945-B595-DC7C24E3A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Isolated word correction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C061B7B3-1445-A84C-A649-DBA4FFEC7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Given a lexicon and a character sequence Q, return the words in the lexicon closest to Q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What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</a:t>
            </a:r>
            <a:r>
              <a:rPr lang="it-IT" altLang="ja-JP" dirty="0">
                <a:ea typeface="ＭＳ Ｐゴシック" panose="020B0600070205080204" pitchFamily="34" charset="-128"/>
              </a:rPr>
              <a:t>"</a:t>
            </a:r>
            <a:r>
              <a:rPr lang="en-US" altLang="ja-JP" dirty="0">
                <a:ea typeface="ＭＳ Ｐゴシック" panose="020B0600070205080204" pitchFamily="34" charset="-128"/>
              </a:rPr>
              <a:t>closest</a:t>
            </a:r>
            <a:r>
              <a:rPr lang="it-IT" altLang="ja-JP" dirty="0">
                <a:ea typeface="ＭＳ Ｐゴシック" panose="020B0600070205080204" pitchFamily="34" charset="-128"/>
              </a:rPr>
              <a:t>"</a:t>
            </a:r>
            <a:r>
              <a:rPr lang="en-US" altLang="ja-JP" dirty="0">
                <a:ea typeface="ＭＳ Ｐゴシック" panose="020B0600070205080204" pitchFamily="34" charset="-128"/>
              </a:rPr>
              <a:t>?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Several</a:t>
            </a:r>
            <a:r>
              <a:rPr lang="it-IT" altLang="it-IT" dirty="0">
                <a:ea typeface="ＭＳ Ｐゴシック" panose="020B0600070205080204" pitchFamily="34" charset="-128"/>
              </a:rPr>
              <a:t> </a:t>
            </a:r>
            <a:r>
              <a:rPr lang="en-US" altLang="ja-JP" dirty="0">
                <a:ea typeface="ＭＳ Ｐゴシック" panose="020B0600070205080204" pitchFamily="34" charset="-128"/>
              </a:rPr>
              <a:t>alternatives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Edit distance (</a:t>
            </a:r>
            <a:r>
              <a:rPr lang="en-US" altLang="it-IT" dirty="0" err="1">
                <a:ea typeface="ＭＳ Ｐゴシック" panose="020B0600070205080204" pitchFamily="34" charset="-128"/>
              </a:rPr>
              <a:t>Levenshtein</a:t>
            </a:r>
            <a:r>
              <a:rPr lang="en-US" altLang="it-IT" dirty="0">
                <a:ea typeface="ＭＳ Ｐゴシック" panose="020B0600070205080204" pitchFamily="34" charset="-128"/>
              </a:rPr>
              <a:t> distance)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Weighted edit distance</a:t>
            </a:r>
          </a:p>
          <a:p>
            <a:pPr lvl="1" eaLnBrk="1" hangingPunct="1"/>
            <a:r>
              <a:rPr lang="en-US" altLang="it-IT" i="1" dirty="0">
                <a:ea typeface="ＭＳ Ｐゴシック" panose="020B0600070205080204" pitchFamily="34" charset="-128"/>
              </a:rPr>
              <a:t>n</a:t>
            </a:r>
            <a:r>
              <a:rPr lang="en-US" altLang="it-IT" dirty="0">
                <a:ea typeface="ＭＳ Ｐゴシック" panose="020B0600070205080204" pitchFamily="34" charset="-128"/>
              </a:rPr>
              <a:t>-gram overlap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499AD5-931B-8448-8477-8DAEDDD044A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1C7C5BFF-5783-BC47-802C-651CA9842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>
                <a:ea typeface="ＭＳ Ｐゴシック" panose="020B0600070205080204" pitchFamily="34" charset="-128"/>
              </a:rPr>
              <a:t>Edit distance (</a:t>
            </a:r>
            <a:r>
              <a:rPr lang="en-US" altLang="it-IT" dirty="0" err="1">
                <a:ea typeface="ＭＳ Ｐゴシック" panose="020B0600070205080204" pitchFamily="34" charset="-128"/>
              </a:rPr>
              <a:t>Levenshtein</a:t>
            </a:r>
            <a:r>
              <a:rPr lang="en-US" altLang="it-IT" dirty="0">
                <a:ea typeface="ＭＳ Ｐゴシック" panose="020B0600070205080204" pitchFamily="34" charset="-128"/>
              </a:rPr>
              <a:t> distance)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821B9893-7937-2D49-9E8D-F2217523E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Given two strings </a:t>
            </a:r>
            <a:r>
              <a:rPr lang="en-US" altLang="it-IT" i="1">
                <a:ea typeface="ＭＳ Ｐゴシック" panose="020B0600070205080204" pitchFamily="34" charset="-128"/>
              </a:rPr>
              <a:t>S</a:t>
            </a:r>
            <a:r>
              <a:rPr lang="en-US" altLang="it-IT" i="1" baseline="-25000">
                <a:ea typeface="ＭＳ Ｐゴシック" panose="020B0600070205080204" pitchFamily="34" charset="-128"/>
              </a:rPr>
              <a:t>1</a:t>
            </a:r>
            <a:r>
              <a:rPr lang="en-US" altLang="it-IT">
                <a:ea typeface="ＭＳ Ｐゴシック" panose="020B0600070205080204" pitchFamily="34" charset="-128"/>
              </a:rPr>
              <a:t> and </a:t>
            </a:r>
            <a:r>
              <a:rPr lang="en-US" altLang="it-IT" i="1">
                <a:ea typeface="ＭＳ Ｐゴシック" panose="020B0600070205080204" pitchFamily="34" charset="-128"/>
              </a:rPr>
              <a:t>S</a:t>
            </a:r>
            <a:r>
              <a:rPr lang="en-US" altLang="it-IT" i="1" baseline="-25000">
                <a:ea typeface="ＭＳ Ｐゴシック" panose="020B0600070205080204" pitchFamily="34" charset="-128"/>
              </a:rPr>
              <a:t>2</a:t>
            </a:r>
            <a:r>
              <a:rPr lang="en-US" altLang="it-IT">
                <a:ea typeface="ＭＳ Ｐゴシック" panose="020B0600070205080204" pitchFamily="34" charset="-128"/>
              </a:rPr>
              <a:t>, the minimum number of operations to convert one to the other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Operations are typically character-level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Insert, Delete, Replace</a:t>
            </a:r>
            <a:r>
              <a:rPr lang="en-US" altLang="it-IT">
                <a:solidFill>
                  <a:srgbClr val="00A000"/>
                </a:solidFill>
                <a:ea typeface="ＭＳ Ｐゴシック" panose="020B0600070205080204" pitchFamily="34" charset="-128"/>
              </a:rPr>
              <a:t>, (Transposition)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E.g., the edit distance from </a:t>
            </a:r>
            <a:r>
              <a:rPr lang="en-US" altLang="it-IT" b="1" i="1">
                <a:ea typeface="ＭＳ Ｐゴシック" panose="020B0600070205080204" pitchFamily="34" charset="-128"/>
              </a:rPr>
              <a:t>dof</a:t>
            </a:r>
            <a:r>
              <a:rPr lang="en-US" altLang="it-IT">
                <a:ea typeface="ＭＳ Ｐゴシック" panose="020B0600070205080204" pitchFamily="34" charset="-128"/>
              </a:rPr>
              <a:t> to </a:t>
            </a:r>
            <a:r>
              <a:rPr lang="en-US" altLang="it-IT" b="1" i="1">
                <a:ea typeface="ＭＳ Ｐゴシック" panose="020B0600070205080204" pitchFamily="34" charset="-128"/>
              </a:rPr>
              <a:t>dog</a:t>
            </a:r>
            <a:r>
              <a:rPr lang="en-US" altLang="it-IT">
                <a:ea typeface="ＭＳ Ｐゴシック" panose="020B0600070205080204" pitchFamily="34" charset="-128"/>
              </a:rPr>
              <a:t> is 1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From </a:t>
            </a:r>
            <a:r>
              <a:rPr lang="en-US" altLang="it-IT" b="1" i="1">
                <a:ea typeface="ＭＳ Ｐゴシック" panose="020B0600070205080204" pitchFamily="34" charset="-128"/>
              </a:rPr>
              <a:t>cat</a:t>
            </a:r>
            <a:r>
              <a:rPr lang="en-US" altLang="it-IT">
                <a:ea typeface="ＭＳ Ｐゴシック" panose="020B0600070205080204" pitchFamily="34" charset="-128"/>
              </a:rPr>
              <a:t> to </a:t>
            </a:r>
            <a:r>
              <a:rPr lang="en-US" altLang="it-IT" b="1" i="1">
                <a:ea typeface="ＭＳ Ｐゴシック" panose="020B0600070205080204" pitchFamily="34" charset="-128"/>
              </a:rPr>
              <a:t>act</a:t>
            </a:r>
            <a:r>
              <a:rPr lang="en-US" altLang="it-IT">
                <a:ea typeface="ＭＳ Ｐゴシック" panose="020B0600070205080204" pitchFamily="34" charset="-128"/>
              </a:rPr>
              <a:t> is 2	 </a:t>
            </a:r>
            <a:r>
              <a:rPr lang="en-US" altLang="it-IT">
                <a:solidFill>
                  <a:srgbClr val="00A000"/>
                </a:solidFill>
                <a:ea typeface="ＭＳ Ｐゴシック" panose="020B0600070205080204" pitchFamily="34" charset="-128"/>
              </a:rPr>
              <a:t>  (Just 1 with transpose.)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from </a:t>
            </a:r>
            <a:r>
              <a:rPr lang="en-US" altLang="it-IT" b="1" i="1">
                <a:ea typeface="ＭＳ Ｐゴシック" panose="020B0600070205080204" pitchFamily="34" charset="-128"/>
              </a:rPr>
              <a:t>cat</a:t>
            </a:r>
            <a:r>
              <a:rPr lang="en-US" altLang="it-IT">
                <a:ea typeface="ＭＳ Ｐゴシック" panose="020B0600070205080204" pitchFamily="34" charset="-128"/>
              </a:rPr>
              <a:t> to </a:t>
            </a:r>
            <a:r>
              <a:rPr lang="en-US" altLang="it-IT" b="1" i="1">
                <a:ea typeface="ＭＳ Ｐゴシック" panose="020B0600070205080204" pitchFamily="34" charset="-128"/>
              </a:rPr>
              <a:t>dog</a:t>
            </a:r>
            <a:r>
              <a:rPr lang="en-US" altLang="it-IT">
                <a:ea typeface="ＭＳ Ｐゴシック" panose="020B0600070205080204" pitchFamily="34" charset="-128"/>
              </a:rPr>
              <a:t> is 3.	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Generally found by dynamic programming.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E667D1-98D5-3A48-AB5E-3A7FB28751F7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FE482C3F-A48D-6E46-AAB0-06C5E6EC6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Weighted edit distance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C45302C-20AB-8249-B1EC-F8E00D8C3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As above, but the weight of an operation depends on the character(s) involved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Meant to capture OCR or keyboard errors</a:t>
            </a:r>
            <a:br>
              <a:rPr lang="en-US" altLang="it-IT">
                <a:ea typeface="ＭＳ Ｐゴシック" panose="020B0600070205080204" pitchFamily="34" charset="-128"/>
              </a:rPr>
            </a:br>
            <a:r>
              <a:rPr lang="en-US" altLang="it-IT">
                <a:ea typeface="ＭＳ Ｐゴシック" panose="020B0600070205080204" pitchFamily="34" charset="-128"/>
              </a:rPr>
              <a:t>Example: </a:t>
            </a:r>
            <a:r>
              <a:rPr lang="en-US" altLang="it-IT" b="1" i="1">
                <a:ea typeface="ＭＳ Ｐゴシック" panose="020B0600070205080204" pitchFamily="34" charset="-128"/>
              </a:rPr>
              <a:t>m</a:t>
            </a:r>
            <a:r>
              <a:rPr lang="en-US" altLang="it-IT">
                <a:ea typeface="ＭＳ Ｐゴシック" panose="020B0600070205080204" pitchFamily="34" charset="-128"/>
              </a:rPr>
              <a:t> more likely to be mis-typed as </a:t>
            </a:r>
            <a:r>
              <a:rPr lang="en-US" altLang="it-IT" b="1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 than as </a:t>
            </a:r>
            <a:r>
              <a:rPr lang="en-US" altLang="it-IT" b="1" i="1">
                <a:ea typeface="ＭＳ Ｐゴシック" panose="020B0600070205080204" pitchFamily="34" charset="-128"/>
              </a:rPr>
              <a:t>q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Therefore, replacing </a:t>
            </a:r>
            <a:r>
              <a:rPr lang="en-US" altLang="it-IT" b="1" i="1">
                <a:ea typeface="ＭＳ Ｐゴシック" panose="020B0600070205080204" pitchFamily="34" charset="-128"/>
              </a:rPr>
              <a:t>m</a:t>
            </a:r>
            <a:r>
              <a:rPr lang="en-US" altLang="it-IT">
                <a:ea typeface="ＭＳ Ｐゴシック" panose="020B0600070205080204" pitchFamily="34" charset="-128"/>
              </a:rPr>
              <a:t> by </a:t>
            </a:r>
            <a:r>
              <a:rPr lang="en-US" altLang="it-IT" b="1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 is a smaller edit distance than by </a:t>
            </a:r>
            <a:r>
              <a:rPr lang="en-US" altLang="it-IT" b="1" i="1">
                <a:ea typeface="ＭＳ Ｐゴシック" panose="020B0600070205080204" pitchFamily="34" charset="-128"/>
              </a:rPr>
              <a:t>q</a:t>
            </a:r>
            <a:endParaRPr lang="en-US" altLang="it-IT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This may be formulated as a probability model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Requires weight matrix as input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Modify dynamic programming to handle weights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D77A04-A8FC-0D40-A714-8DDD57821EC7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050">
            <a:extLst>
              <a:ext uri="{FF2B5EF4-FFF2-40B4-BE49-F238E27FC236}">
                <a16:creationId xmlns:a16="http://schemas.microsoft.com/office/drawing/2014/main" id="{F8D52DB7-777F-7046-A24C-59E6E9E87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Using edit distances</a:t>
            </a:r>
          </a:p>
        </p:txBody>
      </p:sp>
      <p:sp>
        <p:nvSpPr>
          <p:cNvPr id="79874" name="Rectangle 2051">
            <a:extLst>
              <a:ext uri="{FF2B5EF4-FFF2-40B4-BE49-F238E27FC236}">
                <a16:creationId xmlns:a16="http://schemas.microsoft.com/office/drawing/2014/main" id="{2633370D-0BEA-6545-A704-5334AA870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Given query, 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r>
              <a:rPr lang="en-US" altLang="it-IT" dirty="0">
                <a:ea typeface="ＭＳ Ｐゴシック" panose="020B0600070205080204" pitchFamily="34" charset="-128"/>
              </a:rPr>
              <a:t>first enumerate all character sequences within a preset (weighted) edit distance (e.g., 2)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r>
              <a:rPr lang="en-US" altLang="it-IT" dirty="0">
                <a:ea typeface="ＭＳ Ｐゴシック" panose="020B0600070205080204" pitchFamily="34" charset="-128"/>
              </a:rPr>
              <a:t>Intersect this set with list of </a:t>
            </a:r>
            <a:r>
              <a:rPr lang="it-IT" altLang="it-IT" dirty="0">
                <a:ea typeface="ＭＳ Ｐゴシック" panose="020B0600070205080204" pitchFamily="34" charset="-128"/>
              </a:rPr>
              <a:t>"</a:t>
            </a:r>
            <a:r>
              <a:rPr lang="en-US" altLang="ja-JP" dirty="0">
                <a:ea typeface="ＭＳ Ｐゴシック" panose="020B0600070205080204" pitchFamily="34" charset="-128"/>
              </a:rPr>
              <a:t>correct</a:t>
            </a:r>
            <a:r>
              <a:rPr lang="it-IT" altLang="ja-JP" dirty="0">
                <a:ea typeface="ＭＳ Ｐゴシック" panose="020B0600070205080204" pitchFamily="34" charset="-128"/>
              </a:rPr>
              <a:t>"</a:t>
            </a:r>
            <a:r>
              <a:rPr lang="en-US" altLang="ja-JP" dirty="0">
                <a:ea typeface="ＭＳ Ｐゴシック" panose="020B0600070205080204" pitchFamily="34" charset="-128"/>
              </a:rPr>
              <a:t> words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r>
              <a:rPr lang="en-US" altLang="it-IT" dirty="0">
                <a:ea typeface="ＭＳ Ｐゴシック" panose="020B0600070205080204" pitchFamily="34" charset="-128"/>
              </a:rPr>
              <a:t>Show terms you found to user as suggestions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Alternatively to 3, </a:t>
            </a:r>
          </a:p>
          <a:p>
            <a:pPr marL="914400" lvl="1" indent="-514350"/>
            <a:r>
              <a:rPr lang="en-US" altLang="it-IT" dirty="0">
                <a:ea typeface="ＭＳ Ｐゴシック" panose="020B0600070205080204" pitchFamily="34" charset="-128"/>
              </a:rPr>
              <a:t>We can look up all possible corrections in our inverted index and return all docs … slow</a:t>
            </a:r>
          </a:p>
          <a:p>
            <a:pPr marL="914400" lvl="1" indent="-514350"/>
            <a:r>
              <a:rPr lang="en-US" altLang="it-IT" dirty="0">
                <a:ea typeface="ＭＳ Ｐゴシック" panose="020B0600070205080204" pitchFamily="34" charset="-128"/>
              </a:rPr>
              <a:t>We can run with a single most likely correction </a:t>
            </a:r>
            <a:br>
              <a:rPr lang="en-US" altLang="it-IT" dirty="0">
                <a:ea typeface="ＭＳ Ｐゴシック" panose="020B0600070205080204" pitchFamily="34" charset="-128"/>
              </a:rPr>
            </a:br>
            <a:r>
              <a:rPr lang="en-US" altLang="it-IT" dirty="0">
                <a:ea typeface="ＭＳ Ｐゴシック" panose="020B0600070205080204" pitchFamily="34" charset="-128"/>
              </a:rPr>
              <a:t>(Google's "</a:t>
            </a:r>
            <a:r>
              <a:rPr lang="it-IT" altLang="it-IT" i="1" dirty="0" err="1">
                <a:ea typeface="ＭＳ Ｐゴシック" panose="020B0600070205080204" pitchFamily="34" charset="-128"/>
              </a:rPr>
              <a:t>Showing</a:t>
            </a:r>
            <a:r>
              <a:rPr lang="it-IT" altLang="it-IT" i="1" dirty="0">
                <a:ea typeface="ＭＳ Ｐゴシック" panose="020B0600070205080204" pitchFamily="34" charset="-128"/>
              </a:rPr>
              <a:t> </a:t>
            </a:r>
            <a:r>
              <a:rPr lang="it-IT" altLang="it-IT" i="1" dirty="0" err="1">
                <a:ea typeface="ＭＳ Ｐゴシック" panose="020B0600070205080204" pitchFamily="34" charset="-128"/>
              </a:rPr>
              <a:t>results</a:t>
            </a:r>
            <a:r>
              <a:rPr lang="it-IT" altLang="it-IT" i="1" dirty="0">
                <a:ea typeface="ＭＳ Ｐゴシック" panose="020B0600070205080204" pitchFamily="34" charset="-128"/>
              </a:rPr>
              <a:t> for …</a:t>
            </a:r>
            <a:r>
              <a:rPr lang="en-US" altLang="it-IT" dirty="0">
                <a:ea typeface="ＭＳ Ｐゴシック" panose="020B0600070205080204" pitchFamily="34" charset="-128"/>
              </a:rPr>
              <a:t>")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The alternatives disempower the user, but save a round of interaction with the user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FA2DA2-4FF4-3541-9D8D-01A879BFB46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Term-document incidence</a:t>
            </a:r>
          </a:p>
        </p:txBody>
      </p:sp>
      <p:graphicFrame>
        <p:nvGraphicFramePr>
          <p:cNvPr id="14339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89599"/>
              </p:ext>
            </p:extLst>
          </p:nvPr>
        </p:nvGraphicFramePr>
        <p:xfrm>
          <a:off x="2286001" y="2171680"/>
          <a:ext cx="7637463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glio di lavoro" r:id="rId2" imgW="9525305" imgH="3543605" progId="Excel.Sheet.8">
                  <p:embed/>
                </p:oleObj>
              </mc:Choice>
              <mc:Fallback>
                <p:oleObj name="Foglio di lavoro" r:id="rId2" imgW="9525305" imgH="3543605" progId="Excel.Sheet.8">
                  <p:embed/>
                  <p:pic>
                    <p:nvPicPr>
                      <p:cNvPr id="14339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2171680"/>
                        <a:ext cx="7637463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7162800" y="506791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1 if 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play</a:t>
            </a:r>
            <a:r>
              <a:rPr lang="en-US">
                <a:latin typeface="Arial" charset="0"/>
              </a:rPr>
              <a:t> contains </a:t>
            </a:r>
            <a:r>
              <a:rPr lang="en-US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>
                <a:latin typeface="Arial" charset="0"/>
              </a:rPr>
              <a:t>, 0 otherwise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 flipV="1">
            <a:off x="5791200" y="323276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027135" y="5061560"/>
            <a:ext cx="5237142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 dirty="0"/>
              <a:t>Brutus</a:t>
            </a:r>
            <a:r>
              <a:rPr lang="en-US" sz="2000" dirty="0"/>
              <a:t> </a:t>
            </a:r>
            <a:r>
              <a:rPr lang="en-US" sz="2000" i="1" dirty="0"/>
              <a:t>AND</a:t>
            </a:r>
            <a:r>
              <a:rPr lang="en-US" sz="2000" dirty="0"/>
              <a:t> </a:t>
            </a:r>
            <a:r>
              <a:rPr lang="en-US" sz="2000" b="1" i="1" dirty="0"/>
              <a:t>Caesar</a:t>
            </a:r>
            <a:r>
              <a:rPr lang="en-US" sz="2000" dirty="0"/>
              <a:t> </a:t>
            </a:r>
            <a:r>
              <a:rPr lang="en-US" sz="2000" i="1" dirty="0"/>
              <a:t>BUT</a:t>
            </a:r>
            <a:r>
              <a:rPr lang="en-US" sz="2000" dirty="0"/>
              <a:t> </a:t>
            </a:r>
            <a:r>
              <a:rPr lang="en-US" sz="2000" i="1" dirty="0"/>
              <a:t>NOT</a:t>
            </a:r>
            <a:r>
              <a:rPr lang="en-US" sz="2000" dirty="0"/>
              <a:t> </a:t>
            </a:r>
            <a:r>
              <a:rPr lang="en-US" sz="2000" b="1" i="1" dirty="0"/>
              <a:t>Calpurnia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FF1A13-F56B-1A4B-9F3D-71643BC5D4B0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4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6E2BE67-C7B1-CE4A-A54A-1010EF241C26}"/>
              </a:ext>
            </a:extLst>
          </p:cNvPr>
          <p:cNvSpPr txBox="1"/>
          <p:nvPr/>
        </p:nvSpPr>
        <p:spPr>
          <a:xfrm>
            <a:off x="5972280" y="1281097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Documents</a:t>
            </a:r>
            <a:endParaRPr lang="it-IT" dirty="0"/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1D8D8431-BDC5-0747-863C-7C1AAAAC0DFE}"/>
              </a:ext>
            </a:extLst>
          </p:cNvPr>
          <p:cNvSpPr/>
          <p:nvPr/>
        </p:nvSpPr>
        <p:spPr>
          <a:xfrm rot="5400000">
            <a:off x="6361668" y="-1239941"/>
            <a:ext cx="476184" cy="6366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54858000-CB9D-7042-8CD5-5351EEE97977}"/>
              </a:ext>
            </a:extLst>
          </p:cNvPr>
          <p:cNvSpPr/>
          <p:nvPr/>
        </p:nvSpPr>
        <p:spPr>
          <a:xfrm>
            <a:off x="2142491" y="2492679"/>
            <a:ext cx="312609" cy="20519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2F39829-7B0D-5843-A74E-20DE7A4F498E}"/>
              </a:ext>
            </a:extLst>
          </p:cNvPr>
          <p:cNvSpPr txBox="1"/>
          <p:nvPr/>
        </p:nvSpPr>
        <p:spPr>
          <a:xfrm>
            <a:off x="1312643" y="3333995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words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9260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B80BED8C-D8C2-0047-8492-A4406C9D1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sz="3600">
                <a:ea typeface="ＭＳ Ｐゴシック" panose="020B0600070205080204" pitchFamily="34" charset="-128"/>
              </a:rPr>
              <a:t>Edit distance to all dictionary terms?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0B5F2CA0-03F2-8D49-99A8-EB79DA28C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Given a (mis-spelled) query – do we compute its edit distance to every dictionary term?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Expensive and slow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Alternative?</a:t>
            </a:r>
          </a:p>
          <a:p>
            <a:pPr eaLnBrk="1" hangingPunct="1"/>
            <a:r>
              <a:rPr lang="en-US" altLang="it-IT" b="1">
                <a:ea typeface="ＭＳ Ｐゴシック" panose="020B0600070205080204" pitchFamily="34" charset="-128"/>
              </a:rPr>
              <a:t>How do we cut the set of candidate dictionary terms?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One possibility is to use </a:t>
            </a:r>
            <a:r>
              <a:rPr lang="en-US" altLang="it-IT" i="1">
                <a:ea typeface="ＭＳ Ｐゴシック" panose="020B0600070205080204" pitchFamily="34" charset="-128"/>
              </a:rPr>
              <a:t>n-</a:t>
            </a:r>
            <a:r>
              <a:rPr lang="en-US" altLang="it-IT">
                <a:ea typeface="ＭＳ Ｐゴシック" panose="020B0600070205080204" pitchFamily="34" charset="-128"/>
              </a:rPr>
              <a:t>gram overlap for this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This can also be used by itself for spelling correction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16824D-ECE6-2144-B307-FB602717B3C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1F957781-1E8D-DB4F-9579-FAD0663DC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-gram overlap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65DC223D-D048-6644-917F-654158F1E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Enumerate all the </a:t>
            </a:r>
            <a:r>
              <a:rPr lang="en-US" altLang="it-IT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-grams in the query string as well as in the lexicon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Use the </a:t>
            </a:r>
            <a:r>
              <a:rPr lang="en-US" altLang="it-IT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-gram index (recall wild-card search) to retrieve all lexicon terms matching any of the query </a:t>
            </a:r>
            <a:r>
              <a:rPr lang="en-US" altLang="it-IT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-grams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Threshold by number of matching </a:t>
            </a:r>
            <a:r>
              <a:rPr lang="en-US" altLang="it-IT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-grams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Variants – weight by keyboard layout, etc.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59BA2A-6540-0241-B0A0-282B4C7BBD8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olo 1">
            <a:extLst>
              <a:ext uri="{FF2B5EF4-FFF2-40B4-BE49-F238E27FC236}">
                <a16:creationId xmlns:a16="http://schemas.microsoft.com/office/drawing/2014/main" id="{4A1AADA0-2358-2643-ACD5-E54F238A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83970" name="Segnaposto contenuto 2">
            <a:extLst>
              <a:ext uri="{FF2B5EF4-FFF2-40B4-BE49-F238E27FC236}">
                <a16:creationId xmlns:a16="http://schemas.microsoft.com/office/drawing/2014/main" id="{235204AB-FC69-3040-AF7B-5F0525C7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Query:	bord </a:t>
            </a:r>
            <a:r>
              <a:rPr lang="en-US" altLang="it-IT">
                <a:ea typeface="ＭＳ Ｐゴシック" panose="020B0600070205080204" pitchFamily="34" charset="-128"/>
                <a:sym typeface="Wingdings" pitchFamily="2" charset="2"/>
              </a:rPr>
              <a:t> bo AND or AND rd</a:t>
            </a:r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83972" name="CasellaDiTesto 4">
            <a:extLst>
              <a:ext uri="{FF2B5EF4-FFF2-40B4-BE49-F238E27FC236}">
                <a16:creationId xmlns:a16="http://schemas.microsoft.com/office/drawing/2014/main" id="{6A5B5921-5643-114E-A862-2559DCCF2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60725"/>
            <a:ext cx="47148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703D37-3FF5-B045-A920-E29E87815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6" y="3260725"/>
            <a:ext cx="9683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aboard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0D98D4-BE8B-F541-8F7F-0F66A62E6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9" y="3260725"/>
            <a:ext cx="8286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about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77FCD8-FECE-1E43-B9A9-B55D3BDD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260725"/>
            <a:ext cx="14319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boardroom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B00C2F-7CC1-894C-BA19-2A0A4F131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3260725"/>
            <a:ext cx="9350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ED7CC67-39CD-954E-A77D-792F17D567B4}"/>
              </a:ext>
            </a:extLst>
          </p:cNvPr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4794250" y="3444875"/>
            <a:ext cx="319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9861553-9ECB-6644-B365-DD99701EA954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5942014" y="3444875"/>
            <a:ext cx="306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ECCCEC7-CA9E-2146-9D07-A60217DE4771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7680325" y="3444875"/>
            <a:ext cx="32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8A411A2-6860-8946-891D-4455D9D00113}"/>
              </a:ext>
            </a:extLst>
          </p:cNvPr>
          <p:cNvCxnSpPr>
            <a:cxnSpLocks noChangeShapeType="1"/>
            <a:stCxn id="83972" idx="3"/>
            <a:endCxn id="6" idx="1"/>
          </p:cNvCxnSpPr>
          <p:nvPr/>
        </p:nvCxnSpPr>
        <p:spPr bwMode="auto">
          <a:xfrm>
            <a:off x="2757489" y="3444875"/>
            <a:ext cx="1068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1" name="CasellaDiTesto 35">
            <a:extLst>
              <a:ext uri="{FF2B5EF4-FFF2-40B4-BE49-F238E27FC236}">
                <a16:creationId xmlns:a16="http://schemas.microsoft.com/office/drawing/2014/main" id="{1574D7EC-4A26-1641-A300-10646EF86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25914"/>
            <a:ext cx="42068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or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07A5CC6-A0FA-4644-823D-E6AFF5355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125914"/>
            <a:ext cx="9350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5213762-D650-4A4D-8EE0-69783385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8" y="4125914"/>
            <a:ext cx="633412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lord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9DDF2D4-4DA9-AF4E-B12C-D33DFCAC7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125914"/>
            <a:ext cx="99377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morbid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8BDB122-65BB-6945-B989-6989F74FA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4125914"/>
            <a:ext cx="8969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sordid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DFD26B4-7C57-8A40-9145-3E28139A9808}"/>
              </a:ext>
            </a:extLst>
          </p:cNvPr>
          <p:cNvCxnSpPr>
            <a:cxnSpLocks noChangeShapeType="1"/>
            <a:stCxn id="37" idx="3"/>
            <a:endCxn id="38" idx="1"/>
          </p:cNvCxnSpPr>
          <p:nvPr/>
        </p:nvCxnSpPr>
        <p:spPr bwMode="auto">
          <a:xfrm>
            <a:off x="4760914" y="4311650"/>
            <a:ext cx="352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74F7E6CD-4618-D04C-9A26-507C9669B24A}"/>
              </a:ext>
            </a:extLst>
          </p:cNvPr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5746750" y="4311650"/>
            <a:ext cx="501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E3B22E-A0F7-4547-9CD8-1421F9DBD4C4}"/>
              </a:ext>
            </a:extLst>
          </p:cNvPr>
          <p:cNvCxnSpPr>
            <a:cxnSpLocks noChangeShapeType="1"/>
            <a:stCxn id="39" idx="3"/>
            <a:endCxn id="40" idx="1"/>
          </p:cNvCxnSpPr>
          <p:nvPr/>
        </p:nvCxnSpPr>
        <p:spPr bwMode="auto">
          <a:xfrm>
            <a:off x="7242175" y="431165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0487F614-D691-7D44-9319-62B676D58A02}"/>
              </a:ext>
            </a:extLst>
          </p:cNvPr>
          <p:cNvCxnSpPr>
            <a:cxnSpLocks noChangeShapeType="1"/>
            <a:stCxn id="83981" idx="3"/>
            <a:endCxn id="37" idx="1"/>
          </p:cNvCxnSpPr>
          <p:nvPr/>
        </p:nvCxnSpPr>
        <p:spPr bwMode="auto">
          <a:xfrm>
            <a:off x="2706689" y="4311650"/>
            <a:ext cx="11191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90" name="CasellaDiTesto 44">
            <a:extLst>
              <a:ext uri="{FF2B5EF4-FFF2-40B4-BE49-F238E27FC236}">
                <a16:creationId xmlns:a16="http://schemas.microsoft.com/office/drawing/2014/main" id="{24D3AFD8-D796-6247-A53C-543F440C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64114"/>
            <a:ext cx="42545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rd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9A5D569-8F6E-4B46-9C90-6258A7AB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6" y="4964114"/>
            <a:ext cx="96837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aboard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3D34DF8-F3D0-F849-9143-D65BAE241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9" y="4964114"/>
            <a:ext cx="9112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ardent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A0D9D1A-9CF3-4249-AC3F-F03B88E5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964114"/>
            <a:ext cx="14319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boardroom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E3966EC-791E-A045-A63A-B4575C078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4964114"/>
            <a:ext cx="9350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119D736-2879-7A48-87D1-0DC38B0BE978}"/>
              </a:ext>
            </a:extLst>
          </p:cNvPr>
          <p:cNvCxnSpPr>
            <a:cxnSpLocks noChangeShapeType="1"/>
            <a:stCxn id="46" idx="3"/>
            <a:endCxn id="47" idx="1"/>
          </p:cNvCxnSpPr>
          <p:nvPr/>
        </p:nvCxnSpPr>
        <p:spPr bwMode="auto">
          <a:xfrm>
            <a:off x="4794250" y="5149850"/>
            <a:ext cx="319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9B3337B8-AEAA-1C43-BBAD-C3DC7F818C03}"/>
              </a:ext>
            </a:extLst>
          </p:cNvPr>
          <p:cNvCxnSpPr>
            <a:cxnSpLocks noChangeShapeType="1"/>
            <a:stCxn id="47" idx="3"/>
            <a:endCxn id="48" idx="1"/>
          </p:cNvCxnSpPr>
          <p:nvPr/>
        </p:nvCxnSpPr>
        <p:spPr bwMode="auto">
          <a:xfrm>
            <a:off x="6024564" y="5149850"/>
            <a:ext cx="2238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1B63439-8067-FB46-82C6-3F16D8F85997}"/>
              </a:ext>
            </a:extLst>
          </p:cNvPr>
          <p:cNvCxnSpPr>
            <a:cxnSpLocks noChangeShapeType="1"/>
            <a:stCxn id="48" idx="3"/>
            <a:endCxn id="49" idx="1"/>
          </p:cNvCxnSpPr>
          <p:nvPr/>
        </p:nvCxnSpPr>
        <p:spPr bwMode="auto">
          <a:xfrm>
            <a:off x="7680325" y="5149850"/>
            <a:ext cx="32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1C581C26-DE29-0746-8396-03ACF3C817D1}"/>
              </a:ext>
            </a:extLst>
          </p:cNvPr>
          <p:cNvCxnSpPr>
            <a:cxnSpLocks noChangeShapeType="1"/>
            <a:stCxn id="83990" idx="3"/>
            <a:endCxn id="46" idx="1"/>
          </p:cNvCxnSpPr>
          <p:nvPr/>
        </p:nvCxnSpPr>
        <p:spPr bwMode="auto">
          <a:xfrm>
            <a:off x="2711451" y="5149850"/>
            <a:ext cx="1114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43AB246-8581-0644-9C32-182E85502C8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7" grpId="0" animBg="1"/>
      <p:bldP spid="38" grpId="0" animBg="1"/>
      <p:bldP spid="39" grpId="0" animBg="1"/>
      <p:bldP spid="40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olo 1">
            <a:extLst>
              <a:ext uri="{FF2B5EF4-FFF2-40B4-BE49-F238E27FC236}">
                <a16:creationId xmlns:a16="http://schemas.microsoft.com/office/drawing/2014/main" id="{E6EDBE80-D5A2-DA4B-8A7B-0B42EBEA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84994" name="Segnaposto contenuto 2">
            <a:extLst>
              <a:ext uri="{FF2B5EF4-FFF2-40B4-BE49-F238E27FC236}">
                <a16:creationId xmlns:a16="http://schemas.microsoft.com/office/drawing/2014/main" id="{C972A465-70E3-6A4E-8F0E-03E683C19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Query:	bord </a:t>
            </a:r>
            <a:r>
              <a:rPr lang="en-US" altLang="it-IT">
                <a:ea typeface="ＭＳ Ｐゴシック" panose="020B0600070205080204" pitchFamily="34" charset="-128"/>
                <a:sym typeface="Wingdings" pitchFamily="2" charset="2"/>
              </a:rPr>
              <a:t> bo AND or AND rd</a:t>
            </a:r>
          </a:p>
          <a:p>
            <a:r>
              <a:rPr lang="en-US" altLang="it-IT">
                <a:ea typeface="ＭＳ Ｐゴシック" panose="020B0600070205080204" pitchFamily="34" charset="-128"/>
                <a:sym typeface="Wingdings" pitchFamily="2" charset="2"/>
              </a:rPr>
              <a:t>Enumetate all terms containting at least 2 bigrams </a:t>
            </a:r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84995" name="Segnaposto numero diapositiva 3">
            <a:extLst>
              <a:ext uri="{FF2B5EF4-FFF2-40B4-BE49-F238E27FC236}">
                <a16:creationId xmlns:a16="http://schemas.microsoft.com/office/drawing/2014/main" id="{6EA6BE5D-10F6-1548-A42C-E86227CA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6F123435-2B12-AE47-8B6A-EC04E5285ED2}" type="slidenum">
              <a:rPr lang="en-US" altLang="it-IT" smtClean="0"/>
              <a:pPr eaLnBrk="1" hangingPunct="1"/>
              <a:t>123</a:t>
            </a:fld>
            <a:endParaRPr lang="en-US" altLang="it-IT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4996" name="CasellaDiTesto 4">
            <a:extLst>
              <a:ext uri="{FF2B5EF4-FFF2-40B4-BE49-F238E27FC236}">
                <a16:creationId xmlns:a16="http://schemas.microsoft.com/office/drawing/2014/main" id="{749FB49A-4238-E84B-BD64-9C5D3BE7D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60725"/>
            <a:ext cx="47148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</a:t>
            </a:r>
          </a:p>
        </p:txBody>
      </p:sp>
      <p:sp>
        <p:nvSpPr>
          <p:cNvPr id="84997" name="CasellaDiTesto 5">
            <a:extLst>
              <a:ext uri="{FF2B5EF4-FFF2-40B4-BE49-F238E27FC236}">
                <a16:creationId xmlns:a16="http://schemas.microsoft.com/office/drawing/2014/main" id="{FC50EABE-7685-F448-AF3D-C8CBE3D6C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6" y="3260725"/>
            <a:ext cx="9683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aboard</a:t>
            </a:r>
          </a:p>
        </p:txBody>
      </p:sp>
      <p:sp>
        <p:nvSpPr>
          <p:cNvPr id="84998" name="CasellaDiTesto 6">
            <a:extLst>
              <a:ext uri="{FF2B5EF4-FFF2-40B4-BE49-F238E27FC236}">
                <a16:creationId xmlns:a16="http://schemas.microsoft.com/office/drawing/2014/main" id="{5CE7E9E1-487A-D145-93A5-0F299E11C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9" y="3260725"/>
            <a:ext cx="8286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about</a:t>
            </a:r>
          </a:p>
        </p:txBody>
      </p:sp>
      <p:sp>
        <p:nvSpPr>
          <p:cNvPr id="84999" name="CasellaDiTesto 7">
            <a:extLst>
              <a:ext uri="{FF2B5EF4-FFF2-40B4-BE49-F238E27FC236}">
                <a16:creationId xmlns:a16="http://schemas.microsoft.com/office/drawing/2014/main" id="{44CD4010-5835-8341-BB9F-AA5EE1343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260725"/>
            <a:ext cx="14319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boardroom</a:t>
            </a:r>
          </a:p>
        </p:txBody>
      </p:sp>
      <p:sp>
        <p:nvSpPr>
          <p:cNvPr id="85000" name="CasellaDiTesto 8">
            <a:extLst>
              <a:ext uri="{FF2B5EF4-FFF2-40B4-BE49-F238E27FC236}">
                <a16:creationId xmlns:a16="http://schemas.microsoft.com/office/drawing/2014/main" id="{34E9FA9A-7ECB-8A45-9C2E-7C3A261CF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3260725"/>
            <a:ext cx="9350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1D71901-BF9F-484C-A9D2-2BB87F4B63D8}"/>
              </a:ext>
            </a:extLst>
          </p:cNvPr>
          <p:cNvCxnSpPr>
            <a:cxnSpLocks noChangeShapeType="1"/>
            <a:stCxn id="84997" idx="3"/>
            <a:endCxn id="84998" idx="1"/>
          </p:cNvCxnSpPr>
          <p:nvPr/>
        </p:nvCxnSpPr>
        <p:spPr bwMode="auto">
          <a:xfrm>
            <a:off x="4794250" y="3444875"/>
            <a:ext cx="319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2D3BA50-0E00-F443-904F-15737153212D}"/>
              </a:ext>
            </a:extLst>
          </p:cNvPr>
          <p:cNvCxnSpPr>
            <a:cxnSpLocks noChangeShapeType="1"/>
            <a:stCxn id="84998" idx="3"/>
            <a:endCxn id="84999" idx="1"/>
          </p:cNvCxnSpPr>
          <p:nvPr/>
        </p:nvCxnSpPr>
        <p:spPr bwMode="auto">
          <a:xfrm>
            <a:off x="5942014" y="3444875"/>
            <a:ext cx="306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A1EF11B-95CB-A44D-BB68-C726F28E98EF}"/>
              </a:ext>
            </a:extLst>
          </p:cNvPr>
          <p:cNvCxnSpPr>
            <a:cxnSpLocks noChangeShapeType="1"/>
            <a:stCxn id="84999" idx="3"/>
            <a:endCxn id="85000" idx="1"/>
          </p:cNvCxnSpPr>
          <p:nvPr/>
        </p:nvCxnSpPr>
        <p:spPr bwMode="auto">
          <a:xfrm>
            <a:off x="7680325" y="3444875"/>
            <a:ext cx="32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4EFB25B-B178-6D47-BE06-384CE5CDB017}"/>
              </a:ext>
            </a:extLst>
          </p:cNvPr>
          <p:cNvCxnSpPr>
            <a:cxnSpLocks noChangeShapeType="1"/>
            <a:stCxn id="84996" idx="3"/>
            <a:endCxn id="84997" idx="1"/>
          </p:cNvCxnSpPr>
          <p:nvPr/>
        </p:nvCxnSpPr>
        <p:spPr bwMode="auto">
          <a:xfrm>
            <a:off x="2757489" y="3444875"/>
            <a:ext cx="1068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5" name="CasellaDiTesto 35">
            <a:extLst>
              <a:ext uri="{FF2B5EF4-FFF2-40B4-BE49-F238E27FC236}">
                <a16:creationId xmlns:a16="http://schemas.microsoft.com/office/drawing/2014/main" id="{F1D4B299-6C16-2648-A08B-CBD86D080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25914"/>
            <a:ext cx="42068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or</a:t>
            </a:r>
          </a:p>
        </p:txBody>
      </p:sp>
      <p:sp>
        <p:nvSpPr>
          <p:cNvPr id="85006" name="CasellaDiTesto 36">
            <a:extLst>
              <a:ext uri="{FF2B5EF4-FFF2-40B4-BE49-F238E27FC236}">
                <a16:creationId xmlns:a16="http://schemas.microsoft.com/office/drawing/2014/main" id="{7CFF10E3-1E9B-0842-9F4C-5B955BFDE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125914"/>
            <a:ext cx="9350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sp>
        <p:nvSpPr>
          <p:cNvPr id="85007" name="CasellaDiTesto 37">
            <a:extLst>
              <a:ext uri="{FF2B5EF4-FFF2-40B4-BE49-F238E27FC236}">
                <a16:creationId xmlns:a16="http://schemas.microsoft.com/office/drawing/2014/main" id="{EE60719C-BEE8-024C-8B01-0CF4DFE0F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8" y="4125914"/>
            <a:ext cx="633412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lord</a:t>
            </a:r>
          </a:p>
        </p:txBody>
      </p:sp>
      <p:sp>
        <p:nvSpPr>
          <p:cNvPr id="85008" name="CasellaDiTesto 38">
            <a:extLst>
              <a:ext uri="{FF2B5EF4-FFF2-40B4-BE49-F238E27FC236}">
                <a16:creationId xmlns:a16="http://schemas.microsoft.com/office/drawing/2014/main" id="{D0B85759-6C06-2D4D-992F-29C4D7657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125914"/>
            <a:ext cx="99377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morbid</a:t>
            </a:r>
          </a:p>
        </p:txBody>
      </p:sp>
      <p:sp>
        <p:nvSpPr>
          <p:cNvPr id="85009" name="CasellaDiTesto 39">
            <a:extLst>
              <a:ext uri="{FF2B5EF4-FFF2-40B4-BE49-F238E27FC236}">
                <a16:creationId xmlns:a16="http://schemas.microsoft.com/office/drawing/2014/main" id="{8EF6169A-EE96-3641-B956-60EBBB0CD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4125914"/>
            <a:ext cx="8969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sordid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89427D32-8F6D-6546-ADAF-8699BEDB0EFC}"/>
              </a:ext>
            </a:extLst>
          </p:cNvPr>
          <p:cNvCxnSpPr>
            <a:cxnSpLocks noChangeShapeType="1"/>
            <a:stCxn id="85006" idx="3"/>
            <a:endCxn id="85007" idx="1"/>
          </p:cNvCxnSpPr>
          <p:nvPr/>
        </p:nvCxnSpPr>
        <p:spPr bwMode="auto">
          <a:xfrm>
            <a:off x="4760914" y="4311650"/>
            <a:ext cx="352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880339E-C9CF-B04E-9D8F-4B60E1557111}"/>
              </a:ext>
            </a:extLst>
          </p:cNvPr>
          <p:cNvCxnSpPr>
            <a:cxnSpLocks noChangeShapeType="1"/>
            <a:stCxn id="85007" idx="3"/>
            <a:endCxn id="85008" idx="1"/>
          </p:cNvCxnSpPr>
          <p:nvPr/>
        </p:nvCxnSpPr>
        <p:spPr bwMode="auto">
          <a:xfrm>
            <a:off x="5746750" y="4311650"/>
            <a:ext cx="501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6749061-C422-E942-9A6E-6B90A304753E}"/>
              </a:ext>
            </a:extLst>
          </p:cNvPr>
          <p:cNvCxnSpPr>
            <a:cxnSpLocks noChangeShapeType="1"/>
            <a:stCxn id="85008" idx="3"/>
            <a:endCxn id="85009" idx="1"/>
          </p:cNvCxnSpPr>
          <p:nvPr/>
        </p:nvCxnSpPr>
        <p:spPr bwMode="auto">
          <a:xfrm>
            <a:off x="7242175" y="431165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CFC389A5-3DF3-F34B-A26C-812BF8A3389F}"/>
              </a:ext>
            </a:extLst>
          </p:cNvPr>
          <p:cNvCxnSpPr>
            <a:cxnSpLocks noChangeShapeType="1"/>
            <a:stCxn id="85005" idx="3"/>
            <a:endCxn id="85006" idx="1"/>
          </p:cNvCxnSpPr>
          <p:nvPr/>
        </p:nvCxnSpPr>
        <p:spPr bwMode="auto">
          <a:xfrm>
            <a:off x="2706689" y="4311650"/>
            <a:ext cx="11191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14" name="CasellaDiTesto 44">
            <a:extLst>
              <a:ext uri="{FF2B5EF4-FFF2-40B4-BE49-F238E27FC236}">
                <a16:creationId xmlns:a16="http://schemas.microsoft.com/office/drawing/2014/main" id="{4C6788F4-38FB-7448-A8EC-C25B11C1D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64114"/>
            <a:ext cx="42545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rd</a:t>
            </a:r>
          </a:p>
        </p:txBody>
      </p:sp>
      <p:sp>
        <p:nvSpPr>
          <p:cNvPr id="85015" name="CasellaDiTesto 45">
            <a:extLst>
              <a:ext uri="{FF2B5EF4-FFF2-40B4-BE49-F238E27FC236}">
                <a16:creationId xmlns:a16="http://schemas.microsoft.com/office/drawing/2014/main" id="{0ADD9BF3-FB6F-1D49-A8F8-B5C350527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6" y="4964114"/>
            <a:ext cx="96837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aboard</a:t>
            </a:r>
          </a:p>
        </p:txBody>
      </p:sp>
      <p:sp>
        <p:nvSpPr>
          <p:cNvPr id="85016" name="CasellaDiTesto 46">
            <a:extLst>
              <a:ext uri="{FF2B5EF4-FFF2-40B4-BE49-F238E27FC236}">
                <a16:creationId xmlns:a16="http://schemas.microsoft.com/office/drawing/2014/main" id="{E78783EA-BA51-4F4E-BACF-298C6F651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9" y="4964114"/>
            <a:ext cx="9112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ardent</a:t>
            </a:r>
          </a:p>
        </p:txBody>
      </p:sp>
      <p:sp>
        <p:nvSpPr>
          <p:cNvPr id="85017" name="CasellaDiTesto 47">
            <a:extLst>
              <a:ext uri="{FF2B5EF4-FFF2-40B4-BE49-F238E27FC236}">
                <a16:creationId xmlns:a16="http://schemas.microsoft.com/office/drawing/2014/main" id="{21067E99-3269-A442-BC97-384BCD8BE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964114"/>
            <a:ext cx="14319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boardroom</a:t>
            </a:r>
          </a:p>
        </p:txBody>
      </p:sp>
      <p:sp>
        <p:nvSpPr>
          <p:cNvPr id="85018" name="CasellaDiTesto 48">
            <a:extLst>
              <a:ext uri="{FF2B5EF4-FFF2-40B4-BE49-F238E27FC236}">
                <a16:creationId xmlns:a16="http://schemas.microsoft.com/office/drawing/2014/main" id="{0208DC22-4628-FF4D-92D1-4473F5CBE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4964114"/>
            <a:ext cx="9350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36CD7CBB-1B27-7F4A-8147-F29D7350A17D}"/>
              </a:ext>
            </a:extLst>
          </p:cNvPr>
          <p:cNvCxnSpPr>
            <a:cxnSpLocks noChangeShapeType="1"/>
            <a:stCxn id="85015" idx="3"/>
            <a:endCxn id="85016" idx="1"/>
          </p:cNvCxnSpPr>
          <p:nvPr/>
        </p:nvCxnSpPr>
        <p:spPr bwMode="auto">
          <a:xfrm>
            <a:off x="4794250" y="5149850"/>
            <a:ext cx="319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DD5BA75D-094D-DC45-A852-97AC02D488ED}"/>
              </a:ext>
            </a:extLst>
          </p:cNvPr>
          <p:cNvCxnSpPr>
            <a:cxnSpLocks noChangeShapeType="1"/>
            <a:stCxn id="85016" idx="3"/>
            <a:endCxn id="85017" idx="1"/>
          </p:cNvCxnSpPr>
          <p:nvPr/>
        </p:nvCxnSpPr>
        <p:spPr bwMode="auto">
          <a:xfrm>
            <a:off x="6024564" y="5149850"/>
            <a:ext cx="2238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1AAAB64-0C17-4C43-9890-2482CAB6BB3F}"/>
              </a:ext>
            </a:extLst>
          </p:cNvPr>
          <p:cNvCxnSpPr>
            <a:cxnSpLocks noChangeShapeType="1"/>
            <a:stCxn id="85017" idx="3"/>
            <a:endCxn id="85018" idx="1"/>
          </p:cNvCxnSpPr>
          <p:nvPr/>
        </p:nvCxnSpPr>
        <p:spPr bwMode="auto">
          <a:xfrm>
            <a:off x="7680325" y="5149850"/>
            <a:ext cx="32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7ACC58DA-57E1-4840-8407-2932BC71A4DF}"/>
              </a:ext>
            </a:extLst>
          </p:cNvPr>
          <p:cNvCxnSpPr>
            <a:cxnSpLocks noChangeShapeType="1"/>
            <a:stCxn id="85014" idx="3"/>
            <a:endCxn id="85015" idx="1"/>
          </p:cNvCxnSpPr>
          <p:nvPr/>
        </p:nvCxnSpPr>
        <p:spPr bwMode="auto">
          <a:xfrm>
            <a:off x="2711451" y="5149850"/>
            <a:ext cx="1114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ttangolo 53">
            <a:extLst>
              <a:ext uri="{FF2B5EF4-FFF2-40B4-BE49-F238E27FC236}">
                <a16:creationId xmlns:a16="http://schemas.microsoft.com/office/drawing/2014/main" id="{355766EE-8F8A-EF46-A902-60E367C19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3135313"/>
            <a:ext cx="1700212" cy="609600"/>
          </a:xfrm>
          <a:prstGeom prst="rect">
            <a:avLst/>
          </a:prstGeom>
          <a:solidFill>
            <a:srgbClr val="FF9966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E561D3F-7C53-FD44-9F6E-3E33F1F74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1" y="3135313"/>
            <a:ext cx="1173163" cy="609600"/>
          </a:xfrm>
          <a:prstGeom prst="rect">
            <a:avLst/>
          </a:prstGeom>
          <a:solidFill>
            <a:srgbClr val="00A0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9FC4E6-FA68-774D-86FA-29007ED8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4876800"/>
            <a:ext cx="1706562" cy="609600"/>
          </a:xfrm>
          <a:prstGeom prst="rect">
            <a:avLst/>
          </a:prstGeom>
          <a:solidFill>
            <a:srgbClr val="FF9966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DDB58872-6227-EA4D-A44F-B91D3AF1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876800"/>
            <a:ext cx="1143000" cy="609600"/>
          </a:xfrm>
          <a:prstGeom prst="rect">
            <a:avLst/>
          </a:prstGeom>
          <a:solidFill>
            <a:srgbClr val="00A0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38AD5BC0-E076-1D43-B932-A52DA3E02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4876800"/>
            <a:ext cx="1096963" cy="609600"/>
          </a:xfrm>
          <a:prstGeom prst="rect">
            <a:avLst/>
          </a:prstGeom>
          <a:solidFill>
            <a:srgbClr val="FFFF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1D40F98A-C6C0-4E47-A773-3B6088A42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4038600"/>
            <a:ext cx="1096963" cy="609600"/>
          </a:xfrm>
          <a:prstGeom prst="rect">
            <a:avLst/>
          </a:prstGeom>
          <a:solidFill>
            <a:srgbClr val="00A0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158A8A66-16AE-CB4D-98B6-D8C178910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3124200"/>
            <a:ext cx="1173163" cy="609600"/>
          </a:xfrm>
          <a:prstGeom prst="rect">
            <a:avLst/>
          </a:prstGeom>
          <a:solidFill>
            <a:srgbClr val="FFFF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4B7E5D6B-77FA-EC4D-AF3D-0B3ACF72DA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53500" y="3446463"/>
            <a:ext cx="800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F520FDF1-3083-9D44-AC1C-91BAC6B78E7D}"/>
              </a:ext>
            </a:extLst>
          </p:cNvPr>
          <p:cNvCxnSpPr>
            <a:cxnSpLocks noChangeShapeType="1"/>
            <a:stCxn id="85009" idx="3"/>
          </p:cNvCxnSpPr>
          <p:nvPr/>
        </p:nvCxnSpPr>
        <p:spPr bwMode="auto">
          <a:xfrm flipV="1">
            <a:off x="8901114" y="4308476"/>
            <a:ext cx="81438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A40330A3-C642-0C43-BF75-C4D3D015DD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56675" y="5151438"/>
            <a:ext cx="800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olo 1">
            <a:extLst>
              <a:ext uri="{FF2B5EF4-FFF2-40B4-BE49-F238E27FC236}">
                <a16:creationId xmlns:a16="http://schemas.microsoft.com/office/drawing/2014/main" id="{917EFADC-B169-0342-851C-B3BC5134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86018" name="Segnaposto contenuto 2">
            <a:extLst>
              <a:ext uri="{FF2B5EF4-FFF2-40B4-BE49-F238E27FC236}">
                <a16:creationId xmlns:a16="http://schemas.microsoft.com/office/drawing/2014/main" id="{6F8CA41B-C497-574C-AEB6-D29A4E760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477119"/>
            <a:ext cx="11323529" cy="5067475"/>
          </a:xfrm>
        </p:spPr>
        <p:txBody>
          <a:bodyPr/>
          <a:lstStyle/>
          <a:p>
            <a:r>
              <a:rPr lang="en-US" altLang="it-IT" dirty="0">
                <a:ea typeface="ＭＳ Ｐゴシック" panose="020B0600070205080204" pitchFamily="34" charset="-128"/>
              </a:rPr>
              <a:t>Query:	bord 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en-US" altLang="it-IT" dirty="0" err="1">
                <a:ea typeface="ＭＳ Ｐゴシック" panose="020B0600070205080204" pitchFamily="34" charset="-128"/>
                <a:sym typeface="Wingdings" pitchFamily="2" charset="2"/>
              </a:rPr>
              <a:t>bo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AND or AND </a:t>
            </a:r>
            <a:r>
              <a:rPr lang="en-US" altLang="it-IT" dirty="0" err="1">
                <a:ea typeface="ＭＳ Ｐゴシック" panose="020B0600070205080204" pitchFamily="34" charset="-128"/>
                <a:sym typeface="Wingdings" pitchFamily="2" charset="2"/>
              </a:rPr>
              <a:t>rd</a:t>
            </a:r>
            <a:endParaRPr lang="en-US" altLang="it-IT" dirty="0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it-IT" dirty="0" err="1">
                <a:ea typeface="ＭＳ Ｐゴシック" panose="020B0600070205080204" pitchFamily="34" charset="-128"/>
                <a:sym typeface="Wingdings" pitchFamily="2" charset="2"/>
              </a:rPr>
              <a:t>Enumetate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all terms </a:t>
            </a:r>
            <a:r>
              <a:rPr lang="en-US" altLang="it-IT" dirty="0" err="1">
                <a:ea typeface="ＭＳ Ｐゴシック" panose="020B0600070205080204" pitchFamily="34" charset="-128"/>
                <a:sym typeface="Wingdings" pitchFamily="2" charset="2"/>
              </a:rPr>
              <a:t>containting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at least 2 bigrams</a:t>
            </a:r>
          </a:p>
          <a:p>
            <a:endParaRPr lang="en-US" altLang="it-IT" dirty="0">
              <a:ea typeface="ＭＳ Ｐゴシック" panose="020B0600070205080204" pitchFamily="34" charset="-128"/>
              <a:sym typeface="Wingdings" pitchFamily="2" charset="2"/>
            </a:endParaRPr>
          </a:p>
          <a:p>
            <a:endParaRPr lang="en-US" altLang="it-IT" dirty="0">
              <a:ea typeface="ＭＳ Ｐゴシック" panose="020B0600070205080204" pitchFamily="34" charset="-128"/>
              <a:sym typeface="Wingdings" pitchFamily="2" charset="2"/>
            </a:endParaRPr>
          </a:p>
          <a:p>
            <a:endParaRPr lang="en-US" altLang="it-IT" dirty="0">
              <a:ea typeface="ＭＳ Ｐゴシック" panose="020B0600070205080204" pitchFamily="34" charset="-128"/>
              <a:sym typeface="Wingdings" pitchFamily="2" charset="2"/>
            </a:endParaRPr>
          </a:p>
          <a:p>
            <a:endParaRPr lang="en-US" altLang="it-IT" dirty="0">
              <a:ea typeface="ＭＳ Ｐゴシック" panose="020B0600070205080204" pitchFamily="34" charset="-128"/>
              <a:sym typeface="Wingdings" pitchFamily="2" charset="2"/>
            </a:endParaRPr>
          </a:p>
          <a:p>
            <a:endParaRPr lang="en-US" altLang="it-IT" dirty="0">
              <a:ea typeface="ＭＳ Ｐゴシック" panose="020B0600070205080204" pitchFamily="34" charset="-128"/>
              <a:sym typeface="Wingdings" pitchFamily="2" charset="2"/>
            </a:endParaRPr>
          </a:p>
          <a:p>
            <a:endParaRPr lang="en-US" altLang="it-IT" dirty="0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it-IT" i="1" dirty="0">
                <a:ea typeface="ＭＳ Ｐゴシック" panose="020B0600070205080204" pitchFamily="34" charset="-128"/>
                <a:sym typeface="Wingdings" pitchFamily="2" charset="2"/>
              </a:rPr>
              <a:t>boardroom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is an implausible correction</a:t>
            </a:r>
            <a:endParaRPr lang="en-US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86020" name="CasellaDiTesto 4">
            <a:extLst>
              <a:ext uri="{FF2B5EF4-FFF2-40B4-BE49-F238E27FC236}">
                <a16:creationId xmlns:a16="http://schemas.microsoft.com/office/drawing/2014/main" id="{49A2E208-FEB0-CE4E-8A41-46B0AC02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25054"/>
            <a:ext cx="47148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</a:t>
            </a:r>
          </a:p>
        </p:txBody>
      </p:sp>
      <p:sp>
        <p:nvSpPr>
          <p:cNvPr id="86021" name="CasellaDiTesto 5">
            <a:extLst>
              <a:ext uri="{FF2B5EF4-FFF2-40B4-BE49-F238E27FC236}">
                <a16:creationId xmlns:a16="http://schemas.microsoft.com/office/drawing/2014/main" id="{8BDAF472-171B-8C49-835E-93C00FDF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6" y="2925054"/>
            <a:ext cx="9683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aboard</a:t>
            </a:r>
          </a:p>
        </p:txBody>
      </p:sp>
      <p:sp>
        <p:nvSpPr>
          <p:cNvPr id="86022" name="CasellaDiTesto 6">
            <a:extLst>
              <a:ext uri="{FF2B5EF4-FFF2-40B4-BE49-F238E27FC236}">
                <a16:creationId xmlns:a16="http://schemas.microsoft.com/office/drawing/2014/main" id="{B7C93415-2879-7345-821F-A733B9221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9" y="2925054"/>
            <a:ext cx="8286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about</a:t>
            </a:r>
          </a:p>
        </p:txBody>
      </p:sp>
      <p:sp>
        <p:nvSpPr>
          <p:cNvPr id="86023" name="CasellaDiTesto 7">
            <a:extLst>
              <a:ext uri="{FF2B5EF4-FFF2-40B4-BE49-F238E27FC236}">
                <a16:creationId xmlns:a16="http://schemas.microsoft.com/office/drawing/2014/main" id="{1D7B27A3-05A0-C641-B35E-1402E4635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2925054"/>
            <a:ext cx="14319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boardroom</a:t>
            </a:r>
          </a:p>
        </p:txBody>
      </p:sp>
      <p:sp>
        <p:nvSpPr>
          <p:cNvPr id="86024" name="CasellaDiTesto 8">
            <a:extLst>
              <a:ext uri="{FF2B5EF4-FFF2-40B4-BE49-F238E27FC236}">
                <a16:creationId xmlns:a16="http://schemas.microsoft.com/office/drawing/2014/main" id="{AEB3CE5A-1DDD-C346-9D44-B63ADBE09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2925054"/>
            <a:ext cx="9350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6293DD0-6C53-A243-9024-9094EB495D99}"/>
              </a:ext>
            </a:extLst>
          </p:cNvPr>
          <p:cNvCxnSpPr>
            <a:cxnSpLocks noChangeShapeType="1"/>
            <a:stCxn id="86021" idx="3"/>
            <a:endCxn id="86022" idx="1"/>
          </p:cNvCxnSpPr>
          <p:nvPr/>
        </p:nvCxnSpPr>
        <p:spPr bwMode="auto">
          <a:xfrm>
            <a:off x="4794250" y="3109204"/>
            <a:ext cx="319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9FA9488-DB71-D94A-8F2A-3641227313B4}"/>
              </a:ext>
            </a:extLst>
          </p:cNvPr>
          <p:cNvCxnSpPr>
            <a:cxnSpLocks noChangeShapeType="1"/>
            <a:stCxn id="86022" idx="3"/>
            <a:endCxn id="86023" idx="1"/>
          </p:cNvCxnSpPr>
          <p:nvPr/>
        </p:nvCxnSpPr>
        <p:spPr bwMode="auto">
          <a:xfrm>
            <a:off x="5942014" y="3109204"/>
            <a:ext cx="306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DC99585-1B01-4140-988B-1CE5402AE73F}"/>
              </a:ext>
            </a:extLst>
          </p:cNvPr>
          <p:cNvCxnSpPr>
            <a:cxnSpLocks noChangeShapeType="1"/>
            <a:stCxn id="86023" idx="3"/>
            <a:endCxn id="86024" idx="1"/>
          </p:cNvCxnSpPr>
          <p:nvPr/>
        </p:nvCxnSpPr>
        <p:spPr bwMode="auto">
          <a:xfrm>
            <a:off x="7680325" y="3109204"/>
            <a:ext cx="32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9114FD5-B214-3547-AE81-695FDF7340F7}"/>
              </a:ext>
            </a:extLst>
          </p:cNvPr>
          <p:cNvCxnSpPr>
            <a:cxnSpLocks noChangeShapeType="1"/>
            <a:stCxn id="86020" idx="3"/>
            <a:endCxn id="86021" idx="1"/>
          </p:cNvCxnSpPr>
          <p:nvPr/>
        </p:nvCxnSpPr>
        <p:spPr bwMode="auto">
          <a:xfrm>
            <a:off x="2757489" y="3109204"/>
            <a:ext cx="1068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29" name="CasellaDiTesto 35">
            <a:extLst>
              <a:ext uri="{FF2B5EF4-FFF2-40B4-BE49-F238E27FC236}">
                <a16:creationId xmlns:a16="http://schemas.microsoft.com/office/drawing/2014/main" id="{BC50CCA0-4CC7-5047-918A-6F8D5F5AD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90243"/>
            <a:ext cx="42068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or</a:t>
            </a:r>
          </a:p>
        </p:txBody>
      </p:sp>
      <p:sp>
        <p:nvSpPr>
          <p:cNvPr id="86030" name="CasellaDiTesto 36">
            <a:extLst>
              <a:ext uri="{FF2B5EF4-FFF2-40B4-BE49-F238E27FC236}">
                <a16:creationId xmlns:a16="http://schemas.microsoft.com/office/drawing/2014/main" id="{B62A5B05-3EAF-C344-BD68-DD5741265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3790243"/>
            <a:ext cx="9350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sp>
        <p:nvSpPr>
          <p:cNvPr id="86031" name="CasellaDiTesto 37">
            <a:extLst>
              <a:ext uri="{FF2B5EF4-FFF2-40B4-BE49-F238E27FC236}">
                <a16:creationId xmlns:a16="http://schemas.microsoft.com/office/drawing/2014/main" id="{870F1633-9D43-0146-9916-BC4E499AE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8" y="3790243"/>
            <a:ext cx="96372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 dirty="0" err="1"/>
              <a:t>cortine</a:t>
            </a:r>
            <a:endParaRPr lang="en-US" altLang="it-IT" sz="1800" dirty="0"/>
          </a:p>
        </p:txBody>
      </p:sp>
      <p:sp>
        <p:nvSpPr>
          <p:cNvPr id="86032" name="CasellaDiTesto 38">
            <a:extLst>
              <a:ext uri="{FF2B5EF4-FFF2-40B4-BE49-F238E27FC236}">
                <a16:creationId xmlns:a16="http://schemas.microsoft.com/office/drawing/2014/main" id="{F21A7158-8694-F845-9177-A1AC5C04C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759" y="3790243"/>
            <a:ext cx="99377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 dirty="0"/>
              <a:t>morbid</a:t>
            </a:r>
          </a:p>
        </p:txBody>
      </p:sp>
      <p:sp>
        <p:nvSpPr>
          <p:cNvPr id="86033" name="CasellaDiTesto 39">
            <a:extLst>
              <a:ext uri="{FF2B5EF4-FFF2-40B4-BE49-F238E27FC236}">
                <a16:creationId xmlns:a16="http://schemas.microsoft.com/office/drawing/2014/main" id="{9F789393-6148-9E49-A422-A17332842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3790243"/>
            <a:ext cx="8969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sordid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AEB9B73-5CD8-7946-BE0B-F7162CA0CF04}"/>
              </a:ext>
            </a:extLst>
          </p:cNvPr>
          <p:cNvCxnSpPr>
            <a:cxnSpLocks noChangeShapeType="1"/>
            <a:stCxn id="86030" idx="3"/>
            <a:endCxn id="86031" idx="1"/>
          </p:cNvCxnSpPr>
          <p:nvPr/>
        </p:nvCxnSpPr>
        <p:spPr bwMode="auto">
          <a:xfrm flipV="1">
            <a:off x="4760913" y="3974909"/>
            <a:ext cx="352425" cy="2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5F4E9B-52B2-5A42-B71F-669767FDB423}"/>
              </a:ext>
            </a:extLst>
          </p:cNvPr>
          <p:cNvCxnSpPr>
            <a:cxnSpLocks noChangeShapeType="1"/>
            <a:stCxn id="86031" idx="3"/>
            <a:endCxn id="86032" idx="1"/>
          </p:cNvCxnSpPr>
          <p:nvPr/>
        </p:nvCxnSpPr>
        <p:spPr bwMode="auto">
          <a:xfrm>
            <a:off x="6077063" y="3974909"/>
            <a:ext cx="584696" cy="2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D3951E10-1649-2041-8AC3-8C02D625E8F8}"/>
              </a:ext>
            </a:extLst>
          </p:cNvPr>
          <p:cNvCxnSpPr>
            <a:cxnSpLocks noChangeShapeType="1"/>
            <a:stCxn id="86032" idx="3"/>
            <a:endCxn id="86033" idx="1"/>
          </p:cNvCxnSpPr>
          <p:nvPr/>
        </p:nvCxnSpPr>
        <p:spPr bwMode="auto">
          <a:xfrm>
            <a:off x="7655534" y="3975187"/>
            <a:ext cx="34864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DDDC0A5-3275-244E-AB13-604A47E92B6D}"/>
              </a:ext>
            </a:extLst>
          </p:cNvPr>
          <p:cNvCxnSpPr>
            <a:cxnSpLocks noChangeShapeType="1"/>
            <a:stCxn id="86029" idx="3"/>
            <a:endCxn id="86030" idx="1"/>
          </p:cNvCxnSpPr>
          <p:nvPr/>
        </p:nvCxnSpPr>
        <p:spPr bwMode="auto">
          <a:xfrm>
            <a:off x="2706689" y="3975979"/>
            <a:ext cx="11191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38" name="CasellaDiTesto 44">
            <a:extLst>
              <a:ext uri="{FF2B5EF4-FFF2-40B4-BE49-F238E27FC236}">
                <a16:creationId xmlns:a16="http://schemas.microsoft.com/office/drawing/2014/main" id="{62183163-C569-2F4D-B57D-C648E93EF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28443"/>
            <a:ext cx="42545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rd</a:t>
            </a:r>
          </a:p>
        </p:txBody>
      </p:sp>
      <p:sp>
        <p:nvSpPr>
          <p:cNvPr id="86039" name="CasellaDiTesto 45">
            <a:extLst>
              <a:ext uri="{FF2B5EF4-FFF2-40B4-BE49-F238E27FC236}">
                <a16:creationId xmlns:a16="http://schemas.microsoft.com/office/drawing/2014/main" id="{7B3F057D-AF4D-934F-BF1D-232A98F8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6" y="4628443"/>
            <a:ext cx="96837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aboard</a:t>
            </a:r>
          </a:p>
        </p:txBody>
      </p:sp>
      <p:sp>
        <p:nvSpPr>
          <p:cNvPr id="86040" name="CasellaDiTesto 46">
            <a:extLst>
              <a:ext uri="{FF2B5EF4-FFF2-40B4-BE49-F238E27FC236}">
                <a16:creationId xmlns:a16="http://schemas.microsoft.com/office/drawing/2014/main" id="{18D8EDEC-147C-FC4F-9F5B-04E7C502B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9" y="4628443"/>
            <a:ext cx="9112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ardent</a:t>
            </a:r>
          </a:p>
        </p:txBody>
      </p:sp>
      <p:sp>
        <p:nvSpPr>
          <p:cNvPr id="86041" name="CasellaDiTesto 47">
            <a:extLst>
              <a:ext uri="{FF2B5EF4-FFF2-40B4-BE49-F238E27FC236}">
                <a16:creationId xmlns:a16="http://schemas.microsoft.com/office/drawing/2014/main" id="{58BD182A-D2BE-164A-BBFE-CBC151729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628443"/>
            <a:ext cx="14319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boardroom</a:t>
            </a:r>
          </a:p>
        </p:txBody>
      </p:sp>
      <p:sp>
        <p:nvSpPr>
          <p:cNvPr id="86042" name="CasellaDiTesto 48">
            <a:extLst>
              <a:ext uri="{FF2B5EF4-FFF2-40B4-BE49-F238E27FC236}">
                <a16:creationId xmlns:a16="http://schemas.microsoft.com/office/drawing/2014/main" id="{AD7A55E4-CFBE-D649-AB79-30A8560C2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4628443"/>
            <a:ext cx="9350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2B71F91-6A96-0640-B600-AA09D56C6874}"/>
              </a:ext>
            </a:extLst>
          </p:cNvPr>
          <p:cNvCxnSpPr>
            <a:cxnSpLocks noChangeShapeType="1"/>
            <a:stCxn id="86039" idx="3"/>
            <a:endCxn id="86040" idx="1"/>
          </p:cNvCxnSpPr>
          <p:nvPr/>
        </p:nvCxnSpPr>
        <p:spPr bwMode="auto">
          <a:xfrm>
            <a:off x="4794250" y="4814179"/>
            <a:ext cx="319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662805A6-5851-3946-AA54-470CE7C92534}"/>
              </a:ext>
            </a:extLst>
          </p:cNvPr>
          <p:cNvCxnSpPr>
            <a:cxnSpLocks noChangeShapeType="1"/>
            <a:stCxn id="86040" idx="3"/>
            <a:endCxn id="86041" idx="1"/>
          </p:cNvCxnSpPr>
          <p:nvPr/>
        </p:nvCxnSpPr>
        <p:spPr bwMode="auto">
          <a:xfrm>
            <a:off x="6024564" y="4814179"/>
            <a:ext cx="2238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B46DBB69-F512-4647-9C30-82E9DBFBDEBC}"/>
              </a:ext>
            </a:extLst>
          </p:cNvPr>
          <p:cNvCxnSpPr>
            <a:cxnSpLocks noChangeShapeType="1"/>
            <a:stCxn id="86041" idx="3"/>
            <a:endCxn id="86042" idx="1"/>
          </p:cNvCxnSpPr>
          <p:nvPr/>
        </p:nvCxnSpPr>
        <p:spPr bwMode="auto">
          <a:xfrm>
            <a:off x="7680325" y="4814179"/>
            <a:ext cx="32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265C8D0-44E7-0C4B-8DBB-B949DB8A097A}"/>
              </a:ext>
            </a:extLst>
          </p:cNvPr>
          <p:cNvCxnSpPr>
            <a:cxnSpLocks noChangeShapeType="1"/>
            <a:stCxn id="86038" idx="3"/>
            <a:endCxn id="86039" idx="1"/>
          </p:cNvCxnSpPr>
          <p:nvPr/>
        </p:nvCxnSpPr>
        <p:spPr bwMode="auto">
          <a:xfrm>
            <a:off x="2711451" y="4814179"/>
            <a:ext cx="1114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ttangolo 53">
            <a:extLst>
              <a:ext uri="{FF2B5EF4-FFF2-40B4-BE49-F238E27FC236}">
                <a16:creationId xmlns:a16="http://schemas.microsoft.com/office/drawing/2014/main" id="{6BE756F4-7211-8041-8702-FA5674B21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2799642"/>
            <a:ext cx="1700212" cy="609600"/>
          </a:xfrm>
          <a:prstGeom prst="rect">
            <a:avLst/>
          </a:prstGeom>
          <a:solidFill>
            <a:srgbClr val="FF9966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5ED5D31C-D857-6744-B1F7-2AAE39E5A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1" y="2799642"/>
            <a:ext cx="1173163" cy="609600"/>
          </a:xfrm>
          <a:prstGeom prst="rect">
            <a:avLst/>
          </a:prstGeom>
          <a:solidFill>
            <a:srgbClr val="00A0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AF33327-839E-EC4D-9FEA-647BF3C0B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4541129"/>
            <a:ext cx="1706562" cy="609600"/>
          </a:xfrm>
          <a:prstGeom prst="rect">
            <a:avLst/>
          </a:prstGeom>
          <a:solidFill>
            <a:srgbClr val="FF9966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95CCF220-2C33-B046-B7C7-26EFB73C5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41129"/>
            <a:ext cx="1143000" cy="609600"/>
          </a:xfrm>
          <a:prstGeom prst="rect">
            <a:avLst/>
          </a:prstGeom>
          <a:solidFill>
            <a:srgbClr val="00A0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F842DC4E-A397-E448-A0BF-F8670E20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4541129"/>
            <a:ext cx="1096963" cy="609600"/>
          </a:xfrm>
          <a:prstGeom prst="rect">
            <a:avLst/>
          </a:prstGeom>
          <a:solidFill>
            <a:srgbClr val="FFFF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FA5BAE51-4BDC-934F-A43B-18D2E4982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3702929"/>
            <a:ext cx="1096963" cy="609600"/>
          </a:xfrm>
          <a:prstGeom prst="rect">
            <a:avLst/>
          </a:prstGeom>
          <a:solidFill>
            <a:srgbClr val="00A0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4C5FB69-F256-DD4D-B0F9-8D56CFFB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2788529"/>
            <a:ext cx="1173163" cy="609600"/>
          </a:xfrm>
          <a:prstGeom prst="rect">
            <a:avLst/>
          </a:prstGeom>
          <a:solidFill>
            <a:srgbClr val="FFFF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6CD4F03A-6328-D54E-B2D8-4784CEC05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Example with trigrams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EF62FC00-BCD1-6449-81A9-7BCC9BC7D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Suppose the text is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november</a:t>
            </a:r>
            <a:endParaRPr lang="en-US" altLang="it-IT" b="1" i="1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Trigrams are 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nov</a:t>
            </a:r>
            <a:r>
              <a:rPr lang="en-US" altLang="it-IT" i="1" dirty="0"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ove</a:t>
            </a:r>
            <a:r>
              <a:rPr lang="en-US" altLang="it-IT" i="1" dirty="0"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vem</a:t>
            </a:r>
            <a:r>
              <a:rPr lang="en-US" altLang="it-IT" i="1" dirty="0"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emb</a:t>
            </a:r>
            <a:r>
              <a:rPr lang="en-US" altLang="it-IT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mbe</a:t>
            </a:r>
            <a:r>
              <a:rPr lang="en-US" altLang="it-IT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ber</a:t>
            </a:r>
            <a:r>
              <a:rPr lang="en-US" altLang="it-IT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The query is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december</a:t>
            </a:r>
            <a:endParaRPr lang="en-US" altLang="it-IT" b="1" i="1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Trigrams are </a:t>
            </a:r>
            <a:r>
              <a:rPr lang="en-US" altLang="it-IT" i="1" dirty="0">
                <a:ea typeface="ＭＳ Ｐゴシック" panose="020B0600070205080204" pitchFamily="34" charset="-128"/>
              </a:rPr>
              <a:t>dec, 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ece</a:t>
            </a:r>
            <a:r>
              <a:rPr lang="en-US" altLang="it-IT" i="1" dirty="0"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cem</a:t>
            </a:r>
            <a:r>
              <a:rPr lang="en-US" altLang="it-IT" i="1" dirty="0"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emb</a:t>
            </a:r>
            <a:r>
              <a:rPr lang="en-US" altLang="it-IT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mbe</a:t>
            </a:r>
            <a:r>
              <a:rPr lang="en-US" altLang="it-IT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ber</a:t>
            </a:r>
            <a:r>
              <a:rPr lang="en-US" altLang="it-IT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So, 3 trigrams overlap (of 6 in each term)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How can we turn this into a normalized measure of overlap?</a:t>
            </a:r>
          </a:p>
        </p:txBody>
      </p:sp>
      <p:sp>
        <p:nvSpPr>
          <p:cNvPr id="87043" name="Rectangle 5">
            <a:extLst>
              <a:ext uri="{FF2B5EF4-FFF2-40B4-BE49-F238E27FC236}">
                <a16:creationId xmlns:a16="http://schemas.microsoft.com/office/drawing/2014/main" id="{C27B7831-C47A-1245-A3FD-F9848F3B6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33" y="1820795"/>
            <a:ext cx="2151866" cy="1447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D8B646-ED14-3148-A6B0-B93D19F9138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ransition spd="slow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296CC18C-46D2-5D42-86F3-D34FAA804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One option – Jaccard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66" name="Rectangle 3">
                <a:extLst>
                  <a:ext uri="{FF2B5EF4-FFF2-40B4-BE49-F238E27FC236}">
                    <a16:creationId xmlns:a16="http://schemas.microsoft.com/office/drawing/2014/main" id="{5309325C-5125-5343-B35E-3E97745A78C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US" altLang="it-IT" dirty="0">
                    <a:ea typeface="ＭＳ Ｐゴシック" panose="020B0600070205080204" pitchFamily="34" charset="-128"/>
                  </a:rPr>
                  <a:t>A commonly-used measure of overlap</a:t>
                </a:r>
              </a:p>
              <a:p>
                <a:pPr eaLnBrk="1" hangingPunct="1"/>
                <a:r>
                  <a:rPr lang="en-US" altLang="it-IT" dirty="0">
                    <a:ea typeface="ＭＳ Ｐゴシック" panose="020B0600070205080204" pitchFamily="34" charset="-128"/>
                  </a:rPr>
                  <a:t>Let </a:t>
                </a:r>
                <a:r>
                  <a:rPr lang="en-US" altLang="it-IT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it-IT" dirty="0">
                    <a:ea typeface="ＭＳ Ｐゴシック" panose="020B0600070205080204" pitchFamily="34" charset="-128"/>
                  </a:rPr>
                  <a:t> and </a:t>
                </a:r>
                <a:r>
                  <a:rPr lang="en-US" altLang="it-IT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it-IT" dirty="0">
                    <a:ea typeface="ＭＳ Ｐゴシック" panose="020B0600070205080204" pitchFamily="34" charset="-128"/>
                  </a:rPr>
                  <a:t> be two sets; then the Jaccard Coefficient is</a:t>
                </a:r>
              </a:p>
              <a:p>
                <a:pPr eaLnBrk="1" hangingPunct="1"/>
                <a:endParaRPr lang="en-US" altLang="it-IT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r>
                  <a:rPr lang="it-IT" dirty="0"/>
                  <a:t>			</a:t>
                </a:r>
                <a:r>
                  <a:rPr lang="it-IT" dirty="0" err="1"/>
                  <a:t>Jaccard</a:t>
                </a:r>
                <a:r>
                  <a:rPr lang="it-IT" dirty="0"/>
                  <a:t>(X, 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600" b="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it-IT" sz="3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t-IT" sz="3600" b="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3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it-IT" sz="3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it-IT" sz="3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it-IT" sz="3600" b="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it-IT" sz="3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t-IT" sz="3600" b="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3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it-IT" sz="3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it-IT" sz="3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it-IT" dirty="0"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altLang="it-IT" dirty="0">
                  <a:ea typeface="ＭＳ Ｐゴシック" panose="020B0600070205080204" pitchFamily="34" charset="-128"/>
                </a:endParaRPr>
              </a:p>
              <a:p>
                <a:pPr eaLnBrk="1" hangingPunct="1"/>
                <a:r>
                  <a:rPr lang="en-US" altLang="it-IT" dirty="0">
                    <a:ea typeface="ＭＳ Ｐゴシック" panose="020B0600070205080204" pitchFamily="34" charset="-128"/>
                  </a:rPr>
                  <a:t>Equals 1 when </a:t>
                </a:r>
                <a:r>
                  <a:rPr lang="en-US" altLang="it-IT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it-IT" dirty="0">
                    <a:ea typeface="ＭＳ Ｐゴシック" panose="020B0600070205080204" pitchFamily="34" charset="-128"/>
                  </a:rPr>
                  <a:t> and </a:t>
                </a:r>
                <a:r>
                  <a:rPr lang="en-US" altLang="it-IT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it-IT" dirty="0">
                    <a:ea typeface="ＭＳ Ｐゴシック" panose="020B0600070205080204" pitchFamily="34" charset="-128"/>
                  </a:rPr>
                  <a:t> have the same elements and zero when they are disjoint</a:t>
                </a:r>
              </a:p>
              <a:p>
                <a:pPr eaLnBrk="1" hangingPunct="1"/>
                <a:r>
                  <a:rPr lang="en-US" altLang="it-IT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it-IT" dirty="0">
                    <a:ea typeface="ＭＳ Ｐゴシック" panose="020B0600070205080204" pitchFamily="34" charset="-128"/>
                  </a:rPr>
                  <a:t> and </a:t>
                </a:r>
                <a:r>
                  <a:rPr lang="en-US" altLang="it-IT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it-IT" dirty="0">
                    <a:ea typeface="ＭＳ Ｐゴシック" panose="020B0600070205080204" pitchFamily="34" charset="-128"/>
                  </a:rPr>
                  <a:t> don</a:t>
                </a:r>
                <a:r>
                  <a:rPr lang="ja-JP" altLang="en-US">
                    <a:ea typeface="ＭＳ Ｐゴシック" panose="020B0600070205080204" pitchFamily="34" charset="-128"/>
                  </a:rPr>
                  <a:t>’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t have to be of the same size</a:t>
                </a:r>
              </a:p>
              <a:p>
                <a:pPr eaLnBrk="1" hangingPunct="1"/>
                <a:r>
                  <a:rPr lang="en-US" altLang="it-IT" dirty="0">
                    <a:ea typeface="ＭＳ Ｐゴシック" panose="020B0600070205080204" pitchFamily="34" charset="-128"/>
                  </a:rPr>
                  <a:t>Always assigns a number between 0 and 1</a:t>
                </a:r>
              </a:p>
              <a:p>
                <a:pPr lvl="1" eaLnBrk="1" hangingPunct="1"/>
                <a:r>
                  <a:rPr lang="en-US" altLang="it-IT" dirty="0">
                    <a:ea typeface="ＭＳ Ｐゴシック" panose="020B0600070205080204" pitchFamily="34" charset="-128"/>
                  </a:rPr>
                  <a:t>Now threshold to decide if you have a match</a:t>
                </a:r>
              </a:p>
              <a:p>
                <a:pPr lvl="1" eaLnBrk="1" hangingPunct="1"/>
                <a:r>
                  <a:rPr lang="en-US" altLang="it-IT" dirty="0">
                    <a:ea typeface="ＭＳ Ｐゴシック" panose="020B0600070205080204" pitchFamily="34" charset="-128"/>
                  </a:rPr>
                  <a:t>E.g., if J.C. &gt; threshold, declare a match </a:t>
                </a:r>
              </a:p>
            </p:txBody>
          </p:sp>
        </mc:Choice>
        <mc:Fallback xmlns="">
          <p:sp>
            <p:nvSpPr>
              <p:cNvPr id="88066" name="Rectangle 3">
                <a:extLst>
                  <a:ext uri="{FF2B5EF4-FFF2-40B4-BE49-F238E27FC236}">
                    <a16:creationId xmlns:a16="http://schemas.microsoft.com/office/drawing/2014/main" id="{5309325C-5125-5343-B35E-3E97745A7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97" t="-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E37D21-6626-9F46-B6F0-980B731D9A2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olo 1">
            <a:extLst>
              <a:ext uri="{FF2B5EF4-FFF2-40B4-BE49-F238E27FC236}">
                <a16:creationId xmlns:a16="http://schemas.microsoft.com/office/drawing/2014/main" id="{D5052BE4-6D6C-534D-B542-D5742F72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Jaccard: Example</a:t>
            </a:r>
          </a:p>
        </p:txBody>
      </p:sp>
      <p:sp>
        <p:nvSpPr>
          <p:cNvPr id="89090" name="Segnaposto contenuto 2">
            <a:extLst>
              <a:ext uri="{FF2B5EF4-FFF2-40B4-BE49-F238E27FC236}">
                <a16:creationId xmlns:a16="http://schemas.microsoft.com/office/drawing/2014/main" id="{59469EDE-5239-334A-A593-FB8D4FCD2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b="1" dirty="0">
                <a:ea typeface="ＭＳ Ｐゴシック" panose="020B0600070205080204" pitchFamily="34" charset="-128"/>
                <a:sym typeface="Wingdings" pitchFamily="2" charset="2"/>
              </a:rPr>
              <a:t>bord  </a:t>
            </a:r>
            <a:r>
              <a:rPr lang="en-US" altLang="it-IT" b="1" dirty="0" err="1">
                <a:ea typeface="ＭＳ Ｐゴシック" panose="020B0600070205080204" pitchFamily="34" charset="-128"/>
                <a:sym typeface="Wingdings" pitchFamily="2" charset="2"/>
              </a:rPr>
              <a:t>bo</a:t>
            </a:r>
            <a:r>
              <a:rPr lang="en-US" altLang="it-IT" b="1" dirty="0">
                <a:ea typeface="ＭＳ Ｐゴシック" panose="020B0600070205080204" pitchFamily="34" charset="-128"/>
                <a:sym typeface="Wingdings" pitchFamily="2" charset="2"/>
              </a:rPr>
              <a:t> – or – </a:t>
            </a:r>
            <a:r>
              <a:rPr lang="en-US" altLang="it-IT" b="1" dirty="0" err="1">
                <a:ea typeface="ＭＳ Ｐゴシック" panose="020B0600070205080204" pitchFamily="34" charset="-128"/>
                <a:sym typeface="Wingdings" pitchFamily="2" charset="2"/>
              </a:rPr>
              <a:t>rd</a:t>
            </a:r>
            <a:endParaRPr lang="en-US" altLang="it-IT" b="1" dirty="0">
              <a:ea typeface="ＭＳ Ｐゴシック" panose="020B0600070205080204" pitchFamily="34" charset="-128"/>
            </a:endParaRPr>
          </a:p>
          <a:p>
            <a:r>
              <a:rPr lang="en-US" altLang="it-IT" dirty="0">
                <a:ea typeface="ＭＳ Ｐゴシック" panose="020B0600070205080204" pitchFamily="34" charset="-128"/>
              </a:rPr>
              <a:t>border 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en-US" altLang="it-IT" b="1" dirty="0" err="1">
                <a:ea typeface="ＭＳ Ｐゴシック" panose="020B0600070205080204" pitchFamily="34" charset="-128"/>
                <a:sym typeface="Wingdings" pitchFamily="2" charset="2"/>
              </a:rPr>
              <a:t>bo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– </a:t>
            </a:r>
            <a:r>
              <a:rPr lang="en-US" altLang="it-IT" b="1" dirty="0">
                <a:ea typeface="ＭＳ Ｐゴシック" panose="020B0600070205080204" pitchFamily="34" charset="-128"/>
                <a:sym typeface="Wingdings" pitchFamily="2" charset="2"/>
              </a:rPr>
              <a:t>or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– </a:t>
            </a:r>
            <a:r>
              <a:rPr lang="en-US" altLang="it-IT" b="1" dirty="0" err="1">
                <a:ea typeface="ＭＳ Ｐゴシック" panose="020B0600070205080204" pitchFamily="34" charset="-128"/>
                <a:sym typeface="Wingdings" pitchFamily="2" charset="2"/>
              </a:rPr>
              <a:t>rd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– de – er</a:t>
            </a:r>
          </a:p>
          <a:p>
            <a:r>
              <a:rPr lang="en-US" altLang="it-IT" dirty="0">
                <a:ea typeface="ＭＳ Ｐゴシック" panose="020B0600070205080204" pitchFamily="34" charset="-128"/>
              </a:rPr>
              <a:t>abord 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 ab – </a:t>
            </a:r>
            <a:r>
              <a:rPr lang="en-US" altLang="it-IT" b="1" dirty="0" err="1">
                <a:ea typeface="ＭＳ Ｐゴシック" panose="020B0600070205080204" pitchFamily="34" charset="-128"/>
                <a:sym typeface="Wingdings" pitchFamily="2" charset="2"/>
              </a:rPr>
              <a:t>bo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– </a:t>
            </a:r>
            <a:r>
              <a:rPr lang="en-US" altLang="it-IT" b="1" dirty="0">
                <a:ea typeface="ＭＳ Ｐゴシック" panose="020B0600070205080204" pitchFamily="34" charset="-128"/>
                <a:sym typeface="Wingdings" pitchFamily="2" charset="2"/>
              </a:rPr>
              <a:t>or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– </a:t>
            </a:r>
            <a:r>
              <a:rPr lang="en-US" altLang="it-IT" b="1" dirty="0" err="1">
                <a:ea typeface="ＭＳ Ｐゴシック" panose="020B0600070205080204" pitchFamily="34" charset="-128"/>
                <a:sym typeface="Wingdings" pitchFamily="2" charset="2"/>
              </a:rPr>
              <a:t>rd</a:t>
            </a:r>
            <a:endParaRPr lang="en-US" altLang="it-IT" b="1" dirty="0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boardroom  </a:t>
            </a:r>
            <a:r>
              <a:rPr lang="en-US" altLang="it-IT" b="1" dirty="0" err="1">
                <a:ea typeface="ＭＳ Ｐゴシック" panose="020B0600070205080204" pitchFamily="34" charset="-128"/>
                <a:sym typeface="Wingdings" pitchFamily="2" charset="2"/>
              </a:rPr>
              <a:t>bo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– </a:t>
            </a:r>
            <a:r>
              <a:rPr lang="en-US" altLang="it-IT" dirty="0" err="1">
                <a:ea typeface="ＭＳ Ｐゴシック" panose="020B0600070205080204" pitchFamily="34" charset="-128"/>
                <a:sym typeface="Wingdings" pitchFamily="2" charset="2"/>
              </a:rPr>
              <a:t>oa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– </a:t>
            </a:r>
            <a:r>
              <a:rPr lang="en-US" altLang="it-IT" dirty="0" err="1">
                <a:ea typeface="ＭＳ Ｐゴシック" panose="020B0600070205080204" pitchFamily="34" charset="-128"/>
                <a:sym typeface="Wingdings" pitchFamily="2" charset="2"/>
              </a:rPr>
              <a:t>ar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– </a:t>
            </a:r>
            <a:r>
              <a:rPr lang="en-US" altLang="it-IT" b="1" dirty="0" err="1">
                <a:ea typeface="ＭＳ Ｐゴシック" panose="020B0600070205080204" pitchFamily="34" charset="-128"/>
                <a:sym typeface="Wingdings" pitchFamily="2" charset="2"/>
              </a:rPr>
              <a:t>rd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– </a:t>
            </a:r>
            <a:r>
              <a:rPr lang="en-US" altLang="it-IT" dirty="0" err="1">
                <a:ea typeface="ＭＳ Ｐゴシック" panose="020B0600070205080204" pitchFamily="34" charset="-128"/>
                <a:sym typeface="Wingdings" pitchFamily="2" charset="2"/>
              </a:rPr>
              <a:t>dr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– </a:t>
            </a:r>
            <a:r>
              <a:rPr lang="en-US" altLang="it-IT" dirty="0" err="1">
                <a:ea typeface="ＭＳ Ｐゴシック" panose="020B0600070205080204" pitchFamily="34" charset="-128"/>
                <a:sym typeface="Wingdings" pitchFamily="2" charset="2"/>
              </a:rPr>
              <a:t>ro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– </a:t>
            </a:r>
            <a:r>
              <a:rPr lang="en-US" altLang="it-IT" dirty="0" err="1">
                <a:ea typeface="ＭＳ Ｐゴシック" panose="020B0600070205080204" pitchFamily="34" charset="-128"/>
                <a:sym typeface="Wingdings" pitchFamily="2" charset="2"/>
              </a:rPr>
              <a:t>oo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– om  </a:t>
            </a:r>
          </a:p>
          <a:p>
            <a:endParaRPr lang="en-US" altLang="it-IT" dirty="0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J(bord, border) = 3/5 = 0.6</a:t>
            </a:r>
          </a:p>
          <a:p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J(bord, abord) = 3/4 = 0.75</a:t>
            </a:r>
          </a:p>
          <a:p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J(bord, boardroom)= 2/9 = 0.22</a:t>
            </a:r>
          </a:p>
          <a:p>
            <a:endParaRPr lang="en-US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1F2567-E675-6F42-A903-25F0B78F25A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Search technologies</a:t>
            </a:r>
          </a:p>
          <a:p>
            <a:pPr lvl="1"/>
            <a:r>
              <a:rPr lang="en-US" dirty="0"/>
              <a:t>Inverted index ✓</a:t>
            </a:r>
          </a:p>
          <a:p>
            <a:pPr lvl="1"/>
            <a:r>
              <a:rPr lang="en-US" dirty="0"/>
              <a:t>Boolean queries ✓</a:t>
            </a:r>
          </a:p>
          <a:p>
            <a:pPr lvl="1"/>
            <a:r>
              <a:rPr lang="en-US" dirty="0"/>
              <a:t>Approximate queries ✓</a:t>
            </a:r>
          </a:p>
          <a:p>
            <a:pPr lvl="1"/>
            <a:r>
              <a:rPr lang="en-US" dirty="0"/>
              <a:t>Ranking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Searching tables in a data lake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 and data discovery on the Web</a:t>
            </a:r>
          </a:p>
        </p:txBody>
      </p:sp>
    </p:spTree>
    <p:extLst>
      <p:ext uri="{BB962C8B-B14F-4D97-AF65-F5344CB8AC3E}">
        <p14:creationId xmlns:p14="http://schemas.microsoft.com/office/powerpoint/2010/main" val="122718608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FDD303D-DE39-804B-A3CB-D6F8B7C9F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t-IT" dirty="0">
                <a:ea typeface="ＭＳ Ｐゴシック" panose="020B0600070205080204" pitchFamily="34" charset="-128"/>
              </a:rPr>
              <a:t>Ranked retrieval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060E1-8F52-CD4A-952A-01670DE05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Incidence vectors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So, we have a 0/1 vector for each term.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To answer query: take the vectors for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Brutus, Caesar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ea typeface="ＭＳ Ｐゴシック" charset="0"/>
                <a:cs typeface="ＭＳ Ｐゴシック" charset="0"/>
              </a:rPr>
              <a:t> (complemented) </a:t>
            </a:r>
            <a:r>
              <a:rPr lang="en-US" dirty="0">
                <a:ea typeface="ＭＳ Ｐゴシック" charset="0"/>
                <a:cs typeface="ＭＳ Ｐゴシック" charset="0"/>
                <a:sym typeface="Wingdings" charset="0"/>
              </a:rPr>
              <a:t>  b</a:t>
            </a:r>
            <a:r>
              <a:rPr lang="en-US" dirty="0">
                <a:ea typeface="ＭＳ Ｐゴシック" charset="0"/>
                <a:cs typeface="ＭＳ Ｐゴシック" charset="0"/>
              </a:rPr>
              <a:t>itwise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110100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110111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101111 = 100100.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83D5B4-5B23-3E45-9381-7368895CF20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9349964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E59F4D2D-FCBB-F740-8838-3CA4C1B7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>
                <a:ea typeface="ＭＳ Ｐゴシック" panose="020B0600070205080204" pitchFamily="34" charset="-128"/>
              </a:rPr>
              <a:t>Ranked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EE8E-2B9E-9245-8A2E-E020D294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>
                <a:ea typeface="ＭＳ Ｐゴシック" panose="020B0600070205080204" pitchFamily="34" charset="-128"/>
              </a:rPr>
              <a:t>Thus far, our queries have all been Boolean.</a:t>
            </a:r>
          </a:p>
          <a:p>
            <a:pPr lvl="1"/>
            <a:r>
              <a:rPr lang="en-US" altLang="it-IT" dirty="0">
                <a:ea typeface="ＭＳ Ｐゴシック" panose="020B0600070205080204" pitchFamily="34" charset="-128"/>
              </a:rPr>
              <a:t>Documents either match or don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t.</a:t>
            </a:r>
          </a:p>
          <a:p>
            <a:r>
              <a:rPr lang="en-US" altLang="it-IT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Good for expert users with precise understanding of their needs and the collection.</a:t>
            </a:r>
          </a:p>
          <a:p>
            <a:pPr lvl="1"/>
            <a:r>
              <a:rPr lang="en-US" altLang="it-IT" dirty="0">
                <a:ea typeface="ＭＳ Ｐゴシック" panose="020B0600070205080204" pitchFamily="34" charset="-128"/>
              </a:rPr>
              <a:t>Also good for applications: Applications can easily consume 1000s of results.</a:t>
            </a:r>
          </a:p>
          <a:p>
            <a:r>
              <a:rPr lang="en-US" altLang="it-IT" dirty="0">
                <a:ea typeface="ＭＳ Ｐゴシック" panose="020B0600070205080204" pitchFamily="34" charset="-128"/>
              </a:rPr>
              <a:t>Not good for the majority of users.</a:t>
            </a:r>
          </a:p>
          <a:p>
            <a:pPr lvl="1"/>
            <a:r>
              <a:rPr lang="en-US" altLang="it-IT" dirty="0">
                <a:ea typeface="ＭＳ Ｐゴシック" panose="020B0600070205080204" pitchFamily="34" charset="-128"/>
              </a:rPr>
              <a:t>Most users are incapable of writing Boolean queries (or they are, but they think it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too much work).</a:t>
            </a:r>
          </a:p>
          <a:p>
            <a:pPr lvl="1"/>
            <a:r>
              <a:rPr lang="en-US" altLang="it-IT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Most users don</a:t>
            </a:r>
            <a:r>
              <a:rPr lang="ja-JP" altLang="en-US">
                <a:solidFill>
                  <a:srgbClr val="357E69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t want to wade through 1000s of results.</a:t>
            </a:r>
          </a:p>
          <a:p>
            <a:pPr lvl="2"/>
            <a:r>
              <a:rPr lang="en-US" altLang="it-IT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This is particularly true of web search.</a:t>
            </a:r>
          </a:p>
          <a:p>
            <a:endParaRPr lang="en-US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5F31ED-6FD9-5644-AA53-62B69AC3291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7268884D-7BDE-7E4B-8C3A-9E3CBC25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Problem with Boolean search: feast or famine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4EE00C4-A7F4-B14E-8551-0CE0B200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Boolean queries often result in either too few (=0) or too many (1000s) results.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Old example (not valid anymore)</a:t>
            </a:r>
          </a:p>
          <a:p>
            <a:pPr lvl="1"/>
            <a:r>
              <a:rPr lang="en-US" altLang="it-IT" dirty="0">
                <a:ea typeface="ＭＳ Ｐゴシック" panose="020B0600070205080204" pitchFamily="34" charset="-128"/>
              </a:rPr>
              <a:t>Query 1: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i="1" dirty="0">
                <a:ea typeface="ＭＳ Ｐゴシック" panose="020B0600070205080204" pitchFamily="34" charset="-128"/>
              </a:rPr>
              <a:t>standard user </a:t>
            </a:r>
            <a:r>
              <a:rPr lang="en-US" altLang="ja-JP" i="1" dirty="0" err="1">
                <a:ea typeface="ＭＳ Ｐゴシック" panose="020B0600070205080204" pitchFamily="34" charset="-128"/>
              </a:rPr>
              <a:t>dlink</a:t>
            </a:r>
            <a:r>
              <a:rPr lang="en-US" altLang="ja-JP" i="1" dirty="0">
                <a:ea typeface="ＭＳ Ｐゴシック" panose="020B0600070205080204" pitchFamily="34" charset="-128"/>
              </a:rPr>
              <a:t> 650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→ 200,000 hits</a:t>
            </a:r>
          </a:p>
          <a:p>
            <a:pPr lvl="1"/>
            <a:r>
              <a:rPr lang="en-US" altLang="it-IT" dirty="0">
                <a:ea typeface="ＭＳ Ｐゴシック" panose="020B0600070205080204" pitchFamily="34" charset="-128"/>
              </a:rPr>
              <a:t>Query 2: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i="1" dirty="0">
                <a:ea typeface="ＭＳ Ｐゴシック" panose="020B0600070205080204" pitchFamily="34" charset="-128"/>
              </a:rPr>
              <a:t>standard user </a:t>
            </a:r>
            <a:r>
              <a:rPr lang="en-US" altLang="ja-JP" i="1" dirty="0" err="1">
                <a:ea typeface="ＭＳ Ｐゴシック" panose="020B0600070205080204" pitchFamily="34" charset="-128"/>
              </a:rPr>
              <a:t>dlink</a:t>
            </a:r>
            <a:r>
              <a:rPr lang="en-US" altLang="ja-JP" i="1" dirty="0">
                <a:ea typeface="ＭＳ Ｐゴシック" panose="020B0600070205080204" pitchFamily="34" charset="-128"/>
              </a:rPr>
              <a:t> 650 no card found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: 0 hits </a:t>
            </a:r>
            <a:br>
              <a:rPr lang="en-US" altLang="ja-JP" dirty="0">
                <a:ea typeface="ＭＳ Ｐゴシック" panose="020B0600070205080204" pitchFamily="34" charset="-128"/>
              </a:rPr>
            </a:br>
            <a:r>
              <a:rPr lang="en-US" altLang="ja-JP" dirty="0">
                <a:ea typeface="ＭＳ Ｐゴシック" panose="020B0600070205080204" pitchFamily="34" charset="-128"/>
              </a:rPr>
              <a:t>(on Google: hits to copies of this file!)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It takes a lot of skill to come up with a query that produces a manageable number of hits.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AND gives too few; OR gives too many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33C9DA-18B5-6E40-A0C7-F3A991A61B8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2EF19DCB-FA15-8643-B316-C593DB06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Ranked retrieval models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F8DC6366-BE10-AA4E-B6A5-B53F8FA0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it-IT">
                <a:ea typeface="ＭＳ Ｐゴシック" panose="020B0600070205080204" pitchFamily="34" charset="-128"/>
              </a:rPr>
              <a:t>Rather than a set of documents satisfying a query expression, in </a:t>
            </a:r>
            <a:r>
              <a:rPr lang="en-US" altLang="it-IT">
                <a:solidFill>
                  <a:srgbClr val="357E69"/>
                </a:solidFill>
                <a:ea typeface="ＭＳ Ｐゴシック" panose="020B0600070205080204" pitchFamily="34" charset="-128"/>
              </a:rPr>
              <a:t>ranked retrieval</a:t>
            </a:r>
            <a:r>
              <a:rPr lang="en-US" altLang="it-IT">
                <a:ea typeface="ＭＳ Ｐゴシック" panose="020B0600070205080204" pitchFamily="34" charset="-128"/>
              </a:rPr>
              <a:t>, the system returns an ordering over the (top) documents in the collection for a query</a:t>
            </a:r>
          </a:p>
          <a:p>
            <a:pPr>
              <a:spcAft>
                <a:spcPts val="600"/>
              </a:spcAft>
            </a:pPr>
            <a:r>
              <a:rPr lang="en-US" altLang="it-IT">
                <a:solidFill>
                  <a:srgbClr val="357E69"/>
                </a:solidFill>
                <a:ea typeface="ＭＳ Ｐゴシック" panose="020B0600070205080204" pitchFamily="34" charset="-128"/>
              </a:rPr>
              <a:t>Free text queries</a:t>
            </a:r>
            <a:r>
              <a:rPr lang="en-US" altLang="it-IT">
                <a:ea typeface="ＭＳ Ｐゴシック" panose="020B0600070205080204" pitchFamily="34" charset="-128"/>
              </a:rPr>
              <a:t>: Rather than a query language of operators and expressions, the use'</a:t>
            </a:r>
            <a:r>
              <a:rPr lang="en-US" altLang="ja-JP">
                <a:ea typeface="ＭＳ Ｐゴシック" panose="020B0600070205080204" pitchFamily="34" charset="-128"/>
              </a:rPr>
              <a:t>s query is just one or more words in a human language</a:t>
            </a:r>
          </a:p>
          <a:p>
            <a:pPr>
              <a:spcAft>
                <a:spcPts val="600"/>
              </a:spcAft>
            </a:pPr>
            <a:r>
              <a:rPr lang="en-US" altLang="it-IT">
                <a:ea typeface="ＭＳ Ｐゴシック" panose="020B0600070205080204" pitchFamily="34" charset="-128"/>
              </a:rPr>
              <a:t>In principle, there are two separate choices here, but in practice, ranked retrieval has normally been associated with free text queries and vice versa</a:t>
            </a:r>
          </a:p>
          <a:p>
            <a:pPr>
              <a:buFont typeface="Wingdings" pitchFamily="2" charset="2"/>
              <a:buNone/>
            </a:pPr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A99D37-5326-FB49-9E45-EAC8B8C79CA3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64A5EAC0-4246-9648-9882-42BBC8E2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Feast or famine: not a problem in ranked retrieval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09D9611-466C-734B-96E0-63E30F00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When a system produces a ranked result set, large result sets are not an issue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Indeed, the size of the result set is not an issue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We just show the </a:t>
            </a:r>
            <a:r>
              <a:rPr lang="en-US" altLang="it-IT" b="1" dirty="0">
                <a:ea typeface="ＭＳ Ｐゴシック" panose="020B0600070205080204" pitchFamily="34" charset="-128"/>
              </a:rPr>
              <a:t>top-</a:t>
            </a:r>
            <a:r>
              <a:rPr lang="en-US" altLang="it-IT" b="1" i="1" dirty="0">
                <a:ea typeface="ＭＳ Ｐゴシック" panose="020B0600070205080204" pitchFamily="34" charset="-128"/>
              </a:rPr>
              <a:t>k</a:t>
            </a:r>
            <a:r>
              <a:rPr lang="en-US" altLang="it-IT" i="1" dirty="0">
                <a:ea typeface="ＭＳ Ｐゴシック" panose="020B0600070205080204" pitchFamily="34" charset="-128"/>
              </a:rPr>
              <a:t> </a:t>
            </a:r>
            <a:r>
              <a:rPr lang="en-US" altLang="it-IT" dirty="0">
                <a:ea typeface="ＭＳ Ｐゴシック" panose="020B0600070205080204" pitchFamily="34" charset="-128"/>
              </a:rPr>
              <a:t>(e.g., 10) results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We don</a:t>
            </a:r>
            <a:r>
              <a:rPr lang="it-IT" altLang="it-IT" dirty="0"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t overwhelm the user</a:t>
            </a:r>
          </a:p>
          <a:p>
            <a:pPr lvl="1"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Premise: the ranking algorithm works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432587-2BE1-9542-AB16-050A272A09A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D2271D4C-7C55-7F49-918A-16585A2B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Scoring as the basis of ranked retrieval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CAE6214-91E8-404F-B44C-7BA80D3A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 wish to return in order the documents most likely to be useful to the searcher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How can we rank-order the documents in the collection with respect to a query?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Assign a score – say in [0, 1] – to each document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This score measures how well document and query </a:t>
            </a:r>
            <a:r>
              <a:rPr lang="ja-JP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solidFill>
                  <a:srgbClr val="C00000"/>
                </a:solidFill>
                <a:ea typeface="ＭＳ Ｐゴシック" panose="020B0600070205080204" pitchFamily="34" charset="-128"/>
              </a:rPr>
              <a:t>match</a:t>
            </a:r>
            <a:r>
              <a:rPr lang="ja-JP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”</a:t>
            </a:r>
            <a:endParaRPr lang="en-US" altLang="it-IT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0ECA91-1C84-EE43-B928-F572B4B281F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7EC10C5B-289F-E243-8C0B-10A5664E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Query-document matching scores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E8B3276-85C3-1343-8593-EE2E7947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We need a way of assigning a score to a query/document pair</a:t>
            </a: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Let</a:t>
            </a:r>
            <a:r>
              <a:rPr lang="ja-JP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 start with a one-term query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If the query term does not occur in the document: score should be 0</a:t>
            </a:r>
          </a:p>
          <a:p>
            <a:pPr lvl="1" eaLnBrk="1" hangingPunct="1"/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The more frequent the query term in the document, the higher the score (should be)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We will look at a few alternatives for this.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2DD167-61EF-7E47-8DA0-70A544E1951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8DC1D4A6-AD12-424E-8E3A-C3A34FE7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Take 1: Jaccard coefficient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7230DF23-A154-4E4E-9892-2C39C762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Recall the previous lecture: A commonly used measure of overlap of two sets </a:t>
            </a:r>
            <a:r>
              <a:rPr lang="en-US" altLang="it-IT" i="1" dirty="0">
                <a:ea typeface="ＭＳ Ｐゴシック" panose="020B0600070205080204" pitchFamily="34" charset="-128"/>
              </a:rPr>
              <a:t>A</a:t>
            </a:r>
            <a:r>
              <a:rPr lang="en-US" altLang="it-IT" dirty="0">
                <a:ea typeface="ＭＳ Ｐゴシック" panose="020B0600070205080204" pitchFamily="34" charset="-128"/>
              </a:rPr>
              <a:t> and </a:t>
            </a:r>
            <a:r>
              <a:rPr lang="en-US" altLang="it-IT" i="1" dirty="0">
                <a:ea typeface="ＭＳ Ｐゴシック" panose="020B0600070205080204" pitchFamily="34" charset="-128"/>
              </a:rPr>
              <a:t>B</a:t>
            </a:r>
          </a:p>
          <a:p>
            <a:pPr eaLnBrk="1" hangingPunct="1"/>
            <a:r>
              <a:rPr lang="en-US" altLang="it-IT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altLang="it-IT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(A, B) = </a:t>
            </a: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|</a:t>
            </a:r>
            <a:r>
              <a:rPr lang="en-US" altLang="it-IT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 </a:t>
            </a: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∩</a:t>
            </a:r>
            <a:r>
              <a:rPr lang="en-US" altLang="it-IT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B</a:t>
            </a: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| / |</a:t>
            </a:r>
            <a:r>
              <a:rPr lang="en-US" altLang="it-IT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 </a:t>
            </a: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∪ </a:t>
            </a:r>
            <a:r>
              <a:rPr lang="en-US" altLang="it-IT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|</a:t>
            </a:r>
          </a:p>
          <a:p>
            <a:pPr eaLnBrk="1" hangingPunct="1"/>
            <a:r>
              <a:rPr lang="en-US" altLang="it-IT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altLang="it-IT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(A, A) = </a:t>
            </a: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1</a:t>
            </a:r>
          </a:p>
          <a:p>
            <a:pPr eaLnBrk="1" hangingPunct="1"/>
            <a:r>
              <a:rPr lang="en-US" altLang="it-IT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altLang="it-IT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(A, B) = </a:t>
            </a: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it-IT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it-IT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 ∩ B = </a:t>
            </a: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0</a:t>
            </a:r>
          </a:p>
          <a:p>
            <a:pPr eaLnBrk="1" hangingPunct="1"/>
            <a:r>
              <a:rPr lang="en-US" altLang="it-IT" i="1" dirty="0">
                <a:ea typeface="ＭＳ Ｐゴシック" panose="020B0600070205080204" pitchFamily="34" charset="-128"/>
              </a:rPr>
              <a:t>A</a:t>
            </a:r>
            <a:r>
              <a:rPr lang="en-US" altLang="it-IT" dirty="0">
                <a:ea typeface="ＭＳ Ｐゴシック" panose="020B0600070205080204" pitchFamily="34" charset="-128"/>
              </a:rPr>
              <a:t> and </a:t>
            </a:r>
            <a:r>
              <a:rPr lang="en-US" altLang="it-IT" i="1" dirty="0">
                <a:ea typeface="ＭＳ Ｐゴシック" panose="020B0600070205080204" pitchFamily="34" charset="-128"/>
              </a:rPr>
              <a:t>B</a:t>
            </a:r>
            <a:r>
              <a:rPr lang="en-US" altLang="it-IT" dirty="0">
                <a:ea typeface="ＭＳ Ｐゴシック" panose="020B0600070205080204" pitchFamily="34" charset="-128"/>
              </a:rPr>
              <a:t> don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t have to be the same size.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Always assigns a number between 0 and 1.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6D04DE-94E2-0745-8259-96427A45156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74D94BA3-764D-E241-B045-34DD7F33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Jaccard coefficient: Scoring example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08DBEB7A-C5D4-824F-941D-42C99793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What is the query-document match score that the Jaccard coefficient computes for each of the two documents below?</a:t>
            </a:r>
          </a:p>
          <a:p>
            <a:pPr eaLnBrk="1" hangingPunct="1"/>
            <a:r>
              <a:rPr lang="en-US" altLang="it-IT" u="sng" dirty="0">
                <a:ea typeface="ＭＳ Ｐゴシック" panose="020B0600070205080204" pitchFamily="34" charset="-128"/>
              </a:rPr>
              <a:t>Query</a:t>
            </a:r>
            <a:r>
              <a:rPr lang="en-US" altLang="it-IT" dirty="0">
                <a:ea typeface="ＭＳ Ｐゴシック" panose="020B0600070205080204" pitchFamily="34" charset="-128"/>
              </a:rPr>
              <a:t>: </a:t>
            </a:r>
            <a:r>
              <a:rPr lang="en-US" altLang="it-IT" i="1" dirty="0">
                <a:ea typeface="ＭＳ Ｐゴシック" panose="020B0600070205080204" pitchFamily="34" charset="-128"/>
              </a:rPr>
              <a:t>ides of march</a:t>
            </a:r>
          </a:p>
          <a:p>
            <a:pPr eaLnBrk="1" hangingPunct="1"/>
            <a:r>
              <a:rPr lang="en-US" altLang="it-IT" u="sng" dirty="0">
                <a:ea typeface="ＭＳ Ｐゴシック" panose="020B0600070205080204" pitchFamily="34" charset="-128"/>
              </a:rPr>
              <a:t>Document</a:t>
            </a:r>
            <a:r>
              <a:rPr lang="en-US" altLang="it-IT" dirty="0">
                <a:ea typeface="ＭＳ Ｐゴシック" panose="020B0600070205080204" pitchFamily="34" charset="-128"/>
              </a:rPr>
              <a:t> 1: 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caesar</a:t>
            </a:r>
            <a:r>
              <a:rPr lang="en-US" altLang="it-IT" i="1" dirty="0">
                <a:ea typeface="ＭＳ Ｐゴシック" panose="020B0600070205080204" pitchFamily="34" charset="-128"/>
              </a:rPr>
              <a:t> died in march</a:t>
            </a:r>
          </a:p>
          <a:p>
            <a:pPr eaLnBrk="1" hangingPunct="1"/>
            <a:r>
              <a:rPr lang="en-US" altLang="it-IT" u="sng" dirty="0">
                <a:ea typeface="ＭＳ Ｐゴシック" panose="020B0600070205080204" pitchFamily="34" charset="-128"/>
              </a:rPr>
              <a:t>Document</a:t>
            </a:r>
            <a:r>
              <a:rPr lang="en-US" altLang="it-IT" dirty="0">
                <a:ea typeface="ＭＳ Ｐゴシック" panose="020B0600070205080204" pitchFamily="34" charset="-128"/>
              </a:rPr>
              <a:t> 2: </a:t>
            </a:r>
            <a:r>
              <a:rPr lang="en-US" altLang="it-IT" i="1" dirty="0">
                <a:ea typeface="ＭＳ Ｐゴシック" panose="020B0600070205080204" pitchFamily="34" charset="-128"/>
              </a:rPr>
              <a:t>the long march</a:t>
            </a:r>
            <a:endParaRPr lang="en-US" altLang="it-IT" u="sng" dirty="0">
              <a:ea typeface="ＭＳ Ｐゴシック" panose="020B0600070205080204" pitchFamily="34" charset="-128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55FE13-18F0-7D49-9B4E-4AC11452EA0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CA3D3A15-028F-DA43-914E-E048CCCB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Issues with Jaccard for scoring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DC9B2C67-8A65-014E-BB34-06AB5334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It doesn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consider </a:t>
            </a:r>
            <a:r>
              <a:rPr lang="en-US" altLang="ja-JP" i="1">
                <a:solidFill>
                  <a:srgbClr val="357E69"/>
                </a:solidFill>
                <a:ea typeface="ＭＳ Ｐゴシック" panose="020B0600070205080204" pitchFamily="34" charset="-128"/>
              </a:rPr>
              <a:t>term frequency </a:t>
            </a:r>
            <a:r>
              <a:rPr lang="en-US" altLang="ja-JP">
                <a:ea typeface="ＭＳ Ｐゴシック" panose="020B0600070205080204" pitchFamily="34" charset="-128"/>
              </a:rPr>
              <a:t>(how many times a term occurs in a document)</a:t>
            </a:r>
          </a:p>
          <a:p>
            <a:pPr eaLnBrk="1" hangingPunct="1"/>
            <a:r>
              <a:rPr lang="en-US" altLang="it-IT" i="1">
                <a:solidFill>
                  <a:srgbClr val="357E69"/>
                </a:solidFill>
                <a:ea typeface="ＭＳ Ｐゴシック" panose="020B0600070205080204" pitchFamily="34" charset="-128"/>
              </a:rPr>
              <a:t>Rare terms </a:t>
            </a:r>
            <a:r>
              <a:rPr lang="en-US" altLang="it-IT">
                <a:ea typeface="ＭＳ Ｐゴシック" panose="020B0600070205080204" pitchFamily="34" charset="-128"/>
              </a:rPr>
              <a:t>in a collection are </a:t>
            </a:r>
            <a:r>
              <a:rPr lang="en-US" altLang="it-IT" i="1">
                <a:solidFill>
                  <a:srgbClr val="357E69"/>
                </a:solidFill>
                <a:ea typeface="ＭＳ Ｐゴシック" panose="020B0600070205080204" pitchFamily="34" charset="-128"/>
              </a:rPr>
              <a:t>more informative </a:t>
            </a:r>
            <a:r>
              <a:rPr lang="en-US" altLang="it-IT">
                <a:ea typeface="ＭＳ Ｐゴシック" panose="020B0600070205080204" pitchFamily="34" charset="-128"/>
              </a:rPr>
              <a:t>than frequent terms. Jaccard doesn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consider this information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 need a more sophisticated way of normalizing for length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828E73-0604-714C-8CC6-B144E3DFA03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B691A70C-BD8A-8E4F-A681-77844A2FE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Recall (Lecture 1): Binary term-document incidence matrix</a:t>
            </a:r>
          </a:p>
        </p:txBody>
      </p:sp>
      <p:graphicFrame>
        <p:nvGraphicFramePr>
          <p:cNvPr id="56322" name="Object 1028">
            <a:extLst>
              <a:ext uri="{FF2B5EF4-FFF2-40B4-BE49-F238E27FC236}">
                <a16:creationId xmlns:a16="http://schemas.microsoft.com/office/drawing/2014/main" id="{8E10DFBD-58E6-FA44-97FB-E7E21E9903D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0" y="1985964"/>
          <a:ext cx="9101138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804400" imgH="3606800" progId="Excel.Sheet.8">
                  <p:embed/>
                </p:oleObj>
              </mc:Choice>
              <mc:Fallback>
                <p:oleObj name="Worksheet" r:id="rId2" imgW="9804400" imgH="3606800" progId="Excel.Sheet.8">
                  <p:embed/>
                  <p:pic>
                    <p:nvPicPr>
                      <p:cNvPr id="56322" name="Object 1028">
                        <a:extLst>
                          <a:ext uri="{FF2B5EF4-FFF2-40B4-BE49-F238E27FC236}">
                            <a16:creationId xmlns:a16="http://schemas.microsoft.com/office/drawing/2014/main" id="{8E10DFBD-58E6-FA44-97FB-E7E21E9903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5964"/>
                        <a:ext cx="9101138" cy="334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TextBox 6">
            <a:extLst>
              <a:ext uri="{FF2B5EF4-FFF2-40B4-BE49-F238E27FC236}">
                <a16:creationId xmlns:a16="http://schemas.microsoft.com/office/drawing/2014/main" id="{E7AE543D-75B4-5746-B896-EC1648F96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03019"/>
            <a:ext cx="909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Each document is represented by a binary vector ∈ {0,1}</a:t>
            </a:r>
            <a:r>
              <a:rPr lang="en-US" altLang="it-IT" baseline="30000"/>
              <a:t>|V|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EC6B8E-B566-DC4E-A996-97470C1B23C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4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Term-document incidence</a:t>
            </a:r>
          </a:p>
        </p:txBody>
      </p:sp>
      <p:graphicFrame>
        <p:nvGraphicFramePr>
          <p:cNvPr id="16387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225162"/>
              </p:ext>
            </p:extLst>
          </p:nvPr>
        </p:nvGraphicFramePr>
        <p:xfrm>
          <a:off x="2286001" y="1820952"/>
          <a:ext cx="7637463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glio di lavoro" r:id="rId2" imgW="9525305" imgH="3543605" progId="Excel.Sheet.8">
                  <p:embed/>
                </p:oleObj>
              </mc:Choice>
              <mc:Fallback>
                <p:oleObj name="Foglio di lavoro" r:id="rId2" imgW="9525305" imgH="3543605" progId="Excel.Sheet.8">
                  <p:embed/>
                  <p:pic>
                    <p:nvPicPr>
                      <p:cNvPr id="16387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820952"/>
                        <a:ext cx="7637463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032104" y="5125778"/>
            <a:ext cx="3528392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1 if </a:t>
            </a:r>
            <a:r>
              <a:rPr lang="en-US" dirty="0">
                <a:solidFill>
                  <a:srgbClr val="3A6697"/>
                </a:solidFill>
                <a:latin typeface="Arial" charset="0"/>
              </a:rPr>
              <a:t>play </a:t>
            </a:r>
            <a:r>
              <a:rPr lang="en-US" dirty="0">
                <a:latin typeface="Arial" charset="0"/>
              </a:rPr>
              <a:t>contains </a:t>
            </a:r>
            <a:r>
              <a:rPr lang="en-US" dirty="0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 dirty="0">
                <a:latin typeface="Arial" charset="0"/>
              </a:rPr>
              <a:t>, </a:t>
            </a:r>
          </a:p>
          <a:p>
            <a:pPr eaLnBrk="1" hangingPunct="1"/>
            <a:r>
              <a:rPr lang="en-US" dirty="0">
                <a:latin typeface="Arial" charset="0"/>
              </a:rPr>
              <a:t>0 otherwise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 flipV="1">
            <a:off x="5791200" y="3270338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" name="Rettangolo 1"/>
          <p:cNvSpPr>
            <a:spLocks noChangeArrowheads="1"/>
          </p:cNvSpPr>
          <p:nvPr/>
        </p:nvSpPr>
        <p:spPr bwMode="auto">
          <a:xfrm>
            <a:off x="2133600" y="2432138"/>
            <a:ext cx="7772400" cy="228600"/>
          </a:xfrm>
          <a:prstGeom prst="rect">
            <a:avLst/>
          </a:prstGeom>
          <a:noFill/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2133600" y="2714713"/>
            <a:ext cx="7772400" cy="228600"/>
          </a:xfrm>
          <a:prstGeom prst="rect">
            <a:avLst/>
          </a:prstGeom>
          <a:noFill/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2133599" y="2993956"/>
            <a:ext cx="77724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6395" name="CasellaDiTesto 2"/>
          <p:cNvSpPr txBox="1">
            <a:spLocks noChangeArrowheads="1"/>
          </p:cNvSpPr>
          <p:nvPr/>
        </p:nvSpPr>
        <p:spPr bwMode="auto">
          <a:xfrm>
            <a:off x="4219575" y="2962364"/>
            <a:ext cx="5600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1                            0                     1                 1               1               1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48492F8-3C72-E34E-B720-35B42FCD1986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4"/>
              </a:rPr>
              <a:t>Introduction to Information Retrieval</a:t>
            </a:r>
            <a:endParaRPr lang="it-IT" sz="16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21585AFE-F037-654D-930B-262DC77FE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77" y="4234364"/>
            <a:ext cx="5237142" cy="7078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 dirty="0"/>
              <a:t>Brutus</a:t>
            </a:r>
            <a:r>
              <a:rPr lang="en-US" sz="2000" dirty="0"/>
              <a:t> </a:t>
            </a:r>
            <a:r>
              <a:rPr lang="en-US" sz="2000" i="1" dirty="0"/>
              <a:t>AND</a:t>
            </a:r>
            <a:r>
              <a:rPr lang="en-US" sz="2000" dirty="0"/>
              <a:t> </a:t>
            </a:r>
            <a:r>
              <a:rPr lang="en-US" sz="2000" b="1" i="1" dirty="0"/>
              <a:t>Caesar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i="1" dirty="0"/>
              <a:t>BUT</a:t>
            </a:r>
            <a:r>
              <a:rPr lang="en-US" sz="2000" dirty="0"/>
              <a:t> </a:t>
            </a:r>
            <a:r>
              <a:rPr lang="en-US" sz="2000" i="1" dirty="0"/>
              <a:t>NOT</a:t>
            </a:r>
            <a:r>
              <a:rPr lang="en-US" sz="2000" dirty="0"/>
              <a:t> </a:t>
            </a:r>
            <a:r>
              <a:rPr lang="en-US" sz="2000" b="1" i="1" dirty="0"/>
              <a:t>Calpurnia</a:t>
            </a:r>
          </a:p>
        </p:txBody>
      </p:sp>
      <p:sp>
        <p:nvSpPr>
          <p:cNvPr id="14" name="CasellaDiTesto 2">
            <a:extLst>
              <a:ext uri="{FF2B5EF4-FFF2-40B4-BE49-F238E27FC236}">
                <a16:creationId xmlns:a16="http://schemas.microsoft.com/office/drawing/2014/main" id="{7D33B96B-B46D-1745-B1E5-759CE87E4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720" y="4280332"/>
            <a:ext cx="5600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400" b="1" dirty="0">
                <a:highlight>
                  <a:srgbClr val="FFFF00"/>
                </a:highlight>
                <a:latin typeface="Arial" charset="0"/>
                <a:cs typeface="Arial" charset="0"/>
              </a:rPr>
              <a:t>1                            0                     0                   1               0               0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249074633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A484E66A-1817-DF4D-B37F-5F95D2D34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Term-document count matrices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94A3FFEC-DC9B-C143-BD29-2D5B64EF2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Consider the number of occurrences of a term in a document: 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Each document is a count vector in </a:t>
            </a:r>
            <a:r>
              <a:rPr lang="en-US" altLang="it-IT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ℕ</a:t>
            </a:r>
            <a:r>
              <a:rPr lang="en-US" altLang="it-IT" baseline="30000">
                <a:ea typeface="ＭＳ Ｐゴシック" panose="020B0600070205080204" pitchFamily="34" charset="-128"/>
              </a:rPr>
              <a:t>v</a:t>
            </a:r>
            <a:r>
              <a:rPr lang="en-US" altLang="it-IT">
                <a:ea typeface="ＭＳ Ｐゴシック" panose="020B0600070205080204" pitchFamily="34" charset="-128"/>
              </a:rPr>
              <a:t>: a column below </a:t>
            </a:r>
          </a:p>
        </p:txBody>
      </p:sp>
      <p:graphicFrame>
        <p:nvGraphicFramePr>
          <p:cNvPr id="57347" name="Object 2">
            <a:extLst>
              <a:ext uri="{FF2B5EF4-FFF2-40B4-BE49-F238E27FC236}">
                <a16:creationId xmlns:a16="http://schemas.microsoft.com/office/drawing/2014/main" id="{E538ED24-61A5-7E48-82AE-C513BFD8A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576760"/>
              </p:ext>
            </p:extLst>
          </p:nvPr>
        </p:nvGraphicFramePr>
        <p:xfrm>
          <a:off x="2051137" y="266700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804400" imgH="2933700" progId="Excel.Sheet.8">
                  <p:embed/>
                </p:oleObj>
              </mc:Choice>
              <mc:Fallback>
                <p:oleObj name="Worksheet" r:id="rId2" imgW="9804400" imgH="2933700" progId="Excel.Sheet.8">
                  <p:embed/>
                  <p:pic>
                    <p:nvPicPr>
                      <p:cNvPr id="57347" name="Object 2">
                        <a:extLst>
                          <a:ext uri="{FF2B5EF4-FFF2-40B4-BE49-F238E27FC236}">
                            <a16:creationId xmlns:a16="http://schemas.microsoft.com/office/drawing/2014/main" id="{E538ED24-61A5-7E48-82AE-C513BFD8A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37" y="266700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>
            <a:extLst>
              <a:ext uri="{FF2B5EF4-FFF2-40B4-BE49-F238E27FC236}">
                <a16:creationId xmlns:a16="http://schemas.microsoft.com/office/drawing/2014/main" id="{144BC0C3-CF23-0941-9908-2BB0A0DE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736" y="2711450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F5FADC36-F54F-454C-AC00-B67A3AED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667000"/>
            <a:ext cx="160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A5D67B-D14C-B14E-99E7-2524078B86F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4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E84FD249-CDD2-B648-8669-6D63114A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Bag of words </a:t>
            </a:r>
            <a:r>
              <a:rPr lang="en-US" altLang="it-IT">
                <a:ea typeface="ＭＳ Ｐゴシック" panose="020B0600070205080204" pitchFamily="34" charset="-128"/>
              </a:rPr>
              <a:t>model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7631DF09-D73F-564F-8C11-99CDA4E5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Vector representation doesn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consider the ordering of words in a document</a:t>
            </a:r>
          </a:p>
          <a:p>
            <a:pPr eaLnBrk="1" hangingPunct="1"/>
            <a:r>
              <a:rPr lang="en-US" altLang="it-IT" i="1">
                <a:solidFill>
                  <a:srgbClr val="357E69"/>
                </a:solidFill>
                <a:ea typeface="ＭＳ Ｐゴシック" panose="020B0600070205080204" pitchFamily="34" charset="-128"/>
              </a:rPr>
              <a:t>John is quicker than Mary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it-IT" i="1">
                <a:solidFill>
                  <a:srgbClr val="357E69"/>
                </a:solidFill>
                <a:ea typeface="ＭＳ Ｐゴシック" panose="020B0600070205080204" pitchFamily="34" charset="-128"/>
              </a:rPr>
              <a:t>Mary is quicker than John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 have the same vectors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This is called the </a:t>
            </a:r>
            <a:r>
              <a:rPr lang="en-US" altLang="it-IT" u="sng">
                <a:ea typeface="ＭＳ Ｐゴシック" panose="020B0600070205080204" pitchFamily="34" charset="-128"/>
              </a:rPr>
              <a:t>bag of words</a:t>
            </a:r>
            <a:r>
              <a:rPr lang="en-US" altLang="it-IT">
                <a:ea typeface="ＭＳ Ｐゴシック" panose="020B0600070205080204" pitchFamily="34" charset="-128"/>
              </a:rPr>
              <a:t> model.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In a sense, this is a step back: The positional index was able to distinguish these two documents.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For simplicity: bag of words model (but more involved models are used)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8E9DC8-5EF6-1845-9F98-79845FCB837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E631C8D-96EE-E949-AB56-DE6B1A4E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1. Term frequency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CA38-2F42-594D-B30F-54ADE3ED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The </a:t>
            </a:r>
            <a:r>
              <a:rPr lang="en-US" altLang="it-IT" b="1" dirty="0">
                <a:latin typeface="Avenir Next Demi Bold" panose="020B0503020202020204" pitchFamily="34" charset="0"/>
                <a:ea typeface="ＭＳ Ｐゴシック" panose="020B0600070205080204" pitchFamily="34" charset="-128"/>
              </a:rPr>
              <a:t>term frequency </a:t>
            </a:r>
            <a:r>
              <a:rPr lang="en-US" altLang="it-IT" b="1" dirty="0" err="1">
                <a:latin typeface="Avenir Next Demi Bold" panose="020B0503020202020204" pitchFamily="34" charset="0"/>
                <a:ea typeface="ＭＳ Ｐゴシック" panose="020B0600070205080204" pitchFamily="34" charset="-128"/>
              </a:rPr>
              <a:t>tf</a:t>
            </a:r>
            <a:r>
              <a:rPr lang="en-US" altLang="it-IT" b="1" baseline="-25000" dirty="0" err="1">
                <a:latin typeface="Avenir Next Demi Bold" panose="020B0503020202020204" pitchFamily="34" charset="0"/>
                <a:ea typeface="ＭＳ Ｐゴシック" panose="020B0600070205080204" pitchFamily="34" charset="-128"/>
              </a:rPr>
              <a:t>t,d</a:t>
            </a:r>
            <a:r>
              <a:rPr lang="en-US" altLang="it-IT" b="1" dirty="0">
                <a:latin typeface="Avenir Next Demi Bold" panose="020B0503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it-IT" dirty="0">
                <a:ea typeface="ＭＳ Ｐゴシック" panose="020B0600070205080204" pitchFamily="34" charset="-128"/>
              </a:rPr>
              <a:t>of term </a:t>
            </a:r>
            <a:r>
              <a:rPr lang="en-US" altLang="it-IT" i="1" dirty="0">
                <a:ea typeface="ＭＳ Ｐゴシック" panose="020B0600070205080204" pitchFamily="34" charset="-128"/>
              </a:rPr>
              <a:t>t</a:t>
            </a:r>
            <a:r>
              <a:rPr lang="en-US" altLang="it-IT" dirty="0">
                <a:ea typeface="ＭＳ Ｐゴシック" panose="020B0600070205080204" pitchFamily="34" charset="-128"/>
              </a:rPr>
              <a:t> in document </a:t>
            </a:r>
            <a:r>
              <a:rPr lang="en-US" altLang="it-IT" i="1" dirty="0">
                <a:ea typeface="ＭＳ Ｐゴシック" panose="020B0600070205080204" pitchFamily="34" charset="-128"/>
              </a:rPr>
              <a:t>d</a:t>
            </a:r>
            <a:r>
              <a:rPr lang="en-US" altLang="it-IT" dirty="0">
                <a:ea typeface="ＭＳ Ｐゴシック" panose="020B0600070205080204" pitchFamily="34" charset="-128"/>
              </a:rPr>
              <a:t> is defined as the </a:t>
            </a:r>
            <a:r>
              <a:rPr lang="en-US" altLang="it-IT" b="1" dirty="0">
                <a:latin typeface="Avenir Next Demi Bold" panose="020B0503020202020204" pitchFamily="34" charset="0"/>
                <a:ea typeface="ＭＳ Ｐゴシック" panose="020B0600070205080204" pitchFamily="34" charset="-128"/>
              </a:rPr>
              <a:t>number of times that t occurs in d</a:t>
            </a:r>
            <a:r>
              <a:rPr lang="en-US" altLang="it-IT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We want to use </a:t>
            </a:r>
            <a:r>
              <a:rPr lang="en-US" altLang="it-IT" dirty="0" err="1">
                <a:ea typeface="ＭＳ Ｐゴシック" panose="020B0600070205080204" pitchFamily="34" charset="-128"/>
              </a:rPr>
              <a:t>tf</a:t>
            </a:r>
            <a:r>
              <a:rPr lang="en-US" altLang="it-IT" dirty="0">
                <a:ea typeface="ＭＳ Ｐゴシック" panose="020B0600070205080204" pitchFamily="34" charset="-128"/>
              </a:rPr>
              <a:t> when computing query-document match scores. </a:t>
            </a: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But how?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Raw term frequency is not what we want: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A document with 10 occurrences of the term is more relevant than a document with 1 occurrence of the term.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But not 10 times more relevant.</a:t>
            </a:r>
          </a:p>
          <a:p>
            <a:pPr eaLnBrk="1" hangingPunct="1"/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Relevance does not increase proportionally with term frequency.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FE47B4-A471-E74C-9C6F-BE610617C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5568863"/>
            <a:ext cx="4191000" cy="533400"/>
          </a:xfrm>
          <a:prstGeom prst="rect">
            <a:avLst/>
          </a:prstGeom>
          <a:solidFill>
            <a:srgbClr val="83ADC1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NB: frequency = count in IR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B8DEAD-3891-AC40-A592-1BF03514C54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4CC28F45-8036-A54D-B6EE-541E7906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Log-frequency weighting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7754CD28-F485-F548-B064-D565BEC1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The log frequency weight of term t in d is</a:t>
            </a: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0 → 0, 1 → 1, 2 → 1.3, 10 → 2, 1000 → 4, etc.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Score for a document-query pair: sum over terms </a:t>
            </a:r>
            <a:r>
              <a:rPr lang="en-US" altLang="it-IT" i="1" dirty="0">
                <a:ea typeface="ＭＳ Ｐゴシック" panose="020B0600070205080204" pitchFamily="34" charset="-128"/>
              </a:rPr>
              <a:t>t</a:t>
            </a:r>
            <a:r>
              <a:rPr lang="en-US" altLang="it-IT" dirty="0">
                <a:ea typeface="ＭＳ Ｐゴシック" panose="020B0600070205080204" pitchFamily="34" charset="-128"/>
              </a:rPr>
              <a:t> in both </a:t>
            </a:r>
            <a:r>
              <a:rPr lang="en-US" altLang="it-IT" i="1" dirty="0">
                <a:ea typeface="ＭＳ Ｐゴシック" panose="020B0600070205080204" pitchFamily="34" charset="-128"/>
              </a:rPr>
              <a:t>q</a:t>
            </a:r>
            <a:r>
              <a:rPr lang="en-US" altLang="it-IT" dirty="0">
                <a:ea typeface="ＭＳ Ｐゴシック" panose="020B0600070205080204" pitchFamily="34" charset="-128"/>
              </a:rPr>
              <a:t> and </a:t>
            </a:r>
            <a:r>
              <a:rPr lang="en-US" altLang="it-IT" i="1" dirty="0">
                <a:ea typeface="ＭＳ Ｐゴシック" panose="020B0600070205080204" pitchFamily="34" charset="-128"/>
              </a:rPr>
              <a:t>d</a:t>
            </a:r>
            <a:r>
              <a:rPr lang="en-US" altLang="it-IT" dirty="0">
                <a:ea typeface="ＭＳ Ｐゴシック" panose="020B0600070205080204" pitchFamily="34" charset="-128"/>
              </a:rPr>
              <a:t>: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score</a:t>
            </a: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The score is 0 if none of the query terms is present in the document.</a:t>
            </a:r>
          </a:p>
        </p:txBody>
      </p:sp>
      <p:graphicFrame>
        <p:nvGraphicFramePr>
          <p:cNvPr id="60419" name="Object 2">
            <a:extLst>
              <a:ext uri="{FF2B5EF4-FFF2-40B4-BE49-F238E27FC236}">
                <a16:creationId xmlns:a16="http://schemas.microsoft.com/office/drawing/2014/main" id="{EA13D3DD-4766-174A-98B3-95DCA689BC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098609"/>
              </p:ext>
            </p:extLst>
          </p:nvPr>
        </p:nvGraphicFramePr>
        <p:xfrm>
          <a:off x="3499617" y="2003808"/>
          <a:ext cx="4183692" cy="80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64800" imgH="10528300" progId="Equation.3">
                  <p:embed/>
                </p:oleObj>
              </mc:Choice>
              <mc:Fallback>
                <p:oleObj name="Equation" r:id="rId2" imgW="48564800" imgH="10528300" progId="Equation.3">
                  <p:embed/>
                  <p:pic>
                    <p:nvPicPr>
                      <p:cNvPr id="60419" name="Object 2">
                        <a:extLst>
                          <a:ext uri="{FF2B5EF4-FFF2-40B4-BE49-F238E27FC236}">
                            <a16:creationId xmlns:a16="http://schemas.microsoft.com/office/drawing/2014/main" id="{EA13D3DD-4766-174A-98B3-95DCA689BC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617" y="2003808"/>
                        <a:ext cx="4183692" cy="801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3">
            <a:extLst>
              <a:ext uri="{FF2B5EF4-FFF2-40B4-BE49-F238E27FC236}">
                <a16:creationId xmlns:a16="http://schemas.microsoft.com/office/drawing/2014/main" id="{9F668672-5650-9948-8F50-1D625E51E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57575"/>
              </p:ext>
            </p:extLst>
          </p:nvPr>
        </p:nvGraphicFramePr>
        <p:xfrm>
          <a:off x="3499617" y="4144208"/>
          <a:ext cx="35385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05500" imgH="6438900" progId="Equation.3">
                  <p:embed/>
                </p:oleObj>
              </mc:Choice>
              <mc:Fallback>
                <p:oleObj name="Equation" r:id="rId4" imgW="31305500" imgH="6438900" progId="Equation.3">
                  <p:embed/>
                  <p:pic>
                    <p:nvPicPr>
                      <p:cNvPr id="60420" name="Object 3">
                        <a:extLst>
                          <a:ext uri="{FF2B5EF4-FFF2-40B4-BE49-F238E27FC236}">
                            <a16:creationId xmlns:a16="http://schemas.microsoft.com/office/drawing/2014/main" id="{9F668672-5650-9948-8F50-1D625E51E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617" y="4144208"/>
                        <a:ext cx="35385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6D6B9BFD-4B9E-6F4E-927F-E98ED06549F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6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42ED9218-4099-7749-9491-B45D2B92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2. 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1309-BE8C-6B46-A406-18A187BF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752600"/>
            <a:ext cx="11323529" cy="4876800"/>
          </a:xfrm>
        </p:spPr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Rare terms are more informative than frequent terms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Recall stop words</a:t>
            </a:r>
          </a:p>
          <a:p>
            <a:pPr eaLnBrk="1" hangingPunct="1"/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Consider a term in the query that is rare in the collection </a:t>
            </a:r>
            <a:b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</a:b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(e.g., </a:t>
            </a:r>
            <a:r>
              <a:rPr lang="en-US" altLang="it-IT" i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arachnocentric</a:t>
            </a: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A document containing this term is very likely to be relevant to the query 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arachnocentric</a:t>
            </a:r>
            <a:endParaRPr lang="en-US" altLang="it-IT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	→ We want a high weight for rare terms like </a:t>
            </a:r>
            <a:r>
              <a:rPr lang="en-US" altLang="it-IT" i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arachnocentric</a:t>
            </a: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CD9CC63-C4C3-3545-8B74-B3E8A89D8C5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36118838-35E9-7143-9702-6CAD0377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Document frequency, continued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D518A4C-FC83-7B49-9A0F-C0E4E6B7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>
                <a:ea typeface="ＭＳ Ｐゴシック" panose="020B0600070205080204" pitchFamily="34" charset="-128"/>
              </a:rPr>
              <a:t>Frequent terms are less informative than rare terms</a:t>
            </a:r>
          </a:p>
          <a:p>
            <a:r>
              <a:rPr lang="en-US" altLang="it-IT" dirty="0">
                <a:ea typeface="ＭＳ Ｐゴシック" panose="020B0600070205080204" pitchFamily="34" charset="-128"/>
              </a:rPr>
              <a:t>Consider a query term that is frequent in the collection </a:t>
            </a:r>
            <a:br>
              <a:rPr lang="en-US" altLang="it-IT" dirty="0">
                <a:ea typeface="ＭＳ Ｐゴシック" panose="020B0600070205080204" pitchFamily="34" charset="-128"/>
              </a:rPr>
            </a:br>
            <a:r>
              <a:rPr lang="en-US" altLang="it-IT" dirty="0">
                <a:ea typeface="ＭＳ Ｐゴシック" panose="020B0600070205080204" pitchFamily="34" charset="-128"/>
              </a:rPr>
              <a:t>(e.g., </a:t>
            </a:r>
            <a:r>
              <a:rPr lang="en-US" altLang="it-IT" i="1" dirty="0">
                <a:ea typeface="ＭＳ Ｐゴシック" panose="020B0600070205080204" pitchFamily="34" charset="-128"/>
              </a:rPr>
              <a:t>high, increase, line</a:t>
            </a:r>
            <a:r>
              <a:rPr lang="en-US" altLang="it-IT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it-IT" dirty="0">
                <a:ea typeface="ＭＳ Ｐゴシック" panose="020B0600070205080204" pitchFamily="34" charset="-128"/>
              </a:rPr>
              <a:t>A document containing such a term is more likely to be relevant than a document that </a:t>
            </a:r>
            <a:r>
              <a:rPr lang="en-US" altLang="it-IT" dirty="0" err="1">
                <a:ea typeface="ＭＳ Ｐゴシック" panose="020B0600070205080204" pitchFamily="34" charset="-128"/>
              </a:rPr>
              <a:t>doesn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t</a:t>
            </a:r>
          </a:p>
          <a:p>
            <a:r>
              <a:rPr lang="en-US" altLang="it-IT" dirty="0">
                <a:ea typeface="ＭＳ Ｐゴシック" panose="020B0600070205080204" pitchFamily="34" charset="-128"/>
              </a:rPr>
              <a:t>But It i</a:t>
            </a:r>
            <a:r>
              <a:rPr lang="en-US" altLang="ja-JP" dirty="0">
                <a:ea typeface="ＭＳ Ｐゴシック" panose="020B0600070205080204" pitchFamily="34" charset="-128"/>
              </a:rPr>
              <a:t>s not a sure indicator of relevance.</a:t>
            </a:r>
          </a:p>
          <a:p>
            <a:pPr marL="0" indent="0">
              <a:buNone/>
            </a:pPr>
            <a:r>
              <a:rPr lang="en-US" altLang="it-IT" dirty="0">
                <a:ea typeface="ＭＳ Ｐゴシック" panose="020B0600070205080204" pitchFamily="34" charset="-128"/>
              </a:rPr>
              <a:t>→ For frequent terms, we want high positive weights for words like </a:t>
            </a:r>
            <a:r>
              <a:rPr lang="en-US" altLang="it-IT" i="1" dirty="0">
                <a:ea typeface="ＭＳ Ｐゴシック" panose="020B0600070205080204" pitchFamily="34" charset="-128"/>
              </a:rPr>
              <a:t>high, increase, and line</a:t>
            </a:r>
          </a:p>
          <a:p>
            <a:r>
              <a:rPr lang="en-US" altLang="it-IT" dirty="0">
                <a:ea typeface="ＭＳ Ｐゴシック" panose="020B0600070205080204" pitchFamily="34" charset="-128"/>
              </a:rPr>
              <a:t>But lower weights than for rare terms.</a:t>
            </a:r>
          </a:p>
          <a:p>
            <a:r>
              <a:rPr lang="en-US" altLang="it-IT" dirty="0">
                <a:ea typeface="ＭＳ Ｐゴシック" panose="020B0600070205080204" pitchFamily="34" charset="-128"/>
              </a:rPr>
              <a:t>We will use document frequency (df) to capture this.</a:t>
            </a:r>
          </a:p>
          <a:p>
            <a:endParaRPr lang="en-US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A11D46-2E6D-064B-88CC-CE2136C5DA90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5D08B224-26A4-9E44-88CA-099609D5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idf weight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708BD4A0-B8D6-AD41-B829-435F0C3C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df</a:t>
            </a:r>
            <a:r>
              <a:rPr lang="en-US" altLang="it-IT" i="1" baseline="-25000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 is the </a:t>
            </a:r>
            <a:r>
              <a:rPr lang="en-US" altLang="it-IT" u="sng">
                <a:ea typeface="ＭＳ Ｐゴシック" panose="020B0600070205080204" pitchFamily="34" charset="-128"/>
              </a:rPr>
              <a:t>document </a:t>
            </a:r>
            <a:r>
              <a:rPr lang="en-US" altLang="it-IT">
                <a:ea typeface="ＭＳ Ｐゴシック" panose="020B0600070205080204" pitchFamily="34" charset="-128"/>
              </a:rPr>
              <a:t>frequency of </a:t>
            </a:r>
            <a:r>
              <a:rPr lang="en-US" altLang="it-IT" i="1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: </a:t>
            </a:r>
            <a:r>
              <a:rPr lang="en-US" altLang="it-IT">
                <a:solidFill>
                  <a:schemeClr val="accent2"/>
                </a:solidFill>
                <a:ea typeface="ＭＳ Ｐゴシック" panose="020B0600070205080204" pitchFamily="34" charset="-128"/>
              </a:rPr>
              <a:t>the number of documents that contain </a:t>
            </a:r>
            <a:r>
              <a:rPr lang="en-US" altLang="it-IT" i="1">
                <a:solidFill>
                  <a:schemeClr val="accent2"/>
                </a:solidFill>
                <a:ea typeface="ＭＳ Ｐゴシック" panose="020B0600070205080204" pitchFamily="34" charset="-128"/>
              </a:rPr>
              <a:t>t</a:t>
            </a:r>
            <a:endParaRPr lang="en-US" altLang="it-IT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df</a:t>
            </a:r>
            <a:r>
              <a:rPr lang="en-US" altLang="it-IT" i="1" baseline="-25000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 is an inverse measure of the informativeness of </a:t>
            </a:r>
            <a:r>
              <a:rPr lang="en-US" altLang="it-IT" i="1">
                <a:ea typeface="ＭＳ Ｐゴシック" panose="020B0600070205080204" pitchFamily="34" charset="-128"/>
              </a:rPr>
              <a:t>t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df</a:t>
            </a:r>
            <a:r>
              <a:rPr lang="en-US" altLang="it-IT" i="1" baseline="-25000">
                <a:ea typeface="ＭＳ Ｐゴシック" panose="020B0600070205080204" pitchFamily="34" charset="-128"/>
              </a:rPr>
              <a:t>t 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 </a:t>
            </a:r>
            <a:r>
              <a:rPr lang="en-US" altLang="it-IT" i="1">
                <a:ea typeface="ＭＳ Ｐゴシック" panose="020B0600070205080204" pitchFamily="34" charset="-128"/>
              </a:rPr>
              <a:t>N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 define the idf (inverse document frequency) of </a:t>
            </a:r>
            <a:r>
              <a:rPr lang="en-US" altLang="it-IT" i="1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 by</a:t>
            </a:r>
          </a:p>
          <a:p>
            <a:pPr eaLnBrk="1" hangingPunct="1">
              <a:buFont typeface="Wingdings" pitchFamily="2" charset="2"/>
              <a:buNone/>
            </a:pPr>
            <a:endParaRPr lang="en-US" altLang="it-IT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We use log (</a:t>
            </a:r>
            <a:r>
              <a:rPr lang="en-US" altLang="it-IT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/df</a:t>
            </a:r>
            <a:r>
              <a:rPr lang="en-US" altLang="it-IT" i="1" baseline="-25000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) instead of </a:t>
            </a:r>
            <a:r>
              <a:rPr lang="en-US" altLang="it-IT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/df</a:t>
            </a:r>
            <a:r>
              <a:rPr lang="en-US" altLang="it-IT" i="1" baseline="-25000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 to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dampen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the effect of idf.</a:t>
            </a:r>
            <a:endParaRPr lang="en-US" altLang="it-IT">
              <a:ea typeface="ＭＳ Ｐゴシック" panose="020B0600070205080204" pitchFamily="34" charset="-128"/>
            </a:endParaRPr>
          </a:p>
        </p:txBody>
      </p:sp>
      <p:graphicFrame>
        <p:nvGraphicFramePr>
          <p:cNvPr id="63491" name="Object 2">
            <a:extLst>
              <a:ext uri="{FF2B5EF4-FFF2-40B4-BE49-F238E27FC236}">
                <a16:creationId xmlns:a16="http://schemas.microsoft.com/office/drawing/2014/main" id="{213FED4C-6F99-914C-AE19-7FA4ADB1B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958205"/>
              </p:ext>
            </p:extLst>
          </p:nvPr>
        </p:nvGraphicFramePr>
        <p:xfrm>
          <a:off x="3706813" y="4532401"/>
          <a:ext cx="3636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5270500" progId="Equation.3">
                  <p:embed/>
                </p:oleObj>
              </mc:Choice>
              <mc:Fallback>
                <p:oleObj name="Equation" r:id="rId2" imgW="26619200" imgH="5270500" progId="Equation.3">
                  <p:embed/>
                  <p:pic>
                    <p:nvPicPr>
                      <p:cNvPr id="63491" name="Object 2">
                        <a:extLst>
                          <a:ext uri="{FF2B5EF4-FFF2-40B4-BE49-F238E27FC236}">
                            <a16:creationId xmlns:a16="http://schemas.microsoft.com/office/drawing/2014/main" id="{213FED4C-6F99-914C-AE19-7FA4ADB1B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4532401"/>
                        <a:ext cx="36369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2 4">
            <a:extLst>
              <a:ext uri="{FF2B5EF4-FFF2-40B4-BE49-F238E27FC236}">
                <a16:creationId xmlns:a16="http://schemas.microsoft.com/office/drawing/2014/main" id="{116D0323-7E0B-DF4D-91E3-74A679C3B33C}"/>
              </a:ext>
            </a:extLst>
          </p:cNvPr>
          <p:cNvSpPr>
            <a:spLocks/>
          </p:cNvSpPr>
          <p:nvPr/>
        </p:nvSpPr>
        <p:spPr bwMode="auto">
          <a:xfrm>
            <a:off x="2443620" y="5679989"/>
            <a:ext cx="7078663" cy="461962"/>
          </a:xfrm>
          <a:prstGeom prst="borderCallout2">
            <a:avLst>
              <a:gd name="adj1" fmla="val -2115"/>
              <a:gd name="adj2" fmla="val 48812"/>
              <a:gd name="adj3" fmla="val -101984"/>
              <a:gd name="adj4" fmla="val 33807"/>
              <a:gd name="adj5" fmla="val -112572"/>
              <a:gd name="adj6" fmla="val 40066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>
                <a:solidFill>
                  <a:srgbClr val="0000FF"/>
                </a:solidFill>
              </a:rPr>
              <a:t>Will turn out the base of the log is immaterial.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912E58-8FC8-444B-A15C-CA1889449A1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4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6789332F-88B8-4043-B5E0-942C4C21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idf example, suppose </a:t>
            </a:r>
            <a:r>
              <a:rPr lang="en-US" altLang="it-IT" i="1">
                <a:ea typeface="ＭＳ Ｐゴシック" panose="020B0600070205080204" pitchFamily="34" charset="-128"/>
              </a:rPr>
              <a:t>N </a:t>
            </a:r>
            <a:r>
              <a:rPr lang="en-US" altLang="it-IT">
                <a:ea typeface="ＭＳ Ｐゴシック" panose="020B0600070205080204" pitchFamily="34" charset="-128"/>
              </a:rPr>
              <a:t>= 1 million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F7446B-CCF9-1E42-A518-82130F76BA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0" y="1752601"/>
          <a:ext cx="8915400" cy="3122616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idf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calpurnia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animal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sunday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fly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under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4548" name="TextBox 4">
            <a:extLst>
              <a:ext uri="{FF2B5EF4-FFF2-40B4-BE49-F238E27FC236}">
                <a16:creationId xmlns:a16="http://schemas.microsoft.com/office/drawing/2014/main" id="{0BA2356D-390B-584B-A88D-FB4C48AB0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5862638"/>
            <a:ext cx="801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There is one idf value for each term </a:t>
            </a:r>
            <a:r>
              <a:rPr lang="en-US" altLang="it-IT" i="1"/>
              <a:t>t</a:t>
            </a:r>
            <a:r>
              <a:rPr lang="en-US" altLang="it-IT"/>
              <a:t> in a collection.</a:t>
            </a:r>
          </a:p>
        </p:txBody>
      </p:sp>
      <p:graphicFrame>
        <p:nvGraphicFramePr>
          <p:cNvPr id="64550" name="Object 2">
            <a:extLst>
              <a:ext uri="{FF2B5EF4-FFF2-40B4-BE49-F238E27FC236}">
                <a16:creationId xmlns:a16="http://schemas.microsoft.com/office/drawing/2014/main" id="{6FAC76CA-B1B3-0E49-BF30-14C2514D0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1" y="5105400"/>
          <a:ext cx="36369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619200" imgH="5270500" progId="Equation.3">
                  <p:embed/>
                </p:oleObj>
              </mc:Choice>
              <mc:Fallback>
                <p:oleObj name="Equation" r:id="rId3" imgW="26619200" imgH="5270500" progId="Equation.3">
                  <p:embed/>
                  <p:pic>
                    <p:nvPicPr>
                      <p:cNvPr id="64550" name="Object 2">
                        <a:extLst>
                          <a:ext uri="{FF2B5EF4-FFF2-40B4-BE49-F238E27FC236}">
                            <a16:creationId xmlns:a16="http://schemas.microsoft.com/office/drawing/2014/main" id="{6FAC76CA-B1B3-0E49-BF30-14C2514D0F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5105400"/>
                        <a:ext cx="36369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E4EDB0-C5CB-AA4A-AF22-AC59D630B08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E5BEF408-5D96-1A42-8D07-966EC2FC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Effect of idf on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7325-1AC1-1A4E-92AA-07844B64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Does idf have an effect on ranking for one-term queries, like</a:t>
            </a:r>
          </a:p>
          <a:p>
            <a:pPr lvl="1"/>
            <a:r>
              <a:rPr lang="en-US" altLang="it-IT">
                <a:ea typeface="ＭＳ Ｐゴシック" panose="020B0600070205080204" pitchFamily="34" charset="-128"/>
              </a:rPr>
              <a:t>iPhone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idf has no effect on ranking one term queries</a:t>
            </a:r>
          </a:p>
          <a:p>
            <a:pPr lvl="1"/>
            <a:r>
              <a:rPr lang="en-US" altLang="it-IT">
                <a:ea typeface="ＭＳ Ｐゴシック" panose="020B0600070205080204" pitchFamily="34" charset="-128"/>
              </a:rPr>
              <a:t>idf is a property of the term (in the corpus), not of the document</a:t>
            </a:r>
          </a:p>
          <a:p>
            <a:pPr lvl="1"/>
            <a:r>
              <a:rPr lang="en-US" altLang="it-IT">
                <a:ea typeface="ＭＳ Ｐゴシック" panose="020B0600070205080204" pitchFamily="34" charset="-128"/>
              </a:rPr>
              <a:t>idf affects the ranking of documents for queries with at least two terms</a:t>
            </a:r>
          </a:p>
          <a:p>
            <a:pPr lvl="1"/>
            <a:r>
              <a:rPr lang="en-US" altLang="it-IT">
                <a:ea typeface="ＭＳ Ｐゴシック" panose="020B0600070205080204" pitchFamily="34" charset="-128"/>
              </a:rPr>
              <a:t>For the query </a:t>
            </a:r>
            <a:r>
              <a:rPr lang="en-US" altLang="it-IT">
                <a:solidFill>
                  <a:srgbClr val="357E69"/>
                </a:solidFill>
                <a:ea typeface="ＭＳ Ｐゴシック" panose="020B0600070205080204" pitchFamily="34" charset="-128"/>
              </a:rPr>
              <a:t>capricious person</a:t>
            </a:r>
            <a:r>
              <a:rPr lang="en-US" altLang="it-IT">
                <a:ea typeface="ＭＳ Ｐゴシック" panose="020B0600070205080204" pitchFamily="34" charset="-128"/>
              </a:rPr>
              <a:t>, idf weighting makes occurrences of </a:t>
            </a:r>
            <a:r>
              <a:rPr lang="en-US" altLang="it-IT">
                <a:solidFill>
                  <a:srgbClr val="357E69"/>
                </a:solidFill>
                <a:ea typeface="ＭＳ Ｐゴシック" panose="020B0600070205080204" pitchFamily="34" charset="-128"/>
              </a:rPr>
              <a:t>capricious</a:t>
            </a:r>
            <a:r>
              <a:rPr lang="en-US" altLang="it-IT">
                <a:ea typeface="ＭＳ Ｐゴシック" panose="020B0600070205080204" pitchFamily="34" charset="-128"/>
              </a:rPr>
              <a:t> count for much more in the final document ranking than occurrences of </a:t>
            </a:r>
            <a:r>
              <a:rPr lang="en-US" altLang="it-IT">
                <a:solidFill>
                  <a:srgbClr val="357E69"/>
                </a:solidFill>
                <a:ea typeface="ＭＳ Ｐゴシック" panose="020B0600070205080204" pitchFamily="34" charset="-128"/>
              </a:rPr>
              <a:t>person</a:t>
            </a:r>
            <a:r>
              <a:rPr lang="en-US" altLang="it-IT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619C54-C0C6-C741-B148-DB93C241861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40BA399B-C025-434C-8485-81797A29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Collection vs. Document frequency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1D06A83D-9A63-3249-AADA-2DC0B8BE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676400"/>
            <a:ext cx="11047851" cy="4876800"/>
          </a:xfrm>
        </p:spPr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The collection frequency of </a:t>
            </a:r>
            <a:r>
              <a:rPr lang="en-US" altLang="it-IT" i="1" dirty="0">
                <a:ea typeface="ＭＳ Ｐゴシック" panose="020B0600070205080204" pitchFamily="34" charset="-128"/>
              </a:rPr>
              <a:t>t</a:t>
            </a:r>
            <a:r>
              <a:rPr lang="en-US" altLang="it-IT" dirty="0">
                <a:ea typeface="ＭＳ Ｐゴシック" panose="020B0600070205080204" pitchFamily="34" charset="-128"/>
              </a:rPr>
              <a:t> is the number of occurrences of </a:t>
            </a:r>
            <a:r>
              <a:rPr lang="en-US" altLang="it-IT" i="1" dirty="0">
                <a:ea typeface="ＭＳ Ｐゴシック" panose="020B0600070205080204" pitchFamily="34" charset="-128"/>
              </a:rPr>
              <a:t>t</a:t>
            </a:r>
            <a:r>
              <a:rPr lang="en-US" altLang="it-IT" dirty="0">
                <a:ea typeface="ＭＳ Ｐゴシック" panose="020B0600070205080204" pitchFamily="34" charset="-128"/>
              </a:rPr>
              <a:t> in the collection, </a:t>
            </a:r>
            <a:r>
              <a:rPr lang="en-US" altLang="it-IT" dirty="0">
                <a:solidFill>
                  <a:srgbClr val="C0504D"/>
                </a:solidFill>
                <a:ea typeface="ＭＳ Ｐゴシック" panose="020B0600070205080204" pitchFamily="34" charset="-128"/>
              </a:rPr>
              <a:t>counting multiple occurrences.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Example:</a:t>
            </a: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Which word is a better search term (and should get a higher weight)?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A1BCAB-0CB7-2142-8602-C05013D57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13657"/>
              </p:ext>
            </p:extLst>
          </p:nvPr>
        </p:nvGraphicFramePr>
        <p:xfrm>
          <a:off x="4282858" y="2959100"/>
          <a:ext cx="7086600" cy="22225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Collection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Document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insurance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8760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336D23-F859-DC48-9FDF-BB17B69C218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Answers to query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34235" y="1752600"/>
            <a:ext cx="11323529" cy="4876800"/>
          </a:xfrm>
        </p:spPr>
        <p:txBody>
          <a:bodyPr/>
          <a:lstStyle/>
          <a:p>
            <a:pPr eaLnBrk="1" hangingPunct="1"/>
            <a:r>
              <a:rPr lang="en-US" sz="3400" dirty="0">
                <a:ea typeface="ＭＳ Ｐゴシック" charset="0"/>
                <a:cs typeface="ＭＳ Ｐゴシック" charset="0"/>
              </a:rPr>
              <a:t>Antony and Cleopatra, Act III, Scene ii</a:t>
            </a: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Agrippa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[Aside to DOMITIUS ENOBARBUS]: Why,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Enobarbus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                           When Antony found Julius </a:t>
            </a:r>
            <a:r>
              <a:rPr lang="en-US" sz="1800" b="1" i="1" dirty="0"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dead,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                           He cried almost to roaring; and he wept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                           When at Philippi he found </a:t>
            </a:r>
            <a:r>
              <a:rPr lang="en-US" sz="1800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slain.</a:t>
            </a: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400" dirty="0">
                <a:ea typeface="ＭＳ Ｐゴシック" charset="0"/>
                <a:cs typeface="ＭＳ Ｐゴシック" charset="0"/>
              </a:rPr>
              <a:t>Hamlet, Act III, Scene ii</a:t>
            </a:r>
            <a:endParaRPr lang="en-US" sz="17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Lord Polonius: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I did enact Julius </a:t>
            </a:r>
            <a:r>
              <a:rPr lang="en-US" sz="1800" b="1" i="1" dirty="0"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I was killed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' the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                       Capitol; </a:t>
            </a:r>
            <a:r>
              <a:rPr lang="en-US" sz="1800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killed me.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2A01D8-6426-344F-88EB-4AE2F466B4D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51199066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E8DCD826-4964-994C-A523-1153F2E6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tf-idf weighting</a:t>
            </a:r>
          </a:p>
        </p:txBody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114C02CC-1F6F-2C4C-82A9-7B45BAE3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752600"/>
            <a:ext cx="11323529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The </a:t>
            </a:r>
            <a:r>
              <a:rPr lang="en-US" altLang="it-IT" dirty="0" err="1">
                <a:ea typeface="ＭＳ Ｐゴシック" panose="020B0600070205080204" pitchFamily="34" charset="-128"/>
              </a:rPr>
              <a:t>tf-idf</a:t>
            </a:r>
            <a:r>
              <a:rPr lang="en-US" altLang="it-IT" dirty="0">
                <a:ea typeface="ＭＳ Ｐゴシック" panose="020B0600070205080204" pitchFamily="34" charset="-128"/>
              </a:rPr>
              <a:t> weight of a term is the product of its </a:t>
            </a:r>
            <a:r>
              <a:rPr lang="en-US" altLang="it-IT" dirty="0" err="1">
                <a:ea typeface="ＭＳ Ｐゴシック" panose="020B0600070205080204" pitchFamily="34" charset="-128"/>
              </a:rPr>
              <a:t>tf</a:t>
            </a:r>
            <a:r>
              <a:rPr lang="en-US" altLang="it-IT" dirty="0">
                <a:ea typeface="ＭＳ Ｐゴシック" panose="020B0600070205080204" pitchFamily="34" charset="-128"/>
              </a:rPr>
              <a:t> weight and its </a:t>
            </a:r>
            <a:r>
              <a:rPr lang="en-US" altLang="it-IT" dirty="0" err="1">
                <a:ea typeface="ＭＳ Ｐゴシック" panose="020B0600070205080204" pitchFamily="34" charset="-128"/>
              </a:rPr>
              <a:t>idf</a:t>
            </a:r>
            <a:r>
              <a:rPr lang="en-US" altLang="it-IT" dirty="0">
                <a:ea typeface="ＭＳ Ｐゴシック" panose="020B0600070205080204" pitchFamily="34" charset="-128"/>
              </a:rPr>
              <a:t> weight.</a:t>
            </a:r>
          </a:p>
          <a:p>
            <a:pPr eaLnBrk="1" hangingPunct="1">
              <a:buFont typeface="Wingdings" pitchFamily="2" charset="2"/>
              <a:buNone/>
            </a:pPr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Best known weighting scheme in information retrieval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Note: the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-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in </a:t>
            </a:r>
            <a:r>
              <a:rPr lang="en-US" altLang="ja-JP" dirty="0" err="1">
                <a:ea typeface="ＭＳ Ｐゴシック" panose="020B0600070205080204" pitchFamily="34" charset="-128"/>
              </a:rPr>
              <a:t>tf-idf</a:t>
            </a:r>
            <a:r>
              <a:rPr lang="en-US" altLang="ja-JP" dirty="0">
                <a:ea typeface="ＭＳ Ｐゴシック" panose="020B0600070205080204" pitchFamily="34" charset="-128"/>
              </a:rPr>
              <a:t> is a hyphen, not a minus sign!</a:t>
            </a:r>
          </a:p>
          <a:p>
            <a:pPr lvl="1" eaLnBrk="1" hangingPunct="1"/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Alternative names: </a:t>
            </a:r>
            <a:r>
              <a:rPr lang="en-US" altLang="it-IT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tf.idf</a:t>
            </a: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it-IT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tf</a:t>
            </a: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x </a:t>
            </a:r>
            <a:r>
              <a:rPr lang="en-US" altLang="it-IT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idf</a:t>
            </a:r>
            <a:endParaRPr lang="en-US" altLang="it-IT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Increases with the number of occurrences within a document</a:t>
            </a:r>
          </a:p>
          <a:p>
            <a:pPr eaLnBrk="1" hangingPunct="1"/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Increases with the rarity of the term in the collection</a:t>
            </a:r>
          </a:p>
        </p:txBody>
      </p:sp>
      <p:graphicFrame>
        <p:nvGraphicFramePr>
          <p:cNvPr id="69635" name="Object 2">
            <a:extLst>
              <a:ext uri="{FF2B5EF4-FFF2-40B4-BE49-F238E27FC236}">
                <a16:creationId xmlns:a16="http://schemas.microsoft.com/office/drawing/2014/main" id="{51659827-9906-A642-B64E-9F4F0F9632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250" y="2717801"/>
          <a:ext cx="62880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980600" imgH="5854700" progId="Equation.3">
                  <p:embed/>
                </p:oleObj>
              </mc:Choice>
              <mc:Fallback>
                <p:oleObj name="Equation" r:id="rId2" imgW="47980600" imgH="5854700" progId="Equation.3">
                  <p:embed/>
                  <p:pic>
                    <p:nvPicPr>
                      <p:cNvPr id="69635" name="Object 2">
                        <a:extLst>
                          <a:ext uri="{FF2B5EF4-FFF2-40B4-BE49-F238E27FC236}">
                            <a16:creationId xmlns:a16="http://schemas.microsoft.com/office/drawing/2014/main" id="{51659827-9906-A642-B64E-9F4F0F9632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2717801"/>
                        <a:ext cx="62880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550CBB-8E33-8947-BC89-785DFEA0DA8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4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789E1531-51B6-2345-88AC-C25DED0F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Score for a document given a query</a:t>
            </a:r>
          </a:p>
        </p:txBody>
      </p:sp>
      <p:sp>
        <p:nvSpPr>
          <p:cNvPr id="44036" name="Content Placeholder 2">
            <a:extLst>
              <a:ext uri="{FF2B5EF4-FFF2-40B4-BE49-F238E27FC236}">
                <a16:creationId xmlns:a16="http://schemas.microsoft.com/office/drawing/2014/main" id="{526B7282-4E64-BA44-87A4-B736DD20D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it-IT" dirty="0">
              <a:ea typeface="ＭＳ Ｐゴシック" panose="020B0600070205080204" pitchFamily="34" charset="-128"/>
            </a:endParaRPr>
          </a:p>
          <a:p>
            <a:endParaRPr lang="en-US" altLang="it-IT" dirty="0">
              <a:ea typeface="ＭＳ Ｐゴシック" panose="020B0600070205080204" pitchFamily="34" charset="-128"/>
            </a:endParaRPr>
          </a:p>
          <a:p>
            <a:endParaRPr lang="en-US" altLang="it-IT" dirty="0">
              <a:ea typeface="ＭＳ Ｐゴシック" panose="020B0600070205080204" pitchFamily="34" charset="-128"/>
            </a:endParaRPr>
          </a:p>
          <a:p>
            <a:endParaRPr lang="en-US" altLang="it-IT" dirty="0">
              <a:ea typeface="ＭＳ Ｐゴシック" panose="020B0600070205080204" pitchFamily="34" charset="-128"/>
            </a:endParaRPr>
          </a:p>
          <a:p>
            <a:r>
              <a:rPr lang="en-US" altLang="it-IT" sz="3200" dirty="0">
                <a:ea typeface="ＭＳ Ｐゴシック" panose="020B0600070205080204" pitchFamily="34" charset="-128"/>
              </a:rPr>
              <a:t>There are many variants</a:t>
            </a:r>
          </a:p>
          <a:p>
            <a:pPr lvl="1"/>
            <a:r>
              <a:rPr lang="en-US" altLang="it-IT" sz="2800" dirty="0">
                <a:ea typeface="ＭＳ Ｐゴシック" panose="020B0600070205080204" pitchFamily="34" charset="-128"/>
              </a:rPr>
              <a:t>How </a:t>
            </a:r>
            <a:r>
              <a:rPr lang="ja-JP" altLang="en-US" sz="280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 err="1">
                <a:ea typeface="ＭＳ Ｐゴシック" panose="020B0600070205080204" pitchFamily="34" charset="-128"/>
              </a:rPr>
              <a:t>tf</a:t>
            </a:r>
            <a:r>
              <a:rPr lang="ja-JP" altLang="en-US" sz="2800">
                <a:ea typeface="ＭＳ Ｐゴシック" panose="020B0600070205080204" pitchFamily="34" charset="-128"/>
              </a:rPr>
              <a:t>”</a:t>
            </a:r>
            <a:r>
              <a:rPr lang="en-US" altLang="ja-JP" sz="2800" dirty="0">
                <a:ea typeface="ＭＳ Ｐゴシック" panose="020B0600070205080204" pitchFamily="34" charset="-128"/>
              </a:rPr>
              <a:t> is computed (with/without logs)</a:t>
            </a:r>
          </a:p>
          <a:p>
            <a:pPr lvl="1"/>
            <a:r>
              <a:rPr lang="en-US" altLang="it-IT" sz="2800" dirty="0">
                <a:ea typeface="ＭＳ Ｐゴシック" panose="020B0600070205080204" pitchFamily="34" charset="-128"/>
              </a:rPr>
              <a:t>Whether the terms in the query are also weighted</a:t>
            </a:r>
          </a:p>
          <a:p>
            <a:pPr lvl="1"/>
            <a:r>
              <a:rPr lang="en-US" altLang="it-IT" sz="2800" dirty="0">
                <a:ea typeface="ＭＳ Ｐゴシック" panose="020B0600070205080204" pitchFamily="34" charset="-128"/>
              </a:rPr>
              <a:t>… </a:t>
            </a:r>
          </a:p>
        </p:txBody>
      </p:sp>
      <p:graphicFrame>
        <p:nvGraphicFramePr>
          <p:cNvPr id="70660" name="Object 3">
            <a:extLst>
              <a:ext uri="{FF2B5EF4-FFF2-40B4-BE49-F238E27FC236}">
                <a16:creationId xmlns:a16="http://schemas.microsoft.com/office/drawing/2014/main" id="{069264DD-4414-184C-80CA-FC557D1B1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7338" y="1828800"/>
          <a:ext cx="70024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279400" progId="Equation.3">
                  <p:embed/>
                </p:oleObj>
              </mc:Choice>
              <mc:Fallback>
                <p:oleObj name="Equation" r:id="rId2" imgW="1714500" imgH="279400" progId="Equation.3">
                  <p:embed/>
                  <p:pic>
                    <p:nvPicPr>
                      <p:cNvPr id="70660" name="Object 3">
                        <a:extLst>
                          <a:ext uri="{FF2B5EF4-FFF2-40B4-BE49-F238E27FC236}">
                            <a16:creationId xmlns:a16="http://schemas.microsoft.com/office/drawing/2014/main" id="{069264DD-4414-184C-80CA-FC557D1B1F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1828800"/>
                        <a:ext cx="70024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60CDAA-B40B-514C-B076-C94FC900BAA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4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6C8A2987-34E7-D74E-8998-AF46041AB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Binary → count → weight matrix</a:t>
            </a:r>
          </a:p>
        </p:txBody>
      </p:sp>
      <p:graphicFrame>
        <p:nvGraphicFramePr>
          <p:cNvPr id="71682" name="Object 2">
            <a:extLst>
              <a:ext uri="{FF2B5EF4-FFF2-40B4-BE49-F238E27FC236}">
                <a16:creationId xmlns:a16="http://schemas.microsoft.com/office/drawing/2014/main" id="{639F5D6D-4E1E-324C-B7DD-51A66E4DE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4650" y="1905001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779000" imgH="2933700" progId="Excel.Sheet.8">
                  <p:embed/>
                </p:oleObj>
              </mc:Choice>
              <mc:Fallback>
                <p:oleObj name="Worksheet" r:id="rId2" imgW="9779000" imgH="2933700" progId="Excel.Sheet.8">
                  <p:embed/>
                  <p:pic>
                    <p:nvPicPr>
                      <p:cNvPr id="71682" name="Object 2">
                        <a:extLst>
                          <a:ext uri="{FF2B5EF4-FFF2-40B4-BE49-F238E27FC236}">
                            <a16:creationId xmlns:a16="http://schemas.microsoft.com/office/drawing/2014/main" id="{639F5D6D-4E1E-324C-B7DD-51A66E4DE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905001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TextBox 8">
            <a:extLst>
              <a:ext uri="{FF2B5EF4-FFF2-40B4-BE49-F238E27FC236}">
                <a16:creationId xmlns:a16="http://schemas.microsoft.com/office/drawing/2014/main" id="{37436474-2DED-174F-B63E-CFA1861DC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35" y="5334001"/>
            <a:ext cx="113235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dirty="0">
                <a:latin typeface="Avenir Next" panose="020B0503020202020204" pitchFamily="34" charset="0"/>
              </a:rPr>
              <a:t>Each document is now represented by a real-valued vector of </a:t>
            </a:r>
            <a:r>
              <a:rPr lang="en-US" altLang="it-IT" dirty="0" err="1">
                <a:latin typeface="Avenir Next" panose="020B0503020202020204" pitchFamily="34" charset="0"/>
              </a:rPr>
              <a:t>tf-idf</a:t>
            </a:r>
            <a:r>
              <a:rPr lang="en-US" altLang="it-IT" dirty="0">
                <a:latin typeface="Avenir Next" panose="020B0503020202020204" pitchFamily="34" charset="0"/>
              </a:rPr>
              <a:t> weights ∈ R</a:t>
            </a:r>
            <a:r>
              <a:rPr lang="en-US" altLang="it-IT" baseline="30000" dirty="0">
                <a:latin typeface="Avenir Next" panose="020B0503020202020204" pitchFamily="34" charset="0"/>
              </a:rPr>
              <a:t>|V|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A605C3-D303-8542-85FF-6CC3F0B0767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4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358C62CF-6ED1-0543-83DB-2723FE47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Documents as vectors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8CDC7E9-D05B-2646-A9B6-3B3DE0E4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So we have a |V|-dimensional vector space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Terms are axes of the space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Documents are points or vectors in this space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Very high-dimensional: tens of millions of dimensions when you apply this to a web search engine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These are very sparse vectors - most entries are zero.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A3CB2F-D12B-CA4E-9793-B4FD70FAF97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olo 1">
            <a:extLst>
              <a:ext uri="{FF2B5EF4-FFF2-40B4-BE49-F238E27FC236}">
                <a16:creationId xmlns:a16="http://schemas.microsoft.com/office/drawing/2014/main" id="{A90F20BD-81CA-834A-A099-A15BDB0D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Similatity between two documents</a:t>
            </a:r>
          </a:p>
        </p:txBody>
      </p:sp>
      <p:sp>
        <p:nvSpPr>
          <p:cNvPr id="123906" name="Segnaposto contenuto 2">
            <a:extLst>
              <a:ext uri="{FF2B5EF4-FFF2-40B4-BE49-F238E27FC236}">
                <a16:creationId xmlns:a16="http://schemas.microsoft.com/office/drawing/2014/main" id="{446A55CA-198D-B342-87C5-D7073DF8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Let us use the vectors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Magnitude of the vector difference between the two document vectors: not a good idea</a:t>
            </a:r>
          </a:p>
          <a:p>
            <a:pPr lvl="1"/>
            <a:r>
              <a:rPr lang="en-US" altLang="it-IT">
                <a:ea typeface="ＭＳ Ｐゴシック" panose="020B0600070205080204" pitchFamily="34" charset="-128"/>
              </a:rPr>
              <a:t>consider d2 = append(d1,d1)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To compensate for the  effects of the doc length, we use the cosine similarity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CF3D6B-753E-F241-939D-6A4511EE35A6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F65DE59B-EFB9-EA45-9E47-A21A681A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Queries as vectors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D25DD9F-8A10-5449-8015-14DD3836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u="sng">
                <a:solidFill>
                  <a:srgbClr val="0000FF"/>
                </a:solidFill>
                <a:ea typeface="ＭＳ Ｐゴシック" panose="020B0600070205080204" pitchFamily="34" charset="-128"/>
              </a:rPr>
              <a:t>Key idea 1:</a:t>
            </a:r>
            <a:r>
              <a:rPr lang="en-US" altLang="it-IT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</a:rPr>
              <a:t>Do the same for queries: represent them as vectors in the space</a:t>
            </a:r>
          </a:p>
          <a:p>
            <a:pPr eaLnBrk="1" hangingPunct="1"/>
            <a:r>
              <a:rPr lang="en-US" altLang="it-IT" u="sng">
                <a:solidFill>
                  <a:srgbClr val="0000FF"/>
                </a:solidFill>
                <a:ea typeface="ＭＳ Ｐゴシック" panose="020B0600070205080204" pitchFamily="34" charset="-128"/>
              </a:rPr>
              <a:t>Key idea 2:</a:t>
            </a:r>
            <a:r>
              <a:rPr lang="en-US" altLang="it-IT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</a:rPr>
              <a:t>Rank documents according to their proximity to the query in this space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proximity = similarity of vectors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proximity ≈ inverse of distance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Recall: We do this because we want to get away from the you</a:t>
            </a:r>
            <a:r>
              <a:rPr lang="ja-JP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solidFill>
                  <a:srgbClr val="C00000"/>
                </a:solidFill>
                <a:ea typeface="ＭＳ Ｐゴシック" panose="020B0600070205080204" pitchFamily="34" charset="-128"/>
              </a:rPr>
              <a:t>re-either-in-or-out Boolean model.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Instead: rank more relevant documents higher than less relevant documents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4CECF5-84D1-9946-B97E-306A8CB5124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776323DC-E358-1F49-928C-6CF31B36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Formalizing vector space proximity</a:t>
            </a:r>
          </a:p>
        </p:txBody>
      </p:sp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6E590BFC-3760-5D4C-B4C7-0F7387DA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First cut: distance between two points</a:t>
            </a:r>
          </a:p>
          <a:p>
            <a:pPr marL="457200" lvl="1" indent="0" eaLnBrk="1" hangingPunct="1">
              <a:buNone/>
            </a:pPr>
            <a:r>
              <a:rPr lang="en-US" altLang="it-IT" dirty="0">
                <a:ea typeface="ＭＳ Ｐゴシック" panose="020B0600070205080204" pitchFamily="34" charset="-128"/>
              </a:rPr>
              <a:t>( = distance between the end points of the two vectors)</a:t>
            </a:r>
          </a:p>
          <a:p>
            <a:pPr eaLnBrk="1" hangingPunct="1"/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Euclidean distance?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Euclidean distance is a bad idea . . 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. . . because Euclidean distance is </a:t>
            </a:r>
            <a:r>
              <a:rPr lang="en-US" altLang="it-IT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large </a:t>
            </a:r>
            <a:r>
              <a:rPr lang="en-US" altLang="it-IT" dirty="0">
                <a:ea typeface="ＭＳ Ｐゴシック" panose="020B0600070205080204" pitchFamily="34" charset="-128"/>
              </a:rPr>
              <a:t>for vectors of </a:t>
            </a:r>
            <a:r>
              <a:rPr lang="en-US" altLang="it-IT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different lengths</a:t>
            </a:r>
            <a:r>
              <a:rPr lang="en-US" altLang="it-IT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2492C0-D0B4-6E4D-970E-0688A597B3C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0D22D6-3B19-1D42-BC5B-42995AD4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>
                <a:ea typeface="ＭＳ Ｐゴシック" panose="020B0600070205080204" pitchFamily="34" charset="-128"/>
              </a:rPr>
              <a:t>Why distance is a bad idea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CB7032-5DCE-E84F-950A-D3F5EC66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465544"/>
            <a:ext cx="6141929" cy="5067475"/>
          </a:xfrm>
        </p:spPr>
        <p:txBody>
          <a:bodyPr/>
          <a:lstStyle/>
          <a:p>
            <a:r>
              <a:rPr lang="en-US" altLang="it-IT" dirty="0">
                <a:ea typeface="ＭＳ Ｐゴシック" panose="020B0600070205080204" pitchFamily="34" charset="-128"/>
              </a:rPr>
              <a:t>The Euclidean distance between </a:t>
            </a:r>
            <a:r>
              <a:rPr lang="en-US" altLang="it-IT" i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q </a:t>
            </a:r>
            <a:r>
              <a:rPr lang="en-US" altLang="it-IT" dirty="0">
                <a:ea typeface="ＭＳ Ｐゴシック" panose="020B0600070205080204" pitchFamily="34" charset="-128"/>
              </a:rPr>
              <a:t>and </a:t>
            </a:r>
            <a:r>
              <a:rPr lang="en-US" altLang="it-IT" i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it-IT" i="1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it-IT" dirty="0">
                <a:ea typeface="ＭＳ Ｐゴシック" panose="020B0600070205080204" pitchFamily="34" charset="-128"/>
              </a:rPr>
              <a:t> is large even though the distribution of terms in the query </a:t>
            </a:r>
            <a:r>
              <a:rPr lang="en-US" altLang="it-IT" i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it-IT" i="1" dirty="0">
                <a:ea typeface="ＭＳ Ｐゴシック" panose="020B0600070205080204" pitchFamily="34" charset="-128"/>
              </a:rPr>
              <a:t> </a:t>
            </a:r>
            <a:r>
              <a:rPr lang="en-US" altLang="it-IT" dirty="0">
                <a:ea typeface="ＭＳ Ｐゴシック" panose="020B0600070205080204" pitchFamily="34" charset="-128"/>
              </a:rPr>
              <a:t>and the distribution of terms in the document </a:t>
            </a:r>
            <a:r>
              <a:rPr lang="en-US" altLang="it-IT" i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it-IT" i="1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it-IT" dirty="0">
                <a:ea typeface="ＭＳ Ｐゴシック" panose="020B0600070205080204" pitchFamily="34" charset="-128"/>
              </a:rPr>
              <a:t> are very similar.</a:t>
            </a:r>
          </a:p>
          <a:p>
            <a:endParaRPr lang="it-IT" dirty="0"/>
          </a:p>
        </p:txBody>
      </p:sp>
      <p:pic>
        <p:nvPicPr>
          <p:cNvPr id="4" name="Content Placeholder 3" descr="vs1.gif">
            <a:extLst>
              <a:ext uri="{FF2B5EF4-FFF2-40B4-BE49-F238E27FC236}">
                <a16:creationId xmlns:a16="http://schemas.microsoft.com/office/drawing/2014/main" id="{D6305907-6492-C84F-8AAF-1AE0BA6AA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6164" y="1941881"/>
            <a:ext cx="5257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8151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4">
            <a:extLst>
              <a:ext uri="{FF2B5EF4-FFF2-40B4-BE49-F238E27FC236}">
                <a16:creationId xmlns:a16="http://schemas.microsoft.com/office/drawing/2014/main" id="{AA5AD99C-52A0-5B47-9354-8C3D82A5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Use angle instead of distance</a:t>
            </a:r>
          </a:p>
        </p:txBody>
      </p:sp>
      <p:sp>
        <p:nvSpPr>
          <p:cNvPr id="76802" name="Content Placeholder 5">
            <a:extLst>
              <a:ext uri="{FF2B5EF4-FFF2-40B4-BE49-F238E27FC236}">
                <a16:creationId xmlns:a16="http://schemas.microsoft.com/office/drawing/2014/main" id="{C669F086-F391-1D44-9A97-A1F2A24B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Thought experiment: take a document 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 and append it to itself. Call this document 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′.</a:t>
            </a:r>
          </a:p>
          <a:p>
            <a:pPr eaLnBrk="1" hangingPunct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Semantically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d and d′ have the same content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The Euclidean distance between the two documents can be quite large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 angle between the two documents is 0, corresponding to maximal similarity.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Key idea: Rank documents according to angle with query.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BB8D9F-589E-7D4D-B1EB-D8136A6EE35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9184CB11-D7AF-7840-A270-529D4E45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From angles to cosines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EDCB4B68-1F2A-FF41-A26C-0BBAE111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 following two notions are equivalent.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Rank documents in </a:t>
            </a:r>
            <a:r>
              <a:rPr lang="en-US" altLang="it-IT" u="sng">
                <a:ea typeface="ＭＳ Ｐゴシック" panose="020B0600070205080204" pitchFamily="34" charset="-128"/>
              </a:rPr>
              <a:t>decreasing</a:t>
            </a:r>
            <a:r>
              <a:rPr lang="en-US" altLang="it-IT">
                <a:ea typeface="ＭＳ Ｐゴシック" panose="020B0600070205080204" pitchFamily="34" charset="-128"/>
              </a:rPr>
              <a:t> order of the angle between query and document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Rank documents in </a:t>
            </a:r>
            <a:r>
              <a:rPr lang="en-US" altLang="it-IT" u="sng">
                <a:ea typeface="ＭＳ Ｐゴシック" panose="020B0600070205080204" pitchFamily="34" charset="-128"/>
              </a:rPr>
              <a:t>increasing</a:t>
            </a:r>
            <a:r>
              <a:rPr lang="en-US" altLang="it-IT">
                <a:ea typeface="ＭＳ Ｐゴシック" panose="020B0600070205080204" pitchFamily="34" charset="-128"/>
              </a:rPr>
              <a:t> order  of cosine(query,document)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Cosine is a monotonically decreasing function for the interval [0</a:t>
            </a:r>
            <a:r>
              <a:rPr lang="en-US" altLang="it-IT" baseline="30000">
                <a:ea typeface="ＭＳ Ｐゴシック" panose="020B0600070205080204" pitchFamily="34" charset="-128"/>
              </a:rPr>
              <a:t>o</a:t>
            </a:r>
            <a:r>
              <a:rPr lang="en-US" altLang="it-IT">
                <a:ea typeface="ＭＳ Ｐゴシック" panose="020B0600070205080204" pitchFamily="34" charset="-128"/>
              </a:rPr>
              <a:t>, 180</a:t>
            </a:r>
            <a:r>
              <a:rPr lang="en-US" altLang="it-IT" baseline="30000">
                <a:ea typeface="ＭＳ Ｐゴシック" panose="020B0600070205080204" pitchFamily="34" charset="-128"/>
              </a:rPr>
              <a:t>o</a:t>
            </a:r>
            <a:r>
              <a:rPr lang="en-US" altLang="it-IT">
                <a:ea typeface="ＭＳ Ｐゴシック" panose="020B0600070205080204" pitchFamily="34" charset="-128"/>
              </a:rPr>
              <a:t>]</a:t>
            </a:r>
          </a:p>
        </p:txBody>
      </p:sp>
      <p:sp>
        <p:nvSpPr>
          <p:cNvPr id="77827" name="TextBox 3">
            <a:extLst>
              <a:ext uri="{FF2B5EF4-FFF2-40B4-BE49-F238E27FC236}">
                <a16:creationId xmlns:a16="http://schemas.microsoft.com/office/drawing/2014/main" id="{4E27DF7A-FC90-3945-B100-4B8285EA8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546"/>
            <a:ext cx="9060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 dirty="0">
                <a:solidFill>
                  <a:srgbClr val="FBFCFF"/>
                </a:solidFill>
              </a:rPr>
              <a:t>Sec. 63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E823C3-EAED-C747-9834-7E859C71894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Bigger collections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Consider </a:t>
            </a:r>
            <a:r>
              <a:rPr lang="en-US" i="1" dirty="0">
                <a:ea typeface="ＭＳ Ｐゴシック" charset="0"/>
                <a:cs typeface="ＭＳ Ｐゴシック" charset="0"/>
              </a:rPr>
              <a:t>N </a:t>
            </a:r>
            <a:r>
              <a:rPr lang="en-US" dirty="0">
                <a:ea typeface="ＭＳ Ｐゴシック" charset="0"/>
                <a:cs typeface="ＭＳ Ｐゴシック" charset="0"/>
              </a:rPr>
              <a:t>= 1 million documents, each with about 1000 words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Avg 6 bytes/word including spaces/punctuation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6GB of data in the documents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Say there are </a:t>
            </a:r>
            <a:r>
              <a:rPr lang="en-US" i="1" dirty="0">
                <a:ea typeface="ＭＳ Ｐゴシック" charset="0"/>
                <a:cs typeface="ＭＳ Ｐゴシック" charset="0"/>
              </a:rPr>
              <a:t>M </a:t>
            </a:r>
            <a:r>
              <a:rPr lang="en-US" dirty="0">
                <a:ea typeface="ＭＳ Ｐゴシック" charset="0"/>
                <a:cs typeface="ＭＳ Ｐゴシック" charset="0"/>
              </a:rPr>
              <a:t>= 500K </a:t>
            </a:r>
            <a:r>
              <a:rPr lang="en-US" i="1" dirty="0">
                <a:solidFill>
                  <a:srgbClr val="139CB7"/>
                </a:solidFill>
                <a:ea typeface="ＭＳ Ｐゴシック" charset="0"/>
                <a:cs typeface="ＭＳ Ｐゴシック" charset="0"/>
              </a:rPr>
              <a:t>distinct</a:t>
            </a:r>
            <a:r>
              <a:rPr lang="en-US" dirty="0">
                <a:ea typeface="ＭＳ Ｐゴシック" charset="0"/>
                <a:cs typeface="ＭＳ Ｐゴシック" charset="0"/>
              </a:rPr>
              <a:t> terms among these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DCEAC5-FE07-2341-8A2A-757937A30CA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4605177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D49C26FF-6B3A-5042-929E-A6DA6069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From angles to cosines</a:t>
            </a:r>
          </a:p>
        </p:txBody>
      </p:sp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B368F333-8D9C-8D49-968E-0FFE8844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867400"/>
            <a:ext cx="8229600" cy="685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it-IT" sz="2600">
                <a:ea typeface="ＭＳ Ｐゴシック" panose="020B0600070205080204" pitchFamily="34" charset="-128"/>
              </a:rPr>
              <a:t>But how – </a:t>
            </a:r>
            <a:r>
              <a:rPr lang="en-US" altLang="it-IT" sz="2600" i="1">
                <a:solidFill>
                  <a:srgbClr val="357E69"/>
                </a:solidFill>
                <a:ea typeface="ＭＳ Ｐゴシック" panose="020B0600070205080204" pitchFamily="34" charset="-128"/>
              </a:rPr>
              <a:t>and why</a:t>
            </a:r>
            <a:r>
              <a:rPr lang="en-US" altLang="it-IT" sz="2600">
                <a:ea typeface="ＭＳ Ｐゴシック" panose="020B0600070205080204" pitchFamily="34" charset="-128"/>
              </a:rPr>
              <a:t> – should we be computing cosines?</a:t>
            </a:r>
          </a:p>
        </p:txBody>
      </p:sp>
      <p:pic>
        <p:nvPicPr>
          <p:cNvPr id="78852" name="Picture 4">
            <a:extLst>
              <a:ext uri="{FF2B5EF4-FFF2-40B4-BE49-F238E27FC236}">
                <a16:creationId xmlns:a16="http://schemas.microsoft.com/office/drawing/2014/main" id="{DB427152-596C-2C4C-8021-EFE97FC7C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2743200" y="1676400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B73134-F399-DA48-B597-AD082BCB3B80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61198647-FDFB-514E-8B85-01F8C748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Length normalization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B2EC5D6D-5117-3242-9B23-8A3B47C7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 vector can be (length-) normalized by dividing each of its components by its length – for this we use the L</a:t>
            </a:r>
            <a:r>
              <a:rPr lang="en-US" altLang="it-IT" baseline="-25000">
                <a:ea typeface="ＭＳ Ｐゴシック" panose="020B0600070205080204" pitchFamily="34" charset="-128"/>
              </a:rPr>
              <a:t>2</a:t>
            </a:r>
            <a:r>
              <a:rPr lang="en-US" altLang="it-IT">
                <a:ea typeface="ＭＳ Ｐゴシック" panose="020B0600070205080204" pitchFamily="34" charset="-128"/>
              </a:rPr>
              <a:t> norm: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Dividing a vector by its L</a:t>
            </a:r>
            <a:r>
              <a:rPr lang="en-US" altLang="it-IT" baseline="-25000">
                <a:solidFill>
                  <a:srgbClr val="C0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 norm makes it a unit (length) vector (on surface of unit hypersphere)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Effect on the two documents d and d′ (d appended to itself) from earlier slide: they have identical vectors after length-normalization.</a:t>
            </a:r>
          </a:p>
          <a:p>
            <a:pPr lvl="1"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Long and short documents now have comparable weights</a:t>
            </a:r>
          </a:p>
        </p:txBody>
      </p:sp>
      <p:graphicFrame>
        <p:nvGraphicFramePr>
          <p:cNvPr id="79875" name="Object 2">
            <a:extLst>
              <a:ext uri="{FF2B5EF4-FFF2-40B4-BE49-F238E27FC236}">
                <a16:creationId xmlns:a16="http://schemas.microsoft.com/office/drawing/2014/main" id="{866AF902-2F22-DB47-80BF-F39E14C41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361920"/>
              </p:ext>
            </p:extLst>
          </p:nvPr>
        </p:nvGraphicFramePr>
        <p:xfrm>
          <a:off x="4544143" y="2152389"/>
          <a:ext cx="208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3000" imgH="7315200" progId="Equation.3">
                  <p:embed/>
                </p:oleObj>
              </mc:Choice>
              <mc:Fallback>
                <p:oleObj name="Equation" r:id="rId2" imgW="20193000" imgH="7315200" progId="Equation.3">
                  <p:embed/>
                  <p:pic>
                    <p:nvPicPr>
                      <p:cNvPr id="79875" name="Object 2">
                        <a:extLst>
                          <a:ext uri="{FF2B5EF4-FFF2-40B4-BE49-F238E27FC236}">
                            <a16:creationId xmlns:a16="http://schemas.microsoft.com/office/drawing/2014/main" id="{866AF902-2F22-DB47-80BF-F39E14C41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4143" y="2152389"/>
                        <a:ext cx="20875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6CC51C-08C9-AB4D-A665-B4FB8931B56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4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6A1029EC-5ECD-1246-9080-6DC0F3D0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cosine(query,document)</a:t>
            </a:r>
          </a:p>
        </p:txBody>
      </p:sp>
      <p:graphicFrame>
        <p:nvGraphicFramePr>
          <p:cNvPr id="80898" name="Content Placeholder 3">
            <a:extLst>
              <a:ext uri="{FF2B5EF4-FFF2-40B4-BE49-F238E27FC236}">
                <a16:creationId xmlns:a16="http://schemas.microsoft.com/office/drawing/2014/main" id="{9116DFA3-4EC6-6949-9D03-CB661AF344D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536826" y="2317750"/>
          <a:ext cx="72167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881500" imgH="14046200" progId="Equation.3">
                  <p:embed/>
                </p:oleObj>
              </mc:Choice>
              <mc:Fallback>
                <p:oleObj name="Equation" r:id="rId3" imgW="67881500" imgH="14046200" progId="Equation.3">
                  <p:embed/>
                  <p:pic>
                    <p:nvPicPr>
                      <p:cNvPr id="80898" name="Content Placeholder 3">
                        <a:extLst>
                          <a:ext uri="{FF2B5EF4-FFF2-40B4-BE49-F238E27FC236}">
                            <a16:creationId xmlns:a16="http://schemas.microsoft.com/office/drawing/2014/main" id="{9116DFA3-4EC6-6949-9D03-CB661AF34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6" y="2317750"/>
                        <a:ext cx="72167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>
            <a:extLst>
              <a:ext uri="{FF2B5EF4-FFF2-40B4-BE49-F238E27FC236}">
                <a16:creationId xmlns:a16="http://schemas.microsoft.com/office/drawing/2014/main" id="{55CEFF0E-AC3D-0145-8C48-329BF6EFAA13}"/>
              </a:ext>
            </a:extLst>
          </p:cNvPr>
          <p:cNvSpPr>
            <a:spLocks/>
          </p:cNvSpPr>
          <p:nvPr/>
        </p:nvSpPr>
        <p:spPr bwMode="auto">
          <a:xfrm>
            <a:off x="3124201" y="1676401"/>
            <a:ext cx="1984375" cy="461963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>
                <a:solidFill>
                  <a:srgbClr val="C00000"/>
                </a:solidFill>
              </a:rPr>
              <a:t>Dot product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6C132B06-4388-F443-816E-D9C7D94AE7C6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676400"/>
            <a:ext cx="1981200" cy="762000"/>
            <a:chOff x="4114800" y="1676400"/>
            <a:chExt cx="1981200" cy="762000"/>
          </a:xfrm>
        </p:grpSpPr>
        <p:sp>
          <p:nvSpPr>
            <p:cNvPr id="80909" name="Line Callout 2 5">
              <a:extLst>
                <a:ext uri="{FF2B5EF4-FFF2-40B4-BE49-F238E27FC236}">
                  <a16:creationId xmlns:a16="http://schemas.microsoft.com/office/drawing/2014/main" id="{42986C62-9881-BC46-B83C-1BC1BF632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1676400"/>
              <a:ext cx="1981200" cy="457200"/>
            </a:xfrm>
            <a:prstGeom prst="borderCallout2">
              <a:avLst>
                <a:gd name="adj1" fmla="val 97319"/>
                <a:gd name="adj2" fmla="val 8153"/>
                <a:gd name="adj3" fmla="val 159227"/>
                <a:gd name="adj4" fmla="val 7509"/>
                <a:gd name="adj5" fmla="val 172023"/>
                <a:gd name="adj6" fmla="val 3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>
                  <a:solidFill>
                    <a:srgbClr val="C00000"/>
                  </a:solidFill>
                </a:rPr>
                <a:t>Unit vectors</a:t>
              </a:r>
            </a:p>
          </p:txBody>
        </p:sp>
        <p:cxnSp>
          <p:nvCxnSpPr>
            <p:cNvPr id="80910" name="Straight Connector 7">
              <a:extLst>
                <a:ext uri="{FF2B5EF4-FFF2-40B4-BE49-F238E27FC236}">
                  <a16:creationId xmlns:a16="http://schemas.microsoft.com/office/drawing/2014/main" id="{C3852251-72C4-2443-B8E9-48E1C13304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572794" y="2286000"/>
              <a:ext cx="304006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0901" name="TextBox 10">
            <a:extLst>
              <a:ext uri="{FF2B5EF4-FFF2-40B4-BE49-F238E27FC236}">
                <a16:creationId xmlns:a16="http://schemas.microsoft.com/office/drawing/2014/main" id="{356FDC5E-54AC-654E-8086-44317556A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4065379"/>
            <a:ext cx="861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i="1" dirty="0">
                <a:solidFill>
                  <a:srgbClr val="0000FF"/>
                </a:solidFill>
                <a:latin typeface="Avenir Next" panose="020B0503020202020204" pitchFamily="34" charset="0"/>
              </a:rPr>
              <a:t>q</a:t>
            </a:r>
            <a:r>
              <a:rPr lang="en-US" altLang="it-IT" i="1" baseline="-25000" dirty="0">
                <a:solidFill>
                  <a:srgbClr val="0000FF"/>
                </a:solidFill>
                <a:latin typeface="Avenir Next" panose="020B0503020202020204" pitchFamily="34" charset="0"/>
              </a:rPr>
              <a:t>i</a:t>
            </a:r>
            <a:r>
              <a:rPr lang="en-US" altLang="it-IT" dirty="0">
                <a:solidFill>
                  <a:srgbClr val="0000FF"/>
                </a:solidFill>
                <a:latin typeface="Avenir Next" panose="020B0503020202020204" pitchFamily="34" charset="0"/>
              </a:rPr>
              <a:t> is the </a:t>
            </a:r>
            <a:r>
              <a:rPr lang="en-US" altLang="it-IT" dirty="0" err="1">
                <a:solidFill>
                  <a:srgbClr val="0000FF"/>
                </a:solidFill>
                <a:latin typeface="Avenir Next" panose="020B0503020202020204" pitchFamily="34" charset="0"/>
              </a:rPr>
              <a:t>tf-idf</a:t>
            </a:r>
            <a:r>
              <a:rPr lang="en-US" altLang="it-IT" dirty="0">
                <a:solidFill>
                  <a:srgbClr val="0000FF"/>
                </a:solidFill>
                <a:latin typeface="Avenir Next" panose="020B0503020202020204" pitchFamily="34" charset="0"/>
              </a:rPr>
              <a:t> weight of term </a:t>
            </a:r>
            <a:r>
              <a:rPr lang="en-US" altLang="it-IT" i="1" dirty="0" err="1">
                <a:solidFill>
                  <a:srgbClr val="0000FF"/>
                </a:solidFill>
                <a:latin typeface="Avenir Next" panose="020B0503020202020204" pitchFamily="34" charset="0"/>
              </a:rPr>
              <a:t>i</a:t>
            </a:r>
            <a:r>
              <a:rPr lang="en-US" altLang="it-IT" dirty="0">
                <a:solidFill>
                  <a:srgbClr val="0000FF"/>
                </a:solidFill>
                <a:latin typeface="Avenir Next" panose="020B0503020202020204" pitchFamily="34" charset="0"/>
              </a:rPr>
              <a:t> in the query</a:t>
            </a:r>
          </a:p>
          <a:p>
            <a:pPr eaLnBrk="1" hangingPunct="1"/>
            <a:r>
              <a:rPr lang="en-US" altLang="it-IT" i="1" dirty="0">
                <a:solidFill>
                  <a:srgbClr val="0000FF"/>
                </a:solidFill>
                <a:latin typeface="Avenir Next" panose="020B0503020202020204" pitchFamily="34" charset="0"/>
              </a:rPr>
              <a:t>d</a:t>
            </a:r>
            <a:r>
              <a:rPr lang="en-US" altLang="it-IT" i="1" baseline="-25000" dirty="0">
                <a:solidFill>
                  <a:srgbClr val="0000FF"/>
                </a:solidFill>
                <a:latin typeface="Avenir Next" panose="020B0503020202020204" pitchFamily="34" charset="0"/>
              </a:rPr>
              <a:t>i</a:t>
            </a:r>
            <a:r>
              <a:rPr lang="en-US" altLang="it-IT" dirty="0">
                <a:solidFill>
                  <a:srgbClr val="0000FF"/>
                </a:solidFill>
                <a:latin typeface="Avenir Next" panose="020B0503020202020204" pitchFamily="34" charset="0"/>
              </a:rPr>
              <a:t> is the </a:t>
            </a:r>
            <a:r>
              <a:rPr lang="en-US" altLang="it-IT" dirty="0" err="1">
                <a:solidFill>
                  <a:srgbClr val="0000FF"/>
                </a:solidFill>
                <a:latin typeface="Avenir Next" panose="020B0503020202020204" pitchFamily="34" charset="0"/>
              </a:rPr>
              <a:t>tf-idf</a:t>
            </a:r>
            <a:r>
              <a:rPr lang="en-US" altLang="it-IT" dirty="0">
                <a:solidFill>
                  <a:srgbClr val="0000FF"/>
                </a:solidFill>
                <a:latin typeface="Avenir Next" panose="020B0503020202020204" pitchFamily="34" charset="0"/>
              </a:rPr>
              <a:t> weight of term </a:t>
            </a:r>
            <a:r>
              <a:rPr lang="en-US" altLang="it-IT" i="1" dirty="0" err="1">
                <a:solidFill>
                  <a:srgbClr val="0000FF"/>
                </a:solidFill>
                <a:latin typeface="Avenir Next" panose="020B0503020202020204" pitchFamily="34" charset="0"/>
              </a:rPr>
              <a:t>i</a:t>
            </a:r>
            <a:r>
              <a:rPr lang="en-US" altLang="it-IT" dirty="0">
                <a:solidFill>
                  <a:srgbClr val="0000FF"/>
                </a:solidFill>
                <a:latin typeface="Avenir Next" panose="020B0503020202020204" pitchFamily="34" charset="0"/>
              </a:rPr>
              <a:t> in the document</a:t>
            </a:r>
          </a:p>
          <a:p>
            <a:pPr eaLnBrk="1" hangingPunct="1"/>
            <a:endParaRPr lang="en-US" altLang="it-IT" dirty="0">
              <a:solidFill>
                <a:srgbClr val="0000FF"/>
              </a:solidFill>
              <a:latin typeface="Avenir Next" panose="020B0503020202020204" pitchFamily="34" charset="0"/>
            </a:endParaRPr>
          </a:p>
          <a:p>
            <a:pPr eaLnBrk="1" hangingPunct="1"/>
            <a:r>
              <a:rPr lang="en-US" altLang="it-IT" dirty="0">
                <a:latin typeface="Avenir Next" panose="020B0503020202020204" pitchFamily="34" charset="0"/>
              </a:rPr>
              <a:t>cos(</a:t>
            </a:r>
            <a:r>
              <a:rPr lang="en-US" altLang="it-IT" i="1" dirty="0" err="1">
                <a:latin typeface="Avenir Next" panose="020B0503020202020204" pitchFamily="34" charset="0"/>
              </a:rPr>
              <a:t>q,d</a:t>
            </a:r>
            <a:r>
              <a:rPr lang="en-US" altLang="it-IT" dirty="0">
                <a:latin typeface="Avenir Next" panose="020B0503020202020204" pitchFamily="34" charset="0"/>
              </a:rPr>
              <a:t>) is the cosine similarity of </a:t>
            </a:r>
            <a:r>
              <a:rPr lang="en-US" altLang="it-IT" i="1" dirty="0">
                <a:latin typeface="Avenir Next" panose="020B0503020202020204" pitchFamily="34" charset="0"/>
              </a:rPr>
              <a:t>q</a:t>
            </a:r>
            <a:r>
              <a:rPr lang="en-US" altLang="it-IT" dirty="0">
                <a:latin typeface="Avenir Next" panose="020B0503020202020204" pitchFamily="34" charset="0"/>
              </a:rPr>
              <a:t> and </a:t>
            </a:r>
            <a:r>
              <a:rPr lang="en-US" altLang="it-IT" i="1" dirty="0">
                <a:latin typeface="Avenir Next" panose="020B0503020202020204" pitchFamily="34" charset="0"/>
              </a:rPr>
              <a:t>d</a:t>
            </a:r>
            <a:r>
              <a:rPr lang="en-US" altLang="it-IT" dirty="0">
                <a:latin typeface="Avenir Next" panose="020B0503020202020204" pitchFamily="34" charset="0"/>
              </a:rPr>
              <a:t> … or,</a:t>
            </a:r>
          </a:p>
          <a:p>
            <a:pPr eaLnBrk="1" hangingPunct="1"/>
            <a:r>
              <a:rPr lang="en-US" altLang="it-IT" dirty="0">
                <a:latin typeface="Avenir Next" panose="020B0503020202020204" pitchFamily="34" charset="0"/>
              </a:rPr>
              <a:t>equivalently, the cosine of the angle between </a:t>
            </a:r>
            <a:r>
              <a:rPr lang="en-US" altLang="it-IT" i="1" dirty="0">
                <a:latin typeface="Avenir Next" panose="020B0503020202020204" pitchFamily="34" charset="0"/>
              </a:rPr>
              <a:t>q</a:t>
            </a:r>
            <a:r>
              <a:rPr lang="en-US" altLang="it-IT" dirty="0">
                <a:latin typeface="Avenir Next" panose="020B0503020202020204" pitchFamily="34" charset="0"/>
              </a:rPr>
              <a:t> and </a:t>
            </a:r>
            <a:r>
              <a:rPr lang="en-US" altLang="it-IT" i="1" dirty="0">
                <a:latin typeface="Avenir Next" panose="020B0503020202020204" pitchFamily="34" charset="0"/>
              </a:rPr>
              <a:t>d</a:t>
            </a:r>
            <a:r>
              <a:rPr lang="en-US" altLang="it-IT" dirty="0">
                <a:latin typeface="Avenir Next" panose="020B0503020202020204" pitchFamily="34" charset="0"/>
              </a:rPr>
              <a:t>.</a:t>
            </a:r>
          </a:p>
        </p:txBody>
      </p:sp>
      <p:cxnSp>
        <p:nvCxnSpPr>
          <p:cNvPr id="80902" name="Straight Arrow Connector 11">
            <a:extLst>
              <a:ext uri="{FF2B5EF4-FFF2-40B4-BE49-F238E27FC236}">
                <a16:creationId xmlns:a16="http://schemas.microsoft.com/office/drawing/2014/main" id="{DA8D7DB4-F2A7-FE43-A9B8-1E3EBF1D7A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93711" y="5274541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3" name="Straight Arrow Connector 12">
            <a:extLst>
              <a:ext uri="{FF2B5EF4-FFF2-40B4-BE49-F238E27FC236}">
                <a16:creationId xmlns:a16="http://schemas.microsoft.com/office/drawing/2014/main" id="{EC19B4AD-BEEE-0F4C-9BED-28E5AE40E8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08111" y="5199927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4" name="Straight Arrow Connector 13">
            <a:extLst>
              <a:ext uri="{FF2B5EF4-FFF2-40B4-BE49-F238E27FC236}">
                <a16:creationId xmlns:a16="http://schemas.microsoft.com/office/drawing/2014/main" id="{A522FB7F-1B6D-6B4B-9AAF-7BA6771824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0013" y="5638800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5" name="Straight Arrow Connector 14">
            <a:extLst>
              <a:ext uri="{FF2B5EF4-FFF2-40B4-BE49-F238E27FC236}">
                <a16:creationId xmlns:a16="http://schemas.microsoft.com/office/drawing/2014/main" id="{CDFFC6C1-7366-4743-A89A-EE444F06BB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38213" y="5562600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6" name="Straight Arrow Connector 15">
            <a:extLst>
              <a:ext uri="{FF2B5EF4-FFF2-40B4-BE49-F238E27FC236}">
                <a16:creationId xmlns:a16="http://schemas.microsoft.com/office/drawing/2014/main" id="{86185131-7FE9-CF43-BFC2-A79BE5F70F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7" name="Straight Arrow Connector 16">
            <a:extLst>
              <a:ext uri="{FF2B5EF4-FFF2-40B4-BE49-F238E27FC236}">
                <a16:creationId xmlns:a16="http://schemas.microsoft.com/office/drawing/2014/main" id="{D24A83AF-59FB-A646-83EF-1D0102D28B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5562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4823A95-5445-124A-9A81-AEC83937C3D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1BE680FE-28FD-6146-932B-4AA3AD08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Cosine for length-normalized vectors</a:t>
            </a:r>
          </a:p>
        </p:txBody>
      </p:sp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796FE6AA-CDF8-FA46-9D51-A82084FC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>
                <a:ea typeface="ＭＳ Ｐゴシック" panose="020B0600070205080204" pitchFamily="34" charset="-128"/>
              </a:rPr>
              <a:t>For length-normalized vectors, cosine similarity is simply the dot product (or scalar product):</a:t>
            </a:r>
          </a:p>
          <a:p>
            <a:endParaRPr lang="en-US" altLang="it-IT" dirty="0">
              <a:ea typeface="ＭＳ Ｐゴシック" panose="020B0600070205080204" pitchFamily="34" charset="-128"/>
            </a:endParaRPr>
          </a:p>
          <a:p>
            <a:endParaRPr lang="en-US" altLang="it-IT" dirty="0">
              <a:ea typeface="ＭＳ Ｐゴシック" panose="020B0600070205080204" pitchFamily="34" charset="-128"/>
            </a:endParaRPr>
          </a:p>
          <a:p>
            <a:endParaRPr lang="en-US" altLang="it-IT" dirty="0">
              <a:ea typeface="ＭＳ Ｐゴシック" panose="020B0600070205080204" pitchFamily="34" charset="-128"/>
            </a:endParaRPr>
          </a:p>
          <a:p>
            <a:endParaRPr lang="en-US" altLang="it-IT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it-IT" dirty="0">
                <a:ea typeface="ＭＳ Ｐゴシック" panose="020B0600070205080204" pitchFamily="34" charset="-128"/>
              </a:rPr>
              <a:t>                                   for q, d length-normalized.</a:t>
            </a:r>
          </a:p>
          <a:p>
            <a:pPr>
              <a:buFont typeface="Wingdings" pitchFamily="2" charset="2"/>
              <a:buNone/>
            </a:pPr>
            <a:endParaRPr lang="en-US" altLang="it-IT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82948" name="Content Placeholder 3">
            <a:extLst>
              <a:ext uri="{FF2B5EF4-FFF2-40B4-BE49-F238E27FC236}">
                <a16:creationId xmlns:a16="http://schemas.microsoft.com/office/drawing/2014/main" id="{A5989471-5279-D54D-BB75-4F5BF4886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8950" y="3124200"/>
          <a:ext cx="52006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00" imgH="304800" progId="Equation.3">
                  <p:embed/>
                </p:oleObj>
              </mc:Choice>
              <mc:Fallback>
                <p:oleObj name="Equation" r:id="rId2" imgW="1638300" imgH="304800" progId="Equation.3">
                  <p:embed/>
                  <p:pic>
                    <p:nvPicPr>
                      <p:cNvPr id="82948" name="Content Placeholder 3">
                        <a:extLst>
                          <a:ext uri="{FF2B5EF4-FFF2-40B4-BE49-F238E27FC236}">
                            <a16:creationId xmlns:a16="http://schemas.microsoft.com/office/drawing/2014/main" id="{A5989471-5279-D54D-BB75-4F5BF4886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124200"/>
                        <a:ext cx="52006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14231FAB-FDCD-FA4D-81E0-86EDA4531E97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4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69F54560-E9E2-9A4C-9E2F-3D7FDC1D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Cosine similarity illustrated</a:t>
            </a:r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22F8555A-B1E6-D94E-BEAD-1B3126828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36714"/>
            <a:ext cx="655955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3CAD6C6-6732-2846-950A-32300C3E499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3">
            <a:extLst>
              <a:ext uri="{FF2B5EF4-FFF2-40B4-BE49-F238E27FC236}">
                <a16:creationId xmlns:a16="http://schemas.microsoft.com/office/drawing/2014/main" id="{1B4F303A-1635-8A4B-9C6F-C860B30C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73050"/>
            <a:ext cx="8610600" cy="1162050"/>
          </a:xfrm>
        </p:spPr>
        <p:txBody>
          <a:bodyPr/>
          <a:lstStyle/>
          <a:p>
            <a:pPr eaLnBrk="1" hangingPunct="1"/>
            <a:r>
              <a:rPr lang="en-US" altLang="it-IT" sz="3600" b="0">
                <a:ea typeface="ＭＳ Ｐゴシック" panose="020B0600070205080204" pitchFamily="34" charset="-128"/>
              </a:rPr>
              <a:t>Cosine similarity amongst 3 documents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7E1FEE-EAD4-E04F-92BD-FCCB65260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107685"/>
              </p:ext>
            </p:extLst>
          </p:nvPr>
        </p:nvGraphicFramePr>
        <p:xfrm>
          <a:off x="6096000" y="1843671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026" name="Text Placeholder 5">
            <a:extLst>
              <a:ext uri="{FF2B5EF4-FFF2-40B4-BE49-F238E27FC236}">
                <a16:creationId xmlns:a16="http://schemas.microsoft.com/office/drawing/2014/main" id="{10F81B55-6E2E-A44B-B3A3-97D8F6B0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4871" y="2057399"/>
            <a:ext cx="5613721" cy="4691062"/>
          </a:xfrm>
        </p:spPr>
        <p:txBody>
          <a:bodyPr/>
          <a:lstStyle/>
          <a:p>
            <a:pPr eaLnBrk="1" hangingPunct="1"/>
            <a:r>
              <a:rPr lang="en-US" altLang="it-IT" sz="2800" dirty="0">
                <a:ea typeface="ＭＳ Ｐゴシック" panose="020B0600070205080204" pitchFamily="34" charset="-128"/>
              </a:rPr>
              <a:t>How similar are the novels</a:t>
            </a:r>
          </a:p>
          <a:p>
            <a:pPr eaLnBrk="1" hangingPunct="1"/>
            <a:r>
              <a:rPr lang="en-US" altLang="it-IT" sz="28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SaS</a:t>
            </a:r>
            <a:r>
              <a:rPr lang="en-US" altLang="it-IT" sz="2800" dirty="0">
                <a:ea typeface="ＭＳ Ｐゴシック" panose="020B0600070205080204" pitchFamily="34" charset="-128"/>
              </a:rPr>
              <a:t>: </a:t>
            </a:r>
            <a:r>
              <a:rPr lang="en-US" altLang="it-IT" sz="2800" i="1" dirty="0">
                <a:ea typeface="ＭＳ Ｐゴシック" panose="020B0600070205080204" pitchFamily="34" charset="-128"/>
              </a:rPr>
              <a:t>Sense and Sensibility</a:t>
            </a:r>
          </a:p>
          <a:p>
            <a:pPr eaLnBrk="1" hangingPunct="1"/>
            <a:r>
              <a:rPr lang="en-US" altLang="it-IT" sz="28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PaP</a:t>
            </a:r>
            <a:r>
              <a:rPr lang="en-US" altLang="it-IT" sz="2800" dirty="0">
                <a:ea typeface="ＭＳ Ｐゴシック" panose="020B0600070205080204" pitchFamily="34" charset="-128"/>
              </a:rPr>
              <a:t>: </a:t>
            </a:r>
            <a:r>
              <a:rPr lang="en-US" altLang="it-IT" sz="2800" i="1" dirty="0">
                <a:ea typeface="ＭＳ Ｐゴシック" panose="020B0600070205080204" pitchFamily="34" charset="-128"/>
              </a:rPr>
              <a:t>Pride and Prejudice</a:t>
            </a:r>
            <a:endParaRPr lang="en-US" altLang="it-IT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sz="2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WH</a:t>
            </a:r>
            <a:r>
              <a:rPr lang="en-US" altLang="it-IT" sz="2800" dirty="0">
                <a:ea typeface="ＭＳ Ｐゴシック" panose="020B0600070205080204" pitchFamily="34" charset="-128"/>
              </a:rPr>
              <a:t>: </a:t>
            </a:r>
            <a:r>
              <a:rPr lang="en-US" altLang="it-IT" sz="2800" i="1" dirty="0">
                <a:ea typeface="ＭＳ Ｐゴシック" panose="020B0600070205080204" pitchFamily="34" charset="-128"/>
              </a:rPr>
              <a:t>Wuthering Heights</a:t>
            </a:r>
            <a:endParaRPr lang="en-US" altLang="it-IT" sz="2800" dirty="0">
              <a:ea typeface="ＭＳ Ｐゴシック" panose="020B0600070205080204" pitchFamily="34" charset="-128"/>
            </a:endParaRPr>
          </a:p>
        </p:txBody>
      </p:sp>
      <p:sp>
        <p:nvSpPr>
          <p:cNvPr id="85027" name="TextBox 7">
            <a:extLst>
              <a:ext uri="{FF2B5EF4-FFF2-40B4-BE49-F238E27FC236}">
                <a16:creationId xmlns:a16="http://schemas.microsoft.com/office/drawing/2014/main" id="{2D1C625D-8716-D84B-ACB8-427F81340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4800601"/>
            <a:ext cx="4748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800">
                <a:solidFill>
                  <a:srgbClr val="C00000"/>
                </a:solidFill>
              </a:rPr>
              <a:t>Term frequencies (counts)</a:t>
            </a:r>
          </a:p>
        </p:txBody>
      </p:sp>
      <p:sp>
        <p:nvSpPr>
          <p:cNvPr id="85028" name="TextBox 5">
            <a:extLst>
              <a:ext uri="{FF2B5EF4-FFF2-40B4-BE49-F238E27FC236}">
                <a16:creationId xmlns:a16="http://schemas.microsoft.com/office/drawing/2014/main" id="{03C0D24B-190A-F94F-A11A-6ABE7CA9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6.3</a:t>
            </a:r>
          </a:p>
        </p:txBody>
      </p:sp>
      <p:sp>
        <p:nvSpPr>
          <p:cNvPr id="85029" name="TextBox 7">
            <a:extLst>
              <a:ext uri="{FF2B5EF4-FFF2-40B4-BE49-F238E27FC236}">
                <a16:creationId xmlns:a16="http://schemas.microsoft.com/office/drawing/2014/main" id="{879706F9-63FD-FF46-B456-09BB439E5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5708648"/>
            <a:ext cx="88713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dirty="0">
                <a:solidFill>
                  <a:srgbClr val="357E69"/>
                </a:solidFill>
              </a:rPr>
              <a:t>Note: To simplify this example, we don</a:t>
            </a:r>
            <a:r>
              <a:rPr lang="it-IT" altLang="it-IT" dirty="0">
                <a:solidFill>
                  <a:srgbClr val="357E69"/>
                </a:solidFill>
              </a:rPr>
              <a:t>'</a:t>
            </a:r>
            <a:r>
              <a:rPr lang="en-US" altLang="ja-JP" dirty="0">
                <a:solidFill>
                  <a:srgbClr val="357E69"/>
                </a:solidFill>
              </a:rPr>
              <a:t>t do </a:t>
            </a:r>
            <a:r>
              <a:rPr lang="en-US" altLang="ja-JP" dirty="0" err="1">
                <a:solidFill>
                  <a:srgbClr val="357E69"/>
                </a:solidFill>
              </a:rPr>
              <a:t>idf</a:t>
            </a:r>
            <a:r>
              <a:rPr lang="en-US" altLang="ja-JP" dirty="0">
                <a:solidFill>
                  <a:srgbClr val="357E69"/>
                </a:solidFill>
              </a:rPr>
              <a:t> weighting.</a:t>
            </a:r>
          </a:p>
          <a:p>
            <a:pPr eaLnBrk="1" hangingPunct="1"/>
            <a:r>
              <a:rPr lang="en-US" altLang="it-IT" dirty="0">
                <a:solidFill>
                  <a:srgbClr val="357E69"/>
                </a:solidFill>
              </a:rPr>
              <a:t>We use only </a:t>
            </a:r>
            <a:r>
              <a:rPr lang="en-US" altLang="it-IT" dirty="0" err="1">
                <a:solidFill>
                  <a:srgbClr val="357E69"/>
                </a:solidFill>
              </a:rPr>
              <a:t>tf</a:t>
            </a:r>
            <a:r>
              <a:rPr lang="en-US" altLang="it-IT" dirty="0">
                <a:solidFill>
                  <a:srgbClr val="357E69"/>
                </a:solidFill>
              </a:rPr>
              <a:t> = 1 + Log(count)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8C02453-21C5-9B47-AF8A-6790F7DCDD7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7">
            <a:extLst>
              <a:ext uri="{FF2B5EF4-FFF2-40B4-BE49-F238E27FC236}">
                <a16:creationId xmlns:a16="http://schemas.microsoft.com/office/drawing/2014/main" id="{32BBE589-EE40-ED46-B317-1FF283F2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3 documents example contd.</a:t>
            </a:r>
          </a:p>
        </p:txBody>
      </p:sp>
      <p:sp>
        <p:nvSpPr>
          <p:cNvPr id="86018" name="Text Placeholder 8">
            <a:extLst>
              <a:ext uri="{FF2B5EF4-FFF2-40B4-BE49-F238E27FC236}">
                <a16:creationId xmlns:a16="http://schemas.microsoft.com/office/drawing/2014/main" id="{2EC4609D-C641-FB4D-9FCD-E03CF144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88" y="1167596"/>
            <a:ext cx="5157787" cy="823912"/>
          </a:xfrm>
        </p:spPr>
        <p:txBody>
          <a:bodyPr/>
          <a:lstStyle/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Log frequency weighting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75F057A-E5EA-3344-AE39-8B275AFBA23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7600062"/>
              </p:ext>
            </p:extLst>
          </p:nvPr>
        </p:nvGraphicFramePr>
        <p:xfrm>
          <a:off x="1676400" y="1924834"/>
          <a:ext cx="4191000" cy="1857375"/>
        </p:xfrm>
        <a:graphic>
          <a:graphicData uri="http://schemas.openxmlformats.org/drawingml/2006/table">
            <a:tbl>
              <a:tblPr/>
              <a:tblGrid>
                <a:gridCol w="118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7D5F3B6-9988-3548-9C8B-083D06C77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67596"/>
            <a:ext cx="5183188" cy="823912"/>
          </a:xfrm>
        </p:spPr>
        <p:txBody>
          <a:bodyPr/>
          <a:lstStyle/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After length normalization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408CFBF-38CD-9649-B9CE-61A8D8B9574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91709233"/>
              </p:ext>
            </p:extLst>
          </p:nvPr>
        </p:nvGraphicFramePr>
        <p:xfrm>
          <a:off x="6092825" y="1924834"/>
          <a:ext cx="4268788" cy="1857375"/>
        </p:xfrm>
        <a:graphic>
          <a:graphicData uri="http://schemas.openxmlformats.org/drawingml/2006/table">
            <a:tbl>
              <a:tblPr/>
              <a:tblGrid>
                <a:gridCol w="123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E537E24-4185-664F-82D1-31B2C9E0A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3883808"/>
            <a:ext cx="1088457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 dirty="0">
                <a:solidFill>
                  <a:srgbClr val="0000FF"/>
                </a:solidFill>
              </a:rPr>
              <a:t>cos(</a:t>
            </a:r>
            <a:r>
              <a:rPr lang="en-US" altLang="it-IT" sz="2000" dirty="0" err="1">
                <a:solidFill>
                  <a:srgbClr val="0000FF"/>
                </a:solidFill>
              </a:rPr>
              <a:t>SaS,PaP</a:t>
            </a:r>
            <a:r>
              <a:rPr lang="en-US" altLang="it-IT" sz="2000" dirty="0">
                <a:solidFill>
                  <a:srgbClr val="0000FF"/>
                </a:solidFill>
              </a:rPr>
              <a:t>) </a:t>
            </a:r>
            <a:r>
              <a:rPr lang="en-US" altLang="it-IT" sz="2000" dirty="0"/>
              <a:t>≈ 0.789 × 0.832 + 0.515 × 0.555 + 0.335 × 0.0 + 0.0 × 0.0 ≈ </a:t>
            </a:r>
            <a:r>
              <a:rPr lang="en-US" altLang="it-IT" sz="2000" dirty="0">
                <a:solidFill>
                  <a:srgbClr val="C00000"/>
                </a:solidFill>
              </a:rPr>
              <a:t>0.94</a:t>
            </a:r>
            <a:endParaRPr lang="en-US" altLang="it-IT" sz="2000" dirty="0"/>
          </a:p>
          <a:p>
            <a:pPr eaLnBrk="1" hangingPunct="1"/>
            <a:r>
              <a:rPr lang="en-US" altLang="it-IT" sz="2000" dirty="0">
                <a:solidFill>
                  <a:srgbClr val="0000FF"/>
                </a:solidFill>
              </a:rPr>
              <a:t>cos(</a:t>
            </a:r>
            <a:r>
              <a:rPr lang="en-US" altLang="it-IT" sz="2000" dirty="0" err="1">
                <a:solidFill>
                  <a:srgbClr val="0000FF"/>
                </a:solidFill>
              </a:rPr>
              <a:t>SaS,WH</a:t>
            </a:r>
            <a:r>
              <a:rPr lang="en-US" altLang="it-IT" sz="2000" dirty="0">
                <a:solidFill>
                  <a:srgbClr val="0000FF"/>
                </a:solidFill>
              </a:rPr>
              <a:t>)</a:t>
            </a:r>
            <a:r>
              <a:rPr lang="en-US" altLang="it-IT" sz="2000" dirty="0"/>
              <a:t> ≈ … ≈ </a:t>
            </a:r>
            <a:r>
              <a:rPr lang="en-US" altLang="it-IT" sz="2000" dirty="0">
                <a:solidFill>
                  <a:srgbClr val="C00000"/>
                </a:solidFill>
              </a:rPr>
              <a:t>0.79</a:t>
            </a:r>
          </a:p>
          <a:p>
            <a:pPr eaLnBrk="1" hangingPunct="1"/>
            <a:r>
              <a:rPr lang="en-US" altLang="it-IT" sz="2000" dirty="0">
                <a:solidFill>
                  <a:srgbClr val="0000FF"/>
                </a:solidFill>
              </a:rPr>
              <a:t>cos(</a:t>
            </a:r>
            <a:r>
              <a:rPr lang="en-US" altLang="it-IT" sz="2000" dirty="0" err="1">
                <a:solidFill>
                  <a:srgbClr val="0000FF"/>
                </a:solidFill>
              </a:rPr>
              <a:t>PaP,WH</a:t>
            </a:r>
            <a:r>
              <a:rPr lang="en-US" altLang="it-IT" sz="2000" dirty="0">
                <a:solidFill>
                  <a:srgbClr val="0000FF"/>
                </a:solidFill>
              </a:rPr>
              <a:t>) </a:t>
            </a:r>
            <a:r>
              <a:rPr lang="en-US" altLang="it-IT" sz="2000" dirty="0"/>
              <a:t>≈ … ≈ </a:t>
            </a:r>
            <a:r>
              <a:rPr lang="en-US" altLang="it-IT" sz="2000" dirty="0">
                <a:solidFill>
                  <a:srgbClr val="C00000"/>
                </a:solidFill>
              </a:rPr>
              <a:t>0.69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9C0CED-E4A4-D341-A16C-4EBFBD4E7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811034"/>
            <a:ext cx="683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>
                <a:solidFill>
                  <a:srgbClr val="007254"/>
                </a:solidFill>
              </a:rPr>
              <a:t>Why do we have cos(SaS,PaP) &gt; cos(SaS,WH)?</a:t>
            </a:r>
          </a:p>
        </p:txBody>
      </p:sp>
      <p:sp>
        <p:nvSpPr>
          <p:cNvPr id="86086" name="TextBox 8">
            <a:extLst>
              <a:ext uri="{FF2B5EF4-FFF2-40B4-BE49-F238E27FC236}">
                <a16:creationId xmlns:a16="http://schemas.microsoft.com/office/drawing/2014/main" id="{7E70E081-0914-8D40-B6B4-AB5C7FA45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6.3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ACB23D-9FFE-7E42-B18E-73DE4D1937C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6">
            <a:extLst>
              <a:ext uri="{FF2B5EF4-FFF2-40B4-BE49-F238E27FC236}">
                <a16:creationId xmlns:a16="http://schemas.microsoft.com/office/drawing/2014/main" id="{FAB46060-A96C-F743-AC88-BD1005D1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0"/>
            <a:ext cx="8458200" cy="990600"/>
          </a:xfrm>
        </p:spPr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Computing cosine scores</a:t>
            </a:r>
          </a:p>
        </p:txBody>
      </p:sp>
      <p:pic>
        <p:nvPicPr>
          <p:cNvPr id="87042" name="Content Placeholder 8" descr="cosinescore.gif">
            <a:extLst>
              <a:ext uri="{FF2B5EF4-FFF2-40B4-BE49-F238E27FC236}">
                <a16:creationId xmlns:a16="http://schemas.microsoft.com/office/drawing/2014/main" id="{26E9ACE4-DE67-4F48-BEFB-21F9059F8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573213"/>
            <a:ext cx="8153400" cy="5187950"/>
          </a:xfr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66AB565B-F8F3-FD94-11F3-38A3EE8FB4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840ABDAE-6DDE-AA4F-8E70-6C7C6E34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tf-idf weighting has many variants</a:t>
            </a:r>
          </a:p>
        </p:txBody>
      </p:sp>
      <p:pic>
        <p:nvPicPr>
          <p:cNvPr id="88066" name="Content Placeholder 7" descr="table1.gif">
            <a:extLst>
              <a:ext uri="{FF2B5EF4-FFF2-40B4-BE49-F238E27FC236}">
                <a16:creationId xmlns:a16="http://schemas.microsoft.com/office/drawing/2014/main" id="{88022A1F-90FB-0247-923C-7FAB5EB21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7188" y="1592264"/>
            <a:ext cx="8888412" cy="2751137"/>
          </a:xfrm>
        </p:spPr>
      </p:pic>
      <p:sp>
        <p:nvSpPr>
          <p:cNvPr id="88067" name="Rectangle 8">
            <a:extLst>
              <a:ext uri="{FF2B5EF4-FFF2-40B4-BE49-F238E27FC236}">
                <a16:creationId xmlns:a16="http://schemas.microsoft.com/office/drawing/2014/main" id="{AD927B59-C85E-9B4B-B4A0-7E23B884F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05000"/>
            <a:ext cx="7772400" cy="381000"/>
          </a:xfrm>
          <a:prstGeom prst="rect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88068" name="TextBox 10">
            <a:extLst>
              <a:ext uri="{FF2B5EF4-FFF2-40B4-BE49-F238E27FC236}">
                <a16:creationId xmlns:a16="http://schemas.microsoft.com/office/drawing/2014/main" id="{3D095EBE-91EE-2C4A-B47C-04DEBACC6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105401"/>
            <a:ext cx="8499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Columns headed </a:t>
            </a:r>
            <a:r>
              <a:rPr lang="ja-JP" altLang="en-US"/>
              <a:t>‘</a:t>
            </a:r>
            <a:r>
              <a:rPr lang="en-US" altLang="ja-JP"/>
              <a:t>n</a:t>
            </a:r>
            <a:r>
              <a:rPr lang="ja-JP" altLang="en-US"/>
              <a:t>’</a:t>
            </a:r>
            <a:r>
              <a:rPr lang="en-US" altLang="ja-JP"/>
              <a:t> are acronyms for weight schemes.</a:t>
            </a:r>
            <a:endParaRPr lang="en-US" alt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851D2-902B-B441-AC34-1855EC32A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503" y="5669072"/>
            <a:ext cx="6751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dirty="0">
                <a:solidFill>
                  <a:srgbClr val="0000FF"/>
                </a:solidFill>
              </a:rPr>
              <a:t>Why is the base of the log in </a:t>
            </a:r>
            <a:r>
              <a:rPr lang="en-US" altLang="it-IT" dirty="0" err="1">
                <a:solidFill>
                  <a:srgbClr val="0000FF"/>
                </a:solidFill>
              </a:rPr>
              <a:t>idf</a:t>
            </a:r>
            <a:r>
              <a:rPr lang="en-US" altLang="it-IT" dirty="0">
                <a:solidFill>
                  <a:srgbClr val="0000FF"/>
                </a:solidFill>
              </a:rPr>
              <a:t> immaterial?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64305B-B1F9-C04F-A02D-1F48BE97DE0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4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A225649-F663-85E5-6430-B343190711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B9E7D89E-7AAF-5E48-92AB-CA51EE85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Weighting may differ in queries vs documents</a:t>
            </a:r>
          </a:p>
        </p:txBody>
      </p:sp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A284F99C-2656-1246-BD50-25C04789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Many search engines allow for different weightings for queries vs. documents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SMART Notation: denotes the combination in use in an engine, with the notation 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ddd.qqq,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 using the acronyms from the previous table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 very standard weighting scheme is: lnc.ltc</a:t>
            </a:r>
          </a:p>
          <a:p>
            <a:pPr>
              <a:spcAft>
                <a:spcPts val="900"/>
              </a:spcAft>
            </a:pPr>
            <a:r>
              <a:rPr lang="en-US" altLang="it-IT">
                <a:ea typeface="ＭＳ Ｐゴシック" panose="020B0600070205080204" pitchFamily="34" charset="-128"/>
              </a:rPr>
              <a:t>Document: logarithmic tf 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(l as first character)</a:t>
            </a:r>
            <a:r>
              <a:rPr lang="en-US" altLang="it-IT">
                <a:ea typeface="ＭＳ Ｐゴシック" panose="020B0600070205080204" pitchFamily="34" charset="-128"/>
              </a:rPr>
              <a:t>, no idf and cosine normalization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Query: logarithmic tf (l in leftmost column), idf (t in second column), no normalization …</a:t>
            </a:r>
          </a:p>
        </p:txBody>
      </p:sp>
      <p:sp>
        <p:nvSpPr>
          <p:cNvPr id="4" name="Up Arrow Callout 3">
            <a:extLst>
              <a:ext uri="{FF2B5EF4-FFF2-40B4-BE49-F238E27FC236}">
                <a16:creationId xmlns:a16="http://schemas.microsoft.com/office/drawing/2014/main" id="{D43C8600-A949-AA48-A453-15FC999D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482" y="5540680"/>
            <a:ext cx="1903412" cy="706438"/>
          </a:xfrm>
          <a:prstGeom prst="upArrowCallout">
            <a:avLst>
              <a:gd name="adj1" fmla="val 25048"/>
              <a:gd name="adj2" fmla="val 25073"/>
              <a:gd name="adj3" fmla="val 25000"/>
              <a:gd name="adj4" fmla="val 64977"/>
            </a:avLst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A bad idea?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4D7AF4-9E81-E946-BC8C-CC2995AEBD6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F62DF72-6A72-84E3-E896-7E81300761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t build the matrix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500K x 1M matrix has half-a-trillion 0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and 1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s.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But it has no more than one billion 1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s.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matrix is extremely sparse.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What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a better representation?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We only record the 1 positions.</a:t>
            </a: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7286515" y="2401866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Why?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5E294F-B8F8-2849-BDD9-04985B6AB99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2436361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4B72B945-1DC9-7346-AFF1-FBE94070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tf-idf example: lnc.ltc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07F4FA-35E1-4F40-932E-B62314346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795944"/>
              </p:ext>
            </p:extLst>
          </p:nvPr>
        </p:nvGraphicFramePr>
        <p:xfrm>
          <a:off x="1600200" y="2213977"/>
          <a:ext cx="9067800" cy="276603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051818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4541028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4251608372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1942955145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388558810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702739676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188517551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182017839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654419106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381207293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972550139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523572078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Term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Query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Document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Prod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39878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tf-raw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tf-wt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df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idf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’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lize</a:t>
                      </a:r>
                      <a:endParaRPr kumimoji="0" lang="en-US" altLang="it-IT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tf-raw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tf-wt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’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lize</a:t>
                      </a:r>
                      <a:endParaRPr kumimoji="0" lang="en-US" altLang="it-IT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5600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auto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2.3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0.52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03671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best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50000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0.34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704979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car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0.52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0.52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0.27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7835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insurance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0.78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0.68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0.53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01821"/>
                  </a:ext>
                </a:extLst>
              </a:tr>
            </a:tbl>
          </a:graphicData>
        </a:graphic>
      </p:graphicFrame>
      <p:sp>
        <p:nvSpPr>
          <p:cNvPr id="92258" name="TextBox 4">
            <a:extLst>
              <a:ext uri="{FF2B5EF4-FFF2-40B4-BE49-F238E27FC236}">
                <a16:creationId xmlns:a16="http://schemas.microsoft.com/office/drawing/2014/main" id="{C0FA48E9-680F-CE48-8B97-E191ED442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299577"/>
            <a:ext cx="6302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Document: </a:t>
            </a:r>
            <a:r>
              <a:rPr lang="en-US" altLang="it-IT" i="1"/>
              <a:t>car insurance auto insurance</a:t>
            </a:r>
          </a:p>
          <a:p>
            <a:pPr eaLnBrk="1" hangingPunct="1"/>
            <a:r>
              <a:rPr lang="en-US" altLang="it-IT"/>
              <a:t>Query: </a:t>
            </a:r>
            <a:r>
              <a:rPr lang="en-US" altLang="it-IT" i="1"/>
              <a:t>best car insurance</a:t>
            </a:r>
          </a:p>
        </p:txBody>
      </p:sp>
      <p:sp>
        <p:nvSpPr>
          <p:cNvPr id="92259" name="TextBox 5">
            <a:extLst>
              <a:ext uri="{FF2B5EF4-FFF2-40B4-BE49-F238E27FC236}">
                <a16:creationId xmlns:a16="http://schemas.microsoft.com/office/drawing/2014/main" id="{4B69C8BC-C35E-C74A-9AA4-F058DE52C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4" y="4876214"/>
            <a:ext cx="6249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>
                <a:solidFill>
                  <a:srgbClr val="0000FF"/>
                </a:solidFill>
              </a:rPr>
              <a:t>Exercise: what is </a:t>
            </a:r>
            <a:r>
              <a:rPr lang="en-US" altLang="it-IT" i="1">
                <a:solidFill>
                  <a:srgbClr val="0000FF"/>
                </a:solidFill>
              </a:rPr>
              <a:t>N</a:t>
            </a:r>
            <a:r>
              <a:rPr lang="en-US" altLang="it-IT">
                <a:solidFill>
                  <a:srgbClr val="0000FF"/>
                </a:solidFill>
              </a:rPr>
              <a:t>, the number of docs?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F0C02-BE19-2A4F-81D7-096E1125D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1" y="5943014"/>
            <a:ext cx="4595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>
                <a:solidFill>
                  <a:srgbClr val="C00000"/>
                </a:solidFill>
              </a:rPr>
              <a:t>Score = 0+0+0.27+0.53 = 0.8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7864319F-26E3-8644-A9F1-784D5DC77389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414377"/>
            <a:ext cx="4895850" cy="461963"/>
            <a:chOff x="2133600" y="5715000"/>
            <a:chExt cx="4895850" cy="461665"/>
          </a:xfrm>
        </p:grpSpPr>
        <p:sp>
          <p:nvSpPr>
            <p:cNvPr id="92263" name="TextBox 8">
              <a:extLst>
                <a:ext uri="{FF2B5EF4-FFF2-40B4-BE49-F238E27FC236}">
                  <a16:creationId xmlns:a16="http://schemas.microsoft.com/office/drawing/2014/main" id="{E578CAAE-E4CE-B64F-B422-2861D903E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5715000"/>
              <a:ext cx="21018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Doc length =</a:t>
              </a:r>
            </a:p>
          </p:txBody>
        </p:sp>
        <p:graphicFrame>
          <p:nvGraphicFramePr>
            <p:cNvPr id="92264" name="Object 2">
              <a:extLst>
                <a:ext uri="{FF2B5EF4-FFF2-40B4-BE49-F238E27FC236}">
                  <a16:creationId xmlns:a16="http://schemas.microsoft.com/office/drawing/2014/main" id="{E819F039-5635-8F4D-B63E-205C139220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0350" y="5729723"/>
            <a:ext cx="2959100" cy="40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215900" progId="Equation.3">
                    <p:embed/>
                  </p:oleObj>
                </mc:Choice>
                <mc:Fallback>
                  <p:oleObj name="Equation" r:id="rId2" imgW="1574800" imgH="215900" progId="Equation.3">
                    <p:embed/>
                    <p:pic>
                      <p:nvPicPr>
                        <p:cNvPr id="92264" name="Object 2">
                          <a:extLst>
                            <a:ext uri="{FF2B5EF4-FFF2-40B4-BE49-F238E27FC236}">
                              <a16:creationId xmlns:a16="http://schemas.microsoft.com/office/drawing/2014/main" id="{E819F039-5635-8F4D-B63E-205C139220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350" y="5729723"/>
                          <a:ext cx="2959100" cy="405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7D67C41-5535-E245-8026-070F0AFDBC8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4"/>
              </a:rPr>
              <a:t>Introduction to Information Retrieval</a:t>
            </a:r>
            <a:endParaRPr lang="it-IT" sz="1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194BDD6-66CB-EF3A-A777-AF2600DF56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946E2493-E5A6-554C-BC57-A2A2E435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Summary – vector space ranking</a:t>
            </a:r>
          </a:p>
        </p:txBody>
      </p:sp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279DC2F3-1231-3F44-9D5D-6372206D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752600"/>
            <a:ext cx="11323529" cy="4876800"/>
          </a:xfrm>
        </p:spPr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Represent the query as a weighted </a:t>
            </a:r>
            <a:r>
              <a:rPr lang="en-US" altLang="it-IT" dirty="0" err="1">
                <a:ea typeface="ＭＳ Ｐゴシック" panose="020B0600070205080204" pitchFamily="34" charset="-128"/>
              </a:rPr>
              <a:t>tf-idf</a:t>
            </a:r>
            <a:r>
              <a:rPr lang="en-US" altLang="it-IT" dirty="0">
                <a:ea typeface="ＭＳ Ｐゴシック" panose="020B0600070205080204" pitchFamily="34" charset="-128"/>
              </a:rPr>
              <a:t> vector</a:t>
            </a:r>
          </a:p>
          <a:p>
            <a:pPr eaLnBrk="1" hangingPunct="1"/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Represent each document as a weighted </a:t>
            </a:r>
            <a:r>
              <a:rPr lang="en-US" altLang="it-IT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tf-idf</a:t>
            </a:r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vector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Compute the cosine similarity score for the query vector and each document vector</a:t>
            </a:r>
          </a:p>
          <a:p>
            <a:pPr eaLnBrk="1" hangingPunct="1"/>
            <a:r>
              <a:rPr lang="en-US" altLang="it-IT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Rank documents with respect to the query by score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Return the top-</a:t>
            </a:r>
            <a:r>
              <a:rPr lang="en-US" altLang="it-IT" i="1" dirty="0">
                <a:ea typeface="ＭＳ Ｐゴシック" panose="020B0600070205080204" pitchFamily="34" charset="-128"/>
              </a:rPr>
              <a:t>K</a:t>
            </a:r>
            <a:r>
              <a:rPr lang="en-US" altLang="it-IT" dirty="0">
                <a:ea typeface="ＭＳ Ｐゴシック" panose="020B0600070205080204" pitchFamily="34" charset="-128"/>
              </a:rPr>
              <a:t> (e.g., </a:t>
            </a:r>
            <a:r>
              <a:rPr lang="en-US" altLang="it-IT" i="1" dirty="0">
                <a:ea typeface="ＭＳ Ｐゴシック" panose="020B0600070205080204" pitchFamily="34" charset="-128"/>
              </a:rPr>
              <a:t>K</a:t>
            </a:r>
            <a:r>
              <a:rPr lang="en-US" altLang="it-IT" dirty="0">
                <a:ea typeface="ＭＳ Ｐゴシック" panose="020B0600070205080204" pitchFamily="34" charset="-128"/>
              </a:rPr>
              <a:t> = 10) to the user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75EE7F-80A7-834F-8202-DBCE887A2A4D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DF1E2-CF4C-A549-BEA0-2DFA7522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concepts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EAF8F9-8B8C-B14D-B132-27276EBD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Inverted index</a:t>
            </a:r>
          </a:p>
          <a:p>
            <a:pPr lvl="1"/>
            <a:r>
              <a:rPr lang="en-US" dirty="0"/>
              <a:t>Dictionary &amp; Postings</a:t>
            </a:r>
          </a:p>
          <a:p>
            <a:pPr lvl="1"/>
            <a:r>
              <a:rPr lang="en-US" dirty="0"/>
              <a:t>Tokens and terms</a:t>
            </a:r>
          </a:p>
          <a:p>
            <a:r>
              <a:rPr lang="en-US" dirty="0"/>
              <a:t>Merge algorithm</a:t>
            </a:r>
          </a:p>
          <a:p>
            <a:r>
              <a:rPr lang="en-US" dirty="0"/>
              <a:t>N-grams</a:t>
            </a:r>
          </a:p>
          <a:p>
            <a:r>
              <a:rPr lang="en-US" dirty="0"/>
              <a:t>Jaccard Coefficient</a:t>
            </a:r>
          </a:p>
          <a:p>
            <a:r>
              <a:rPr lang="en-US" dirty="0"/>
              <a:t>Precision, Recall, F1-Measure</a:t>
            </a:r>
          </a:p>
          <a:p>
            <a:r>
              <a:rPr lang="en-US" dirty="0" err="1"/>
              <a:t>Tf-idf</a:t>
            </a:r>
            <a:endParaRPr lang="en-US" dirty="0"/>
          </a:p>
          <a:p>
            <a:r>
              <a:rPr lang="en-US" dirty="0"/>
              <a:t>Cosine similarity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there are several hidden slides. They cover interesting concepts that, though interesting, are not relevant for the purposes of this course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0676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FDD303D-DE39-804B-A3CB-D6F8B7C9F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060E1-8F52-CD4A-952A-01670DE05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689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802A5D9-E367-064E-9B9D-6A8CFC0A5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Measuring relevance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B99E057-A8BD-4242-A067-E802C4E71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235" y="1752600"/>
            <a:ext cx="11323529" cy="4876800"/>
          </a:xfrm>
        </p:spPr>
        <p:txBody>
          <a:bodyPr/>
          <a:lstStyle/>
          <a:p>
            <a:pPr marL="495300" indent="-495300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Three elements:</a:t>
            </a:r>
          </a:p>
          <a:p>
            <a:pPr marL="914400" lvl="1" indent="-457200">
              <a:buFont typeface="Wingdings" charset="0"/>
              <a:buAutoNum type="arabicPeriod"/>
              <a:defRPr/>
            </a:pPr>
            <a:r>
              <a:rPr lang="en-US" dirty="0">
                <a:ea typeface="ＭＳ Ｐゴシック" charset="0"/>
                <a:cs typeface="+mn-cs"/>
              </a:rPr>
              <a:t>A benchmark document collection </a:t>
            </a:r>
          </a:p>
          <a:p>
            <a:pPr marL="914400" lvl="1" indent="-457200">
              <a:buFont typeface="Wingdings" charset="0"/>
              <a:buAutoNum type="arabicPeriod"/>
              <a:defRPr/>
            </a:pPr>
            <a:r>
              <a:rPr lang="en-US" dirty="0">
                <a:ea typeface="ＭＳ Ｐゴシック" charset="0"/>
                <a:cs typeface="+mn-cs"/>
              </a:rPr>
              <a:t>A benchmark suite of queries</a:t>
            </a:r>
          </a:p>
          <a:p>
            <a:pPr marL="914400" lvl="1" indent="-457200">
              <a:buFont typeface="Wingdings" charset="0"/>
              <a:buAutoNum type="arabicPeriod"/>
              <a:defRPr/>
            </a:pPr>
            <a:r>
              <a:rPr lang="en-US" dirty="0">
                <a:ea typeface="ＭＳ Ｐゴシック" charset="0"/>
                <a:cs typeface="+mn-cs"/>
              </a:rPr>
              <a:t>An assessment of either </a:t>
            </a:r>
            <a:r>
              <a:rPr lang="en-US" u="sng" dirty="0">
                <a:ea typeface="ＭＳ Ｐゴシック" charset="0"/>
                <a:cs typeface="+mn-cs"/>
              </a:rPr>
              <a:t>Relevant</a:t>
            </a:r>
            <a:r>
              <a:rPr lang="en-US" dirty="0">
                <a:ea typeface="ＭＳ Ｐゴシック" charset="0"/>
                <a:cs typeface="+mn-cs"/>
              </a:rPr>
              <a:t> or </a:t>
            </a:r>
            <a:r>
              <a:rPr lang="en-US" u="sng" dirty="0" err="1">
                <a:ea typeface="ＭＳ Ｐゴシック" charset="0"/>
                <a:cs typeface="+mn-cs"/>
              </a:rPr>
              <a:t>Nonrelevant</a:t>
            </a:r>
            <a:r>
              <a:rPr lang="en-US" dirty="0">
                <a:ea typeface="ＭＳ Ｐゴシック" charset="0"/>
                <a:cs typeface="+mn-cs"/>
              </a:rPr>
              <a:t> for each query and each document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52BB28A4-D880-054C-ADD2-C77E19F1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 you want to measure the quality of a new search algorithm?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D5D04105-BC4F-0441-A71E-29AE8BA4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Benchmark documents</a:t>
            </a:r>
          </a:p>
          <a:p>
            <a:r>
              <a:rPr lang="en-US" altLang="en-US" dirty="0"/>
              <a:t>Benchmark query suite</a:t>
            </a:r>
          </a:p>
          <a:p>
            <a:r>
              <a:rPr lang="en-US" altLang="en-US" dirty="0"/>
              <a:t>Judgments of document relevance for each query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5CDDF953-FBD5-E046-8525-EE613600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fld id="{76434EB3-BF3A-2B41-BF36-FD57B62B783C}" type="slidenum">
              <a:rPr lang="en-US" altLang="en-US" smtClean="0"/>
              <a:pPr eaLnBrk="1" hangingPunct="1"/>
              <a:t>175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3ECB7-A32A-5B46-A318-229AD83DE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267200"/>
            <a:ext cx="5791200" cy="2438400"/>
          </a:xfrm>
          <a:prstGeom prst="rect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31F23-B429-9C4D-A74E-877109685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267200"/>
            <a:ext cx="457200" cy="2438400"/>
          </a:xfrm>
          <a:prstGeom prst="rect">
            <a:avLst/>
          </a:prstGeom>
          <a:solidFill>
            <a:srgbClr val="C0504D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6D665-F50F-6848-9960-DD3B4120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53000"/>
            <a:ext cx="5791200" cy="381000"/>
          </a:xfrm>
          <a:prstGeom prst="rect">
            <a:avLst/>
          </a:prstGeom>
          <a:solidFill>
            <a:srgbClr val="FFFF00">
              <a:alpha val="58038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D39EEC-D51E-584C-8A4E-8CE0B0D59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953000"/>
            <a:ext cx="457200" cy="3810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22536" name="TextBox 8">
            <a:extLst>
              <a:ext uri="{FF2B5EF4-FFF2-40B4-BE49-F238E27FC236}">
                <a16:creationId xmlns:a16="http://schemas.microsoft.com/office/drawing/2014/main" id="{099DB7A1-CC09-4F44-9AE1-0D6127168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915" y="3701405"/>
            <a:ext cx="2297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5 million docs</a:t>
            </a:r>
          </a:p>
        </p:txBody>
      </p:sp>
      <p:sp>
        <p:nvSpPr>
          <p:cNvPr id="22537" name="TextBox 9">
            <a:extLst>
              <a:ext uri="{FF2B5EF4-FFF2-40B4-BE49-F238E27FC236}">
                <a16:creationId xmlns:a16="http://schemas.microsoft.com/office/drawing/2014/main" id="{9CFBBB96-7E34-2F4E-A591-143C7981F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4724401"/>
            <a:ext cx="13516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50000</a:t>
            </a:r>
          </a:p>
          <a:p>
            <a:pPr eaLnBrk="1" hangingPunct="1"/>
            <a:r>
              <a:rPr lang="en-US" altLang="en-US"/>
              <a:t>sample </a:t>
            </a:r>
          </a:p>
          <a:p>
            <a:pPr eaLnBrk="1" hangingPunct="1"/>
            <a:r>
              <a:rPr lang="en-US" altLang="en-US"/>
              <a:t>queries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C77EB2B7-BFD3-B349-8A89-DD0C4F150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597275"/>
            <a:ext cx="1676400" cy="685800"/>
          </a:xfrm>
          <a:prstGeom prst="wedgeRectCallout">
            <a:avLst>
              <a:gd name="adj1" fmla="val -270435"/>
              <a:gd name="adj2" fmla="val 196255"/>
            </a:avLst>
          </a:prstGeom>
          <a:solidFill>
            <a:srgbClr val="FCD5B5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6600"/>
                </a:solidFill>
              </a:rPr>
              <a:t>Relevance</a:t>
            </a:r>
          </a:p>
          <a:p>
            <a:pPr algn="ctr">
              <a:defRPr/>
            </a:pPr>
            <a:r>
              <a:rPr lang="en-US" dirty="0">
                <a:solidFill>
                  <a:srgbClr val="006600"/>
                </a:solidFill>
              </a:rPr>
              <a:t>judgment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AE846754-95B5-CF43-A93C-9FB50AF8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Relevance judgments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121BCCB5-7B67-6440-A836-8A83D3A0F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Binary (relevant vs. non-relevant) in the simplest case</a:t>
            </a:r>
          </a:p>
          <a:p>
            <a:pPr lvl="1"/>
            <a:r>
              <a:rPr lang="en-US" altLang="en-US" dirty="0"/>
              <a:t>More nuanced relevance levels also used (0, 1, 2, 3 …)</a:t>
            </a:r>
          </a:p>
          <a:p>
            <a:r>
              <a:rPr lang="en-US" altLang="en-US" dirty="0"/>
              <a:t>What are some issues already?</a:t>
            </a:r>
          </a:p>
          <a:p>
            <a:r>
              <a:rPr lang="en-US" altLang="en-US" dirty="0"/>
              <a:t>5 million times 50K takes us into the range of a quarter trillion judgments</a:t>
            </a:r>
          </a:p>
          <a:p>
            <a:pPr lvl="1"/>
            <a:r>
              <a:rPr lang="en-US" altLang="en-US" dirty="0"/>
              <a:t>If each judgment took a human 2.5 seconds, we’d still need 10</a:t>
            </a:r>
            <a:r>
              <a:rPr lang="en-US" altLang="en-US" baseline="30000" dirty="0"/>
              <a:t>11</a:t>
            </a:r>
            <a:r>
              <a:rPr lang="en-US" altLang="en-US" dirty="0"/>
              <a:t> seconds: nearly $300 million if you pay people $10 per hour to assess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8CD1FE30-AAFA-F34D-AE35-C0055965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Crowd source relevance judgments?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5A996989-9813-5145-AFE2-DC18B3AA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Present query-document pairs to low-cost labor on online crowd-sourcing platforms</a:t>
            </a:r>
          </a:p>
          <a:p>
            <a:pPr lvl="1"/>
            <a:r>
              <a:rPr lang="en-US" altLang="en-US" dirty="0"/>
              <a:t>Hope that this is cheaper than hiring qualified assessors</a:t>
            </a:r>
          </a:p>
          <a:p>
            <a:r>
              <a:rPr lang="en-US" altLang="en-US" dirty="0"/>
              <a:t>Lots of literature on using crowd-sourcing for such tasks</a:t>
            </a:r>
          </a:p>
          <a:p>
            <a:pPr lvl="1"/>
            <a:r>
              <a:rPr lang="en-US" altLang="en-US" dirty="0"/>
              <a:t>You get fairly good signal, but the variance in the resulting judgments is quite high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CC5815D-6BFF-B344-A0C5-1BE766CE8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else?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8D2B48E-0FCA-4D42-8A7D-C2A2D9094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Still need test queries</a:t>
            </a:r>
          </a:p>
          <a:p>
            <a:pPr lvl="1" eaLnBrk="1" hangingPunct="1"/>
            <a:r>
              <a:rPr lang="en-US" altLang="en-US" dirty="0"/>
              <a:t>Must be germane to docs available</a:t>
            </a:r>
          </a:p>
          <a:p>
            <a:pPr lvl="1" eaLnBrk="1" hangingPunct="1"/>
            <a:r>
              <a:rPr lang="en-US" altLang="en-US" dirty="0"/>
              <a:t>Must be representative of actual user needs</a:t>
            </a:r>
          </a:p>
          <a:p>
            <a:pPr lvl="1" eaLnBrk="1" hangingPunct="1"/>
            <a:r>
              <a:rPr lang="en-US" altLang="en-US" dirty="0"/>
              <a:t>Random query terms from the documents are not a good idea</a:t>
            </a:r>
          </a:p>
          <a:p>
            <a:pPr lvl="1" eaLnBrk="1" hangingPunct="1"/>
            <a:r>
              <a:rPr lang="en-US" altLang="en-US" dirty="0"/>
              <a:t>Sample from query logs if available</a:t>
            </a:r>
          </a:p>
          <a:p>
            <a:pPr eaLnBrk="1" hangingPunct="1"/>
            <a:r>
              <a:rPr lang="en-US" altLang="en-US" dirty="0"/>
              <a:t>Classically (non-Web)</a:t>
            </a:r>
          </a:p>
          <a:p>
            <a:pPr lvl="1" eaLnBrk="1" hangingPunct="1"/>
            <a:r>
              <a:rPr lang="en-US" altLang="en-US" dirty="0"/>
              <a:t>Low query rates – not enough query logs</a:t>
            </a:r>
          </a:p>
          <a:p>
            <a:pPr lvl="1" eaLnBrk="1" hangingPunct="1"/>
            <a:r>
              <a:rPr lang="en-US" altLang="en-US" dirty="0"/>
              <a:t>Experts hand-craft “user needs”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B640EBB-15FB-2744-8C0F-51C5CC374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Early public test Collections (20</a:t>
            </a:r>
            <a:r>
              <a:rPr lang="en-US" altLang="en-US" baseline="30000" dirty="0"/>
              <a:t>th</a:t>
            </a:r>
            <a:r>
              <a:rPr lang="en-US" altLang="en-US" dirty="0"/>
              <a:t> C)</a:t>
            </a:r>
          </a:p>
        </p:txBody>
      </p:sp>
      <p:pic>
        <p:nvPicPr>
          <p:cNvPr id="26627" name="Picture 3" descr="testcorpora">
            <a:extLst>
              <a:ext uri="{FF2B5EF4-FFF2-40B4-BE49-F238E27FC236}">
                <a16:creationId xmlns:a16="http://schemas.microsoft.com/office/drawing/2014/main" id="{D215CF62-B602-224C-A4D5-56F203FBB5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1600200"/>
            <a:ext cx="5086338" cy="4197554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6E91A8-AC88-0045-9158-9796B8C7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004" y="5313855"/>
            <a:ext cx="4780996" cy="327212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6600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3C705F9-EE69-B146-A5B7-62A031830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4495800"/>
            <a:ext cx="1295400" cy="685800"/>
          </a:xfrm>
          <a:prstGeom prst="wedgeRectCallout">
            <a:avLst>
              <a:gd name="adj1" fmla="val -62009"/>
              <a:gd name="adj2" fmla="val 79167"/>
            </a:avLst>
          </a:prstGeom>
          <a:solidFill>
            <a:srgbClr val="7F7F7F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Typical TREC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4D87A-FB0B-4A48-AE1D-D0C9737F971F}"/>
              </a:ext>
            </a:extLst>
          </p:cNvPr>
          <p:cNvSpPr txBox="1"/>
          <p:nvPr/>
        </p:nvSpPr>
        <p:spPr>
          <a:xfrm>
            <a:off x="1981200" y="5919991"/>
            <a:ext cx="685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Recent datasets: 100s of million web pages (GOV, </a:t>
            </a:r>
            <a:r>
              <a:rPr lang="en-US" dirty="0" err="1">
                <a:latin typeface="Avenir Next" panose="020B0503020202020204" pitchFamily="34" charset="0"/>
              </a:rPr>
              <a:t>ClueWeb</a:t>
            </a:r>
            <a:r>
              <a:rPr lang="en-US" dirty="0">
                <a:latin typeface="Avenir Next" panose="020B0503020202020204" pitchFamily="34" charset="0"/>
              </a:rPr>
              <a:t>, …)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For each term </a:t>
            </a:r>
            <a:r>
              <a:rPr lang="en-US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ＭＳ Ｐゴシック" charset="0"/>
              </a:rPr>
              <a:t>, we must store a list of all documents that contain </a:t>
            </a:r>
            <a:r>
              <a:rPr lang="en-US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Identify each by a </a:t>
            </a:r>
            <a:r>
              <a:rPr lang="en-US" b="1" dirty="0" err="1">
                <a:ea typeface="ＭＳ Ｐゴシック" charset="0"/>
              </a:rPr>
              <a:t>docID</a:t>
            </a:r>
            <a:r>
              <a:rPr lang="en-US" dirty="0">
                <a:ea typeface="ＭＳ Ｐゴシック" charset="0"/>
              </a:rPr>
              <a:t>, a document serial number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Can we use fixed-size arrays for this?</a:t>
            </a: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3560380" y="5175743"/>
            <a:ext cx="5334000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What happens if the word </a:t>
            </a:r>
            <a:r>
              <a:rPr lang="en-US" b="1" i="1"/>
              <a:t>Caesar</a:t>
            </a:r>
            <a:r>
              <a:rPr lang="en-US"/>
              <a:t> is added to document 14?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7ED7BCE-2C85-C543-8C15-8F15C700FE3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D066B3E9-9CAD-3C44-A438-31168EC0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455" y="3228114"/>
            <a:ext cx="11763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/>
              <a:t>Brutus</a:t>
            </a:r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id="{E5DA62B2-3A7A-C842-90F7-93482281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455" y="4285389"/>
            <a:ext cx="16144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/>
              <a:t>Calpurnia</a:t>
            </a:r>
          </a:p>
        </p:txBody>
      </p:sp>
      <p:sp>
        <p:nvSpPr>
          <p:cNvPr id="57" name="Text Box 6">
            <a:extLst>
              <a:ext uri="{FF2B5EF4-FFF2-40B4-BE49-F238E27FC236}">
                <a16:creationId xmlns:a16="http://schemas.microsoft.com/office/drawing/2014/main" id="{5133898E-441C-8542-839B-40BC4BCA4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455" y="3761514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/>
              <a:t>Caesar</a:t>
            </a:r>
          </a:p>
        </p:txBody>
      </p:sp>
      <p:sp>
        <p:nvSpPr>
          <p:cNvPr id="58" name="AutoShape 7">
            <a:extLst>
              <a:ext uri="{FF2B5EF4-FFF2-40B4-BE49-F238E27FC236}">
                <a16:creationId xmlns:a16="http://schemas.microsoft.com/office/drawing/2014/main" id="{810E115B-7DC8-7641-A68A-FBEECBF0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855" y="3304314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59" name="AutoShape 8">
            <a:extLst>
              <a:ext uri="{FF2B5EF4-FFF2-40B4-BE49-F238E27FC236}">
                <a16:creationId xmlns:a16="http://schemas.microsoft.com/office/drawing/2014/main" id="{7EE851A6-69D6-F14A-A723-A40CEBC4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855" y="3837714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grpSp>
        <p:nvGrpSpPr>
          <p:cNvPr id="60" name="Group 26">
            <a:extLst>
              <a:ext uri="{FF2B5EF4-FFF2-40B4-BE49-F238E27FC236}">
                <a16:creationId xmlns:a16="http://schemas.microsoft.com/office/drawing/2014/main" id="{42684F7C-3AC1-E54E-9F81-D507D8861D8B}"/>
              </a:ext>
            </a:extLst>
          </p:cNvPr>
          <p:cNvGrpSpPr>
            <a:grpSpLocks/>
          </p:cNvGrpSpPr>
          <p:nvPr/>
        </p:nvGrpSpPr>
        <p:grpSpPr bwMode="auto">
          <a:xfrm>
            <a:off x="4897055" y="4371114"/>
            <a:ext cx="4876800" cy="304800"/>
            <a:chOff x="2064" y="2448"/>
            <a:chExt cx="3072" cy="192"/>
          </a:xfrm>
        </p:grpSpPr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BA57A9E1-A4E5-404A-AF85-02826D711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FBAA2206-4B2E-234B-8A04-43DE50C3E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A89C7BE3-AA5B-D041-8AAC-28385D123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4" name="Rectangle 30">
              <a:extLst>
                <a:ext uri="{FF2B5EF4-FFF2-40B4-BE49-F238E27FC236}">
                  <a16:creationId xmlns:a16="http://schemas.microsoft.com/office/drawing/2014/main" id="{3E3D1B9B-DBCE-6140-9EFD-07FE197EE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AE0C34D7-4760-F542-AA3F-51FFAB45A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it-IT"/>
            </a:p>
          </p:txBody>
        </p:sp>
      </p:grpSp>
      <p:grpSp>
        <p:nvGrpSpPr>
          <p:cNvPr id="66" name="Group 51">
            <a:extLst>
              <a:ext uri="{FF2B5EF4-FFF2-40B4-BE49-F238E27FC236}">
                <a16:creationId xmlns:a16="http://schemas.microsoft.com/office/drawing/2014/main" id="{05412DD7-67D2-1E4E-9870-2DCF0FCDFC8A}"/>
              </a:ext>
            </a:extLst>
          </p:cNvPr>
          <p:cNvGrpSpPr>
            <a:grpSpLocks/>
          </p:cNvGrpSpPr>
          <p:nvPr/>
        </p:nvGrpSpPr>
        <p:grpSpPr bwMode="auto">
          <a:xfrm>
            <a:off x="4897055" y="3761514"/>
            <a:ext cx="4959350" cy="461963"/>
            <a:chOff x="2064" y="2688"/>
            <a:chExt cx="3124" cy="291"/>
          </a:xfrm>
        </p:grpSpPr>
        <p:grpSp>
          <p:nvGrpSpPr>
            <p:cNvPr id="67" name="Group 20">
              <a:extLst>
                <a:ext uri="{FF2B5EF4-FFF2-40B4-BE49-F238E27FC236}">
                  <a16:creationId xmlns:a16="http://schemas.microsoft.com/office/drawing/2014/main" id="{F732FCCB-CEF4-0F4E-908B-163D5C33C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76" name="Rectangle 21">
                <a:extLst>
                  <a:ext uri="{FF2B5EF4-FFF2-40B4-BE49-F238E27FC236}">
                    <a16:creationId xmlns:a16="http://schemas.microsoft.com/office/drawing/2014/main" id="{3F587CF4-DC8D-8344-B8AD-DDC5CD9CC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7" name="Rectangle 22">
                <a:extLst>
                  <a:ext uri="{FF2B5EF4-FFF2-40B4-BE49-F238E27FC236}">
                    <a16:creationId xmlns:a16="http://schemas.microsoft.com/office/drawing/2014/main" id="{430A2415-A716-1E40-8972-1349DFE1B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8" name="Rectangle 23">
                <a:extLst>
                  <a:ext uri="{FF2B5EF4-FFF2-40B4-BE49-F238E27FC236}">
                    <a16:creationId xmlns:a16="http://schemas.microsoft.com/office/drawing/2014/main" id="{85B51E70-3F82-294C-8DA0-38F1777BC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9" name="Rectangle 24">
                <a:extLst>
                  <a:ext uri="{FF2B5EF4-FFF2-40B4-BE49-F238E27FC236}">
                    <a16:creationId xmlns:a16="http://schemas.microsoft.com/office/drawing/2014/main" id="{E0BFC556-FCCB-3742-BC42-206BD2BE6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80" name="Line 25">
                <a:extLst>
                  <a:ext uri="{FF2B5EF4-FFF2-40B4-BE49-F238E27FC236}">
                    <a16:creationId xmlns:a16="http://schemas.microsoft.com/office/drawing/2014/main" id="{1E1BD232-B3BE-8546-84EA-28B8AD7DC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68" name="Text Box 32">
              <a:extLst>
                <a:ext uri="{FF2B5EF4-FFF2-40B4-BE49-F238E27FC236}">
                  <a16:creationId xmlns:a16="http://schemas.microsoft.com/office/drawing/2014/main" id="{38D900DD-AA84-7449-B80D-2BF3D85DE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69" name="Text Box 33">
              <a:extLst>
                <a:ext uri="{FF2B5EF4-FFF2-40B4-BE49-F238E27FC236}">
                  <a16:creationId xmlns:a16="http://schemas.microsoft.com/office/drawing/2014/main" id="{2C13BDE9-B3F6-4646-82F6-DDF7A4E37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70" name="Text Box 34">
              <a:extLst>
                <a:ext uri="{FF2B5EF4-FFF2-40B4-BE49-F238E27FC236}">
                  <a16:creationId xmlns:a16="http://schemas.microsoft.com/office/drawing/2014/main" id="{DFEBD4A6-9E5B-AF48-9315-299E915A2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71" name="Text Box 35">
              <a:extLst>
                <a:ext uri="{FF2B5EF4-FFF2-40B4-BE49-F238E27FC236}">
                  <a16:creationId xmlns:a16="http://schemas.microsoft.com/office/drawing/2014/main" id="{B88105E4-6DAF-3144-95B0-D08A78AD2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72" name="Text Box 36">
              <a:extLst>
                <a:ext uri="{FF2B5EF4-FFF2-40B4-BE49-F238E27FC236}">
                  <a16:creationId xmlns:a16="http://schemas.microsoft.com/office/drawing/2014/main" id="{E5716693-0B42-AF41-B8FA-A84D83E4F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73" name="Text Box 37">
              <a:extLst>
                <a:ext uri="{FF2B5EF4-FFF2-40B4-BE49-F238E27FC236}">
                  <a16:creationId xmlns:a16="http://schemas.microsoft.com/office/drawing/2014/main" id="{396B3BEA-E016-A74A-A68F-008A1E818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74" name="Text Box 38">
              <a:extLst>
                <a:ext uri="{FF2B5EF4-FFF2-40B4-BE49-F238E27FC236}">
                  <a16:creationId xmlns:a16="http://schemas.microsoft.com/office/drawing/2014/main" id="{32B014BD-7B4F-064E-B312-3FAAEE701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EB877A55-CB34-A045-9418-D5EC89F27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81" name="Group 52">
            <a:extLst>
              <a:ext uri="{FF2B5EF4-FFF2-40B4-BE49-F238E27FC236}">
                <a16:creationId xmlns:a16="http://schemas.microsoft.com/office/drawing/2014/main" id="{F53756CC-3F93-5741-9ADA-C0E04CFFA327}"/>
              </a:ext>
            </a:extLst>
          </p:cNvPr>
          <p:cNvGrpSpPr>
            <a:grpSpLocks/>
          </p:cNvGrpSpPr>
          <p:nvPr/>
        </p:nvGrpSpPr>
        <p:grpSpPr bwMode="auto">
          <a:xfrm>
            <a:off x="4897055" y="3228114"/>
            <a:ext cx="4876800" cy="461963"/>
            <a:chOff x="2064" y="2400"/>
            <a:chExt cx="3072" cy="291"/>
          </a:xfrm>
        </p:grpSpPr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AA9244D-F6BD-9242-9F62-576D2F4A5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91" name="Rectangle 11">
                <a:extLst>
                  <a:ext uri="{FF2B5EF4-FFF2-40B4-BE49-F238E27FC236}">
                    <a16:creationId xmlns:a16="http://schemas.microsoft.com/office/drawing/2014/main" id="{82B19224-4898-A04F-A839-4E03EF125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2" name="Rectangle 13">
                <a:extLst>
                  <a:ext uri="{FF2B5EF4-FFF2-40B4-BE49-F238E27FC236}">
                    <a16:creationId xmlns:a16="http://schemas.microsoft.com/office/drawing/2014/main" id="{5F6BF5F2-DACD-B345-976F-CC509C5C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3" name="Rectangle 15">
                <a:extLst>
                  <a:ext uri="{FF2B5EF4-FFF2-40B4-BE49-F238E27FC236}">
                    <a16:creationId xmlns:a16="http://schemas.microsoft.com/office/drawing/2014/main" id="{66F1DF56-A2C9-5F43-ADC3-05DED75A6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4" name="Rectangle 16">
                <a:extLst>
                  <a:ext uri="{FF2B5EF4-FFF2-40B4-BE49-F238E27FC236}">
                    <a16:creationId xmlns:a16="http://schemas.microsoft.com/office/drawing/2014/main" id="{1BDA4162-8FAD-8147-B374-91E8E3A45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5" name="Line 18">
                <a:extLst>
                  <a:ext uri="{FF2B5EF4-FFF2-40B4-BE49-F238E27FC236}">
                    <a16:creationId xmlns:a16="http://schemas.microsoft.com/office/drawing/2014/main" id="{E72EE6AC-156E-7440-9C01-7BD8C259F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83" name="Text Box 40">
              <a:extLst>
                <a:ext uri="{FF2B5EF4-FFF2-40B4-BE49-F238E27FC236}">
                  <a16:creationId xmlns:a16="http://schemas.microsoft.com/office/drawing/2014/main" id="{E309E64C-8CEC-BA4A-B04C-E426FAF34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84" name="Text Box 41">
              <a:extLst>
                <a:ext uri="{FF2B5EF4-FFF2-40B4-BE49-F238E27FC236}">
                  <a16:creationId xmlns:a16="http://schemas.microsoft.com/office/drawing/2014/main" id="{89118E16-18CC-6447-BC4F-B05F20BBA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85" name="Text Box 42">
              <a:extLst>
                <a:ext uri="{FF2B5EF4-FFF2-40B4-BE49-F238E27FC236}">
                  <a16:creationId xmlns:a16="http://schemas.microsoft.com/office/drawing/2014/main" id="{07B02F54-ECEE-BC42-88B2-D58365971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86" name="Text Box 43">
              <a:extLst>
                <a:ext uri="{FF2B5EF4-FFF2-40B4-BE49-F238E27FC236}">
                  <a16:creationId xmlns:a16="http://schemas.microsoft.com/office/drawing/2014/main" id="{03FA4240-8CE5-5949-B7D8-2883FC843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87" name="Text Box 44">
              <a:extLst>
                <a:ext uri="{FF2B5EF4-FFF2-40B4-BE49-F238E27FC236}">
                  <a16:creationId xmlns:a16="http://schemas.microsoft.com/office/drawing/2014/main" id="{D473A17C-B3FF-D045-A581-CE8AC64A5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88" name="Text Box 45">
              <a:extLst>
                <a:ext uri="{FF2B5EF4-FFF2-40B4-BE49-F238E27FC236}">
                  <a16:creationId xmlns:a16="http://schemas.microsoft.com/office/drawing/2014/main" id="{6DF45CC6-F846-BF47-BB29-8A33E52FB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89" name="Text Box 46">
              <a:extLst>
                <a:ext uri="{FF2B5EF4-FFF2-40B4-BE49-F238E27FC236}">
                  <a16:creationId xmlns:a16="http://schemas.microsoft.com/office/drawing/2014/main" id="{604E9CF8-837B-4A4A-8A48-FE77D5E10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90" name="Text Box 47">
              <a:extLst>
                <a:ext uri="{FF2B5EF4-FFF2-40B4-BE49-F238E27FC236}">
                  <a16:creationId xmlns:a16="http://schemas.microsoft.com/office/drawing/2014/main" id="{F7F2FF71-77F3-9E47-87A4-5E183FAC5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it-IT"/>
            </a:p>
          </p:txBody>
        </p:sp>
      </p:grpSp>
      <p:sp>
        <p:nvSpPr>
          <p:cNvPr id="96" name="Text Box 48">
            <a:extLst>
              <a:ext uri="{FF2B5EF4-FFF2-40B4-BE49-F238E27FC236}">
                <a16:creationId xmlns:a16="http://schemas.microsoft.com/office/drawing/2014/main" id="{E577D2F1-EB79-6745-ACBC-FEF407C30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055" y="4294914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97" name="AutoShape 49">
            <a:extLst>
              <a:ext uri="{FF2B5EF4-FFF2-40B4-BE49-F238E27FC236}">
                <a16:creationId xmlns:a16="http://schemas.microsoft.com/office/drawing/2014/main" id="{694DBB19-8287-5A4A-B054-D04016C2D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855" y="4371114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98" name="Text Box 50">
            <a:extLst>
              <a:ext uri="{FF2B5EF4-FFF2-40B4-BE49-F238E27FC236}">
                <a16:creationId xmlns:a16="http://schemas.microsoft.com/office/drawing/2014/main" id="{0C5BEDB4-C496-A341-A1C0-3B1AFF42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180" y="4294914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99" name="Text Box 46">
            <a:extLst>
              <a:ext uri="{FF2B5EF4-FFF2-40B4-BE49-F238E27FC236}">
                <a16:creationId xmlns:a16="http://schemas.microsoft.com/office/drawing/2014/main" id="{B15F5463-03E8-414D-8E48-600ED0E60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8055" y="3228114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100" name="Text Box 50">
            <a:extLst>
              <a:ext uri="{FF2B5EF4-FFF2-40B4-BE49-F238E27FC236}">
                <a16:creationId xmlns:a16="http://schemas.microsoft.com/office/drawing/2014/main" id="{7FF98D6C-225D-5349-A6BA-E88787D95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380" y="4294914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101" name="Text Box 50">
            <a:extLst>
              <a:ext uri="{FF2B5EF4-FFF2-40B4-BE49-F238E27FC236}">
                <a16:creationId xmlns:a16="http://schemas.microsoft.com/office/drawing/2014/main" id="{11D2D8C2-C783-0146-BFE2-CD923E5DA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655" y="4294914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39770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58" grpId="0" animBg="1" autoUpdateAnimBg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D874217C-A853-1A42-9523-38E9C088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35" y="274638"/>
            <a:ext cx="10005165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Now we have the basics of a benchmark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967183DE-7831-CB47-A4BF-9EC207801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Let’s review some evaluation measures</a:t>
            </a:r>
          </a:p>
          <a:p>
            <a:pPr lvl="1"/>
            <a:r>
              <a:rPr lang="en-US" altLang="en-US" i="1"/>
              <a:t>Precision</a:t>
            </a:r>
          </a:p>
          <a:p>
            <a:pPr lvl="1"/>
            <a:r>
              <a:rPr lang="en-US" altLang="en-US" i="1"/>
              <a:t>Recall</a:t>
            </a:r>
          </a:p>
          <a:p>
            <a:pPr lvl="1"/>
            <a:r>
              <a:rPr lang="en-US" altLang="en-US"/>
              <a:t>DCG</a:t>
            </a:r>
          </a:p>
          <a:p>
            <a:pPr lvl="1"/>
            <a:r>
              <a:rPr lang="en-US" altLang="en-US"/>
              <a:t>… 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30B686D9-DD95-C948-AF31-AC609045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fld id="{76434EB3-BF3A-2B41-BF36-FD57B62B783C}" type="slidenum">
              <a:rPr lang="en-US" altLang="en-US" smtClean="0"/>
              <a:pPr eaLnBrk="1" hangingPunct="1"/>
              <a:t>180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A2CE9B1-DD50-8740-95BB-BEC653D66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Evaluating a Search System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AD11EE0-A5D6-7E40-9A48-911F9E9DB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Note: </a:t>
            </a:r>
            <a:r>
              <a:rPr lang="en-US" altLang="en-US" b="1"/>
              <a:t>user need</a:t>
            </a:r>
            <a:r>
              <a:rPr lang="en-US" altLang="en-US"/>
              <a:t> is translated into a </a:t>
            </a:r>
            <a:r>
              <a:rPr lang="en-US" altLang="en-US" b="1"/>
              <a:t>query</a:t>
            </a:r>
          </a:p>
          <a:p>
            <a:pPr eaLnBrk="1" hangingPunct="1"/>
            <a:r>
              <a:rPr lang="en-US" altLang="en-US"/>
              <a:t>Relevance is assessed relative to the </a:t>
            </a:r>
            <a:r>
              <a:rPr lang="en-US" altLang="en-US" b="1"/>
              <a:t>user need</a:t>
            </a:r>
            <a:r>
              <a:rPr lang="en-US" altLang="en-US" b="1" i="1"/>
              <a:t>, </a:t>
            </a:r>
            <a:r>
              <a:rPr lang="en-US" altLang="en-US" i="1"/>
              <a:t>not </a:t>
            </a:r>
            <a:r>
              <a:rPr lang="en-US" altLang="en-US"/>
              <a:t>the</a:t>
            </a:r>
            <a:r>
              <a:rPr lang="en-US" altLang="en-US" i="1"/>
              <a:t> </a:t>
            </a:r>
            <a:r>
              <a:rPr lang="en-US" altLang="en-US" b="1"/>
              <a:t>query</a:t>
            </a:r>
          </a:p>
          <a:p>
            <a:pPr eaLnBrk="1" hangingPunct="1"/>
            <a:r>
              <a:rPr lang="en-US" altLang="en-US"/>
              <a:t>E.g., </a:t>
            </a:r>
            <a:r>
              <a:rPr lang="en-US" altLang="en-US" u="sng"/>
              <a:t>Information need</a:t>
            </a:r>
            <a:r>
              <a:rPr lang="en-US" altLang="en-US"/>
              <a:t>: </a:t>
            </a:r>
            <a:r>
              <a:rPr lang="en-US" altLang="en-US" i="1"/>
              <a:t>My swimming pool bottom is becoming black and needs to be cleaned.</a:t>
            </a:r>
          </a:p>
          <a:p>
            <a:pPr eaLnBrk="1" hangingPunct="1"/>
            <a:r>
              <a:rPr lang="en-US" altLang="en-US" u="sng"/>
              <a:t>Query</a:t>
            </a:r>
            <a:r>
              <a:rPr lang="en-US" altLang="en-US"/>
              <a:t>: </a:t>
            </a:r>
            <a:r>
              <a:rPr lang="en-US" altLang="en-US" b="1" i="1"/>
              <a:t>pool cleaner</a:t>
            </a:r>
          </a:p>
          <a:p>
            <a:pPr eaLnBrk="1" hangingPunct="1"/>
            <a:r>
              <a:rPr lang="en-US" altLang="en-US"/>
              <a:t>Assess whether the doc addresses the underlying need, not whether it has these words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5B941D9-B830-6D4B-A83C-53DF435BD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4235" y="76200"/>
            <a:ext cx="11323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Unranked retrieval evaluation: Precision and Recall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F781991-52BD-3C4A-9617-CFEFD4D7F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3200" b="1" dirty="0">
                <a:latin typeface="Avenir Next Demi Bold" panose="020B0503020202020204" pitchFamily="34" charset="0"/>
              </a:rPr>
              <a:t>Binary assessments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Avenir Next Demi Bold" panose="020B0503020202020204" pitchFamily="34" charset="0"/>
              </a:rPr>
              <a:t>Precision</a:t>
            </a:r>
            <a:r>
              <a:rPr lang="en-US" altLang="en-US" dirty="0"/>
              <a:t>: fraction of retrieved docs that are relevant</a:t>
            </a:r>
            <a:br>
              <a:rPr lang="en-US" altLang="en-US" dirty="0"/>
            </a:br>
            <a:r>
              <a:rPr lang="en-US" altLang="en-US" dirty="0"/>
              <a:t>P(relevant | retrieved)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Avenir Next Demi Bold" panose="020B0503020202020204" pitchFamily="34" charset="0"/>
              </a:rPr>
              <a:t>Recall</a:t>
            </a:r>
            <a:r>
              <a:rPr lang="en-US" altLang="en-US" dirty="0"/>
              <a:t>: fraction of relevant docs that are retrieved</a:t>
            </a:r>
            <a:br>
              <a:rPr lang="en-US" altLang="en-US" dirty="0"/>
            </a:br>
            <a:r>
              <a:rPr lang="en-US" altLang="en-US" dirty="0"/>
              <a:t>P(retrieved | relevant)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marL="0" indent="0" algn="ctr" eaLnBrk="1" hangingPunct="1">
              <a:buNone/>
            </a:pPr>
            <a:endParaRPr lang="en-US" altLang="en-US" dirty="0"/>
          </a:p>
          <a:p>
            <a:pPr marL="0" indent="0" algn="ctr" eaLnBrk="1" hangingPunct="1">
              <a:buNone/>
            </a:pPr>
            <a:r>
              <a:rPr lang="en-US" altLang="en-US" dirty="0"/>
              <a:t>Precision P = </a:t>
            </a:r>
            <a:r>
              <a:rPr lang="en-US" altLang="en-US" dirty="0" err="1"/>
              <a:t>tp</a:t>
            </a:r>
            <a:r>
              <a:rPr lang="en-US" altLang="en-US" dirty="0"/>
              <a:t>/(</a:t>
            </a:r>
            <a:r>
              <a:rPr lang="en-US" altLang="en-US" dirty="0" err="1"/>
              <a:t>tp</a:t>
            </a:r>
            <a:r>
              <a:rPr lang="en-US" altLang="en-US" dirty="0"/>
              <a:t> + </a:t>
            </a:r>
            <a:r>
              <a:rPr lang="en-US" altLang="en-US" dirty="0" err="1"/>
              <a:t>fp</a:t>
            </a:r>
            <a:r>
              <a:rPr lang="en-US" altLang="en-US" dirty="0"/>
              <a:t>)</a:t>
            </a:r>
          </a:p>
          <a:p>
            <a:pPr marL="0" indent="0" algn="ctr" eaLnBrk="1" hangingPunct="1">
              <a:buNone/>
            </a:pPr>
            <a:r>
              <a:rPr lang="en-US" altLang="en-US" dirty="0"/>
              <a:t>Recall  </a:t>
            </a:r>
            <a:r>
              <a:rPr lang="en-US" altLang="en-US" sz="2000" dirty="0"/>
              <a:t> </a:t>
            </a:r>
            <a:r>
              <a:rPr lang="en-US" altLang="en-US" dirty="0"/>
              <a:t>   R = </a:t>
            </a:r>
            <a:r>
              <a:rPr lang="en-US" altLang="en-US" dirty="0" err="1"/>
              <a:t>tp</a:t>
            </a:r>
            <a:r>
              <a:rPr lang="en-US" altLang="en-US" dirty="0"/>
              <a:t>/(</a:t>
            </a:r>
            <a:r>
              <a:rPr lang="en-US" altLang="en-US" dirty="0" err="1"/>
              <a:t>tp</a:t>
            </a:r>
            <a:r>
              <a:rPr lang="en-US" altLang="en-US" dirty="0"/>
              <a:t> + </a:t>
            </a:r>
            <a:r>
              <a:rPr lang="en-US" altLang="en-US" dirty="0" err="1"/>
              <a:t>fn</a:t>
            </a:r>
            <a:r>
              <a:rPr lang="en-US" altLang="en-US" dirty="0"/>
              <a:t>)</a:t>
            </a:r>
          </a:p>
        </p:txBody>
      </p:sp>
      <p:graphicFrame>
        <p:nvGraphicFramePr>
          <p:cNvPr id="1201156" name="Group 4">
            <a:extLst>
              <a:ext uri="{FF2B5EF4-FFF2-40B4-BE49-F238E27FC236}">
                <a16:creationId xmlns:a16="http://schemas.microsoft.com/office/drawing/2014/main" id="{47FA41C9-2347-B741-B366-3F0C048D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03241"/>
              </p:ext>
            </p:extLst>
          </p:nvPr>
        </p:nvGraphicFramePr>
        <p:xfrm>
          <a:off x="3009899" y="3944656"/>
          <a:ext cx="6172200" cy="14478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Non-relevant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fn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tn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C2CF2517-18C2-A24D-92A3-BA050BBA4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/>
              <a:t>Rank-Based Measures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BABB0D6E-D239-8E47-8067-DA7F6FE215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Binary relevance</a:t>
            </a:r>
          </a:p>
          <a:p>
            <a:pPr lvl="1" eaLnBrk="1" hangingPunct="1"/>
            <a:r>
              <a:rPr lang="en-US" altLang="en-US" dirty="0" err="1"/>
              <a:t>Precision@K</a:t>
            </a:r>
            <a:r>
              <a:rPr lang="en-US" altLang="en-US" dirty="0"/>
              <a:t> (P@K)</a:t>
            </a:r>
          </a:p>
          <a:p>
            <a:pPr lvl="1" eaLnBrk="1" hangingPunct="1"/>
            <a:r>
              <a:rPr lang="en-US" altLang="en-US" dirty="0"/>
              <a:t>Mean Average Precision (MAP)</a:t>
            </a:r>
          </a:p>
          <a:p>
            <a:pPr lvl="1" eaLnBrk="1" hangingPunct="1"/>
            <a:r>
              <a:rPr lang="en-US" altLang="en-US" dirty="0"/>
              <a:t>Mean Reciprocal Rank (MRR)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Multiple levels of relevance</a:t>
            </a:r>
          </a:p>
          <a:p>
            <a:pPr lvl="1" eaLnBrk="1" hangingPunct="1"/>
            <a:r>
              <a:rPr lang="en-US" altLang="en-US" dirty="0"/>
              <a:t>Normalized Discounted Cumulative Gain (NDCG)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35257E01-4FEB-474B-A9C7-DEA01E3DA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 err="1"/>
              <a:t>Precision@K</a:t>
            </a:r>
            <a:endParaRPr lang="en-US" altLang="en-US" dirty="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5660485-55CA-284B-988B-AC5614C083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Set a rank threshold K</a:t>
            </a:r>
          </a:p>
          <a:p>
            <a:pPr eaLnBrk="1" hangingPunct="1">
              <a:lnSpc>
                <a:spcPct val="90000"/>
              </a:lnSpc>
            </a:pPr>
            <a:endParaRPr lang="en-US" altLang="en-US" sz="1900"/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Compute % relevant in top K</a:t>
            </a:r>
          </a:p>
          <a:p>
            <a:pPr eaLnBrk="1" hangingPunct="1">
              <a:lnSpc>
                <a:spcPct val="90000"/>
              </a:lnSpc>
            </a:pPr>
            <a:endParaRPr lang="en-US" altLang="en-US" sz="1900"/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Ignores documents ranked lower than K</a:t>
            </a:r>
          </a:p>
          <a:p>
            <a:pPr eaLnBrk="1" hangingPunct="1">
              <a:lnSpc>
                <a:spcPct val="90000"/>
              </a:lnSpc>
            </a:pPr>
            <a:endParaRPr lang="en-US" altLang="en-US" sz="1900"/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Ex:        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Prec@3 of 2/3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500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Prec@4 of 2/4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Prec@5 of 3/5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similar fashion we have Recall@K</a:t>
            </a:r>
          </a:p>
        </p:txBody>
      </p:sp>
      <p:pic>
        <p:nvPicPr>
          <p:cNvPr id="88067" name="Picture 11">
            <a:extLst>
              <a:ext uri="{FF2B5EF4-FFF2-40B4-BE49-F238E27FC236}">
                <a16:creationId xmlns:a16="http://schemas.microsoft.com/office/drawing/2014/main" id="{50E451C4-819D-E240-A6BD-66B9C3DF7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48188"/>
            <a:ext cx="1828800" cy="32861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E32B104E-A368-C14A-81E6-BFDE7978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fld id="{76434EB3-BF3A-2B41-BF36-FD57B62B783C}" type="slidenum">
              <a:rPr lang="en-US" altLang="en-US" smtClean="0"/>
              <a:pPr eaLnBrk="1" hangingPunct="1"/>
              <a:t>185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43A21E-CC85-B844-8E28-20A35C259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precision-recall curve</a:t>
            </a:r>
          </a:p>
        </p:txBody>
      </p:sp>
      <p:graphicFrame>
        <p:nvGraphicFramePr>
          <p:cNvPr id="33795" name="Object 2">
            <a:extLst>
              <a:ext uri="{FF2B5EF4-FFF2-40B4-BE49-F238E27FC236}">
                <a16:creationId xmlns:a16="http://schemas.microsoft.com/office/drawing/2014/main" id="{9D9186B0-E343-6B46-B58C-7E912980C85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590800" y="1770063"/>
          <a:ext cx="7086600" cy="489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229100" imgH="2921000" progId="Excel.Chart.8">
                  <p:embed/>
                </p:oleObj>
              </mc:Choice>
              <mc:Fallback>
                <p:oleObj name="Chart" r:id="rId2" imgW="4229100" imgH="2921000" progId="Excel.Chart.8">
                  <p:embed/>
                  <p:pic>
                    <p:nvPicPr>
                      <p:cNvPr id="33795" name="Object 2">
                        <a:extLst>
                          <a:ext uri="{FF2B5EF4-FFF2-40B4-BE49-F238E27FC236}">
                            <a16:creationId xmlns:a16="http://schemas.microsoft.com/office/drawing/2014/main" id="{9D9186B0-E343-6B46-B58C-7E912980C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70063"/>
                        <a:ext cx="7086600" cy="489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Box 4">
            <a:extLst>
              <a:ext uri="{FF2B5EF4-FFF2-40B4-BE49-F238E27FC236}">
                <a16:creationId xmlns:a16="http://schemas.microsoft.com/office/drawing/2014/main" id="{844C8F59-1B5B-EF46-9E67-BA6BA233E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8.4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5CED8FCA-1AEE-8049-8AC4-AA6C1F051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/>
              <a:t>Mean Average Precision (MAP)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97BD33AA-23D7-4E47-BC13-192A690C92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Consider rank position of each </a:t>
            </a:r>
            <a:r>
              <a:rPr lang="en-US" altLang="en-US" sz="2600" b="1" i="1"/>
              <a:t>relevant</a:t>
            </a:r>
            <a:r>
              <a:rPr lang="en-US" altLang="en-US" sz="2600"/>
              <a:t> doc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K</a:t>
            </a:r>
            <a:r>
              <a:rPr lang="en-US" altLang="en-US" sz="2200" baseline="-25000"/>
              <a:t>1</a:t>
            </a:r>
            <a:r>
              <a:rPr lang="en-US" altLang="en-US" sz="2200"/>
              <a:t>, K</a:t>
            </a:r>
            <a:r>
              <a:rPr lang="en-US" altLang="en-US" sz="2200" baseline="-25000"/>
              <a:t>2</a:t>
            </a:r>
            <a:r>
              <a:rPr lang="en-US" altLang="en-US" sz="2200"/>
              <a:t>, … K</a:t>
            </a:r>
            <a:r>
              <a:rPr lang="en-US" altLang="en-US" sz="2200" baseline="-25000"/>
              <a:t>R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Compute Precision@K for each K</a:t>
            </a:r>
            <a:r>
              <a:rPr lang="en-US" altLang="en-US" sz="2600" baseline="-25000"/>
              <a:t>1</a:t>
            </a:r>
            <a:r>
              <a:rPr lang="en-US" altLang="en-US" sz="2600"/>
              <a:t>, K</a:t>
            </a:r>
            <a:r>
              <a:rPr lang="en-US" altLang="en-US" sz="2600" baseline="-25000"/>
              <a:t>2</a:t>
            </a:r>
            <a:r>
              <a:rPr lang="en-US" altLang="en-US" sz="2600"/>
              <a:t>, … K</a:t>
            </a:r>
            <a:r>
              <a:rPr lang="en-US" altLang="en-US" sz="2600" baseline="-25000"/>
              <a:t>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500" baseline="-25000"/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Average precision = average of P@K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/>
          </a:p>
          <a:p>
            <a:pPr eaLnBrk="1" hangingPunct="1">
              <a:lnSpc>
                <a:spcPct val="90000"/>
              </a:lnSpc>
            </a:pPr>
            <a:endParaRPr lang="en-US" altLang="en-US" sz="2100"/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Ex:                    has AvgPrec of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/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MAP is Average Precision across multiple queries/rankings</a:t>
            </a:r>
          </a:p>
        </p:txBody>
      </p:sp>
      <p:pic>
        <p:nvPicPr>
          <p:cNvPr id="34819" name="Picture 11">
            <a:extLst>
              <a:ext uri="{FF2B5EF4-FFF2-40B4-BE49-F238E27FC236}">
                <a16:creationId xmlns:a16="http://schemas.microsoft.com/office/drawing/2014/main" id="{A2520EDC-6A0F-EF46-B342-3FA98141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86" y="3716056"/>
            <a:ext cx="301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2" name="Object 8">
            <a:extLst>
              <a:ext uri="{FF2B5EF4-FFF2-40B4-BE49-F238E27FC236}">
                <a16:creationId xmlns:a16="http://schemas.microsoft.com/office/drawing/2014/main" id="{9A232456-D8BB-B04D-8BAE-D244A31788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831056"/>
              </p:ext>
            </p:extLst>
          </p:nvPr>
        </p:nvGraphicFramePr>
        <p:xfrm>
          <a:off x="5282878" y="4554256"/>
          <a:ext cx="2514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137100" imgH="9944100" progId="Equation.3">
                  <p:embed/>
                </p:oleObj>
              </mc:Choice>
              <mc:Fallback>
                <p:oleObj name="Equation" r:id="rId3" imgW="30137100" imgH="9944100" progId="Equation.3">
                  <p:embed/>
                  <p:pic>
                    <p:nvPicPr>
                      <p:cNvPr id="5122" name="Object 8">
                        <a:extLst>
                          <a:ext uri="{FF2B5EF4-FFF2-40B4-BE49-F238E27FC236}">
                            <a16:creationId xmlns:a16="http://schemas.microsoft.com/office/drawing/2014/main" id="{9A232456-D8BB-B04D-8BAE-D244A31788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2878" y="4554256"/>
                        <a:ext cx="2514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EC1B304D-717F-9444-ADAF-E985EA54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Average Precision</a:t>
            </a:r>
          </a:p>
        </p:txBody>
      </p:sp>
      <p:pic>
        <p:nvPicPr>
          <p:cNvPr id="35842" name="Picture 3" descr="C:\Users\croft\Desktop\chap8-2.tif">
            <a:extLst>
              <a:ext uri="{FF2B5EF4-FFF2-40B4-BE49-F238E27FC236}">
                <a16:creationId xmlns:a16="http://schemas.microsoft.com/office/drawing/2014/main" id="{FCFBCDC9-6E02-1948-9931-53972C5AD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1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9" descr="TP_tmp.png">
            <a:extLst>
              <a:ext uri="{FF2B5EF4-FFF2-40B4-BE49-F238E27FC236}">
                <a16:creationId xmlns:a16="http://schemas.microsoft.com/office/drawing/2014/main" id="{130DD765-15D6-EA4B-BA9A-C8BFBB2468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5029200"/>
            <a:ext cx="74199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E43F2CDE-5169-C64E-BACF-A6271346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</a:t>
            </a:r>
          </a:p>
        </p:txBody>
      </p:sp>
      <p:pic>
        <p:nvPicPr>
          <p:cNvPr id="36866" name="Picture 2" descr="C:\Users\croft\Desktop\chap8-3.tif">
            <a:extLst>
              <a:ext uri="{FF2B5EF4-FFF2-40B4-BE49-F238E27FC236}">
                <a16:creationId xmlns:a16="http://schemas.microsoft.com/office/drawing/2014/main" id="{E7D0CEE0-F34F-A24F-A218-16A7D6CD6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76400"/>
            <a:ext cx="4465638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6" descr="TP_tmp.png">
            <a:extLst>
              <a:ext uri="{FF2B5EF4-FFF2-40B4-BE49-F238E27FC236}">
                <a16:creationId xmlns:a16="http://schemas.microsoft.com/office/drawing/2014/main" id="{14CA6D4D-4D5E-9045-BF2A-BD2D6F6E49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81601"/>
            <a:ext cx="7685088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1149FA15-BB3B-F64B-A1FC-D5C4D958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Mean average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A775-14C2-1C45-B7EF-00F654AF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If a relevant document never gets retrieved, we assume the precision corresponding to that relevant doc to be zero </a:t>
            </a:r>
          </a:p>
          <a:p>
            <a:pPr lvl="1"/>
            <a:r>
              <a:rPr lang="en-US" altLang="en-US"/>
              <a:t>MAP is macro-averaging: each query counts equally</a:t>
            </a:r>
          </a:p>
          <a:p>
            <a:pPr lvl="1"/>
            <a:r>
              <a:rPr lang="en-US" altLang="en-US"/>
              <a:t>Now perhaps most commonly used measure in research papers</a:t>
            </a:r>
          </a:p>
          <a:p>
            <a:pPr lvl="1"/>
            <a:r>
              <a:rPr lang="en-US" altLang="en-US"/>
              <a:t>Good for web search?</a:t>
            </a:r>
          </a:p>
          <a:p>
            <a:pPr lvl="1"/>
            <a:r>
              <a:rPr lang="en-US" altLang="en-US"/>
              <a:t>MAP assumes user is interested in finding many relevant documents for each query</a:t>
            </a:r>
          </a:p>
          <a:p>
            <a:pPr lvl="1"/>
            <a:r>
              <a:rPr lang="en-US" altLang="en-US"/>
              <a:t>MAP requires many relevance judgments in text collection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We need variable-size postings lists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On disk, a continuous run of postings is normal and best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In memory, can use linked lists or variable length arrays</a:t>
            </a:r>
          </a:p>
          <a:p>
            <a:pPr lvl="2" eaLnBrk="1" hangingPunct="1"/>
            <a:r>
              <a:rPr lang="en-US">
                <a:ea typeface="ＭＳ Ｐゴシック" charset="0"/>
              </a:rPr>
              <a:t>Some tradeoffs in size/ease of insertion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18514" y="5857649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kern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defRPr/>
            </a:pPr>
            <a:fld id="{F1FB7D08-67DA-430D-B31F-1498AA061A61}" type="slidenum">
              <a:rPr lang="en-US" smtClean="0"/>
              <a:pPr eaLnBrk="1" hangingPunct="1">
                <a:defRPr/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4713515" y="5686199"/>
            <a:ext cx="5605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Sorted by docID (more later on why).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070948B-ACD6-D14E-AD22-AF011D3DD80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  <p:grpSp>
        <p:nvGrpSpPr>
          <p:cNvPr id="64" name="Group 54">
            <a:extLst>
              <a:ext uri="{FF2B5EF4-FFF2-40B4-BE49-F238E27FC236}">
                <a16:creationId xmlns:a16="http://schemas.microsoft.com/office/drawing/2014/main" id="{D986818C-467B-6144-B012-5715FC33AF62}"/>
              </a:ext>
            </a:extLst>
          </p:cNvPr>
          <p:cNvGrpSpPr>
            <a:grpSpLocks/>
          </p:cNvGrpSpPr>
          <p:nvPr/>
        </p:nvGrpSpPr>
        <p:grpSpPr bwMode="auto">
          <a:xfrm>
            <a:off x="1632178" y="3434417"/>
            <a:ext cx="1666875" cy="2398713"/>
            <a:chOff x="192" y="2502"/>
            <a:chExt cx="1050" cy="1511"/>
          </a:xfrm>
        </p:grpSpPr>
        <p:sp>
          <p:nvSpPr>
            <p:cNvPr id="65" name="AutoShape 46">
              <a:extLst>
                <a:ext uri="{FF2B5EF4-FFF2-40B4-BE49-F238E27FC236}">
                  <a16:creationId xmlns:a16="http://schemas.microsoft.com/office/drawing/2014/main" id="{B5D714D7-10B7-E74E-9911-3A0AB6B0C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66" name="Text Box 47">
              <a:extLst>
                <a:ext uri="{FF2B5EF4-FFF2-40B4-BE49-F238E27FC236}">
                  <a16:creationId xmlns:a16="http://schemas.microsoft.com/office/drawing/2014/main" id="{6AB6497D-B3CE-CF41-9A97-D389925F7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latin typeface="Tahoma" charset="0"/>
                  <a:ea typeface="Arial Unicode MS" charset="0"/>
                </a:rPr>
                <a:t>Dictionary</a:t>
              </a:r>
            </a:p>
          </p:txBody>
        </p:sp>
        <p:cxnSp>
          <p:nvCxnSpPr>
            <p:cNvPr id="67" name="AutoShape 48">
              <a:extLst>
                <a:ext uri="{FF2B5EF4-FFF2-40B4-BE49-F238E27FC236}">
                  <a16:creationId xmlns:a16="http://schemas.microsoft.com/office/drawing/2014/main" id="{82F55F17-1D44-B84F-85C5-A4E9F49BCC14}"/>
                </a:ext>
              </a:extLst>
            </p:cNvPr>
            <p:cNvCxnSpPr>
              <a:cxnSpLocks noChangeShapeType="1"/>
              <a:stCxn id="66" idx="1"/>
              <a:endCxn id="65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8" name="Group 53">
            <a:extLst>
              <a:ext uri="{FF2B5EF4-FFF2-40B4-BE49-F238E27FC236}">
                <a16:creationId xmlns:a16="http://schemas.microsoft.com/office/drawing/2014/main" id="{1E1DDD19-FDD3-6549-BC7B-635CB00646F4}"/>
              </a:ext>
            </a:extLst>
          </p:cNvPr>
          <p:cNvGrpSpPr>
            <a:grpSpLocks/>
          </p:cNvGrpSpPr>
          <p:nvPr/>
        </p:nvGrpSpPr>
        <p:grpSpPr bwMode="auto">
          <a:xfrm>
            <a:off x="4984978" y="4958417"/>
            <a:ext cx="5334000" cy="803275"/>
            <a:chOff x="2352" y="3600"/>
            <a:chExt cx="3360" cy="506"/>
          </a:xfrm>
        </p:grpSpPr>
        <p:sp>
          <p:nvSpPr>
            <p:cNvPr id="69" name="AutoShape 51">
              <a:extLst>
                <a:ext uri="{FF2B5EF4-FFF2-40B4-BE49-F238E27FC236}">
                  <a16:creationId xmlns:a16="http://schemas.microsoft.com/office/drawing/2014/main" id="{90463962-A1C3-9B44-9147-5A299040510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70" name="Text Box 52">
              <a:extLst>
                <a:ext uri="{FF2B5EF4-FFF2-40B4-BE49-F238E27FC236}">
                  <a16:creationId xmlns:a16="http://schemas.microsoft.com/office/drawing/2014/main" id="{EBE4E361-E946-6E47-96F1-C165B369A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i="1">
                  <a:latin typeface="Tahoma" charset="0"/>
                </a:rPr>
                <a:t>Postings</a:t>
              </a:r>
            </a:p>
          </p:txBody>
        </p:sp>
      </p:grpSp>
      <p:sp>
        <p:nvSpPr>
          <p:cNvPr id="71" name="Rectangle 73">
            <a:extLst>
              <a:ext uri="{FF2B5EF4-FFF2-40B4-BE49-F238E27FC236}">
                <a16:creationId xmlns:a16="http://schemas.microsoft.com/office/drawing/2014/main" id="{F3D950BF-62AD-0741-9FA6-948CF1B88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978" y="2556529"/>
            <a:ext cx="1143000" cy="406400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i="1">
                <a:solidFill>
                  <a:srgbClr val="000000"/>
                </a:solidFill>
                <a:latin typeface="+mn-lt"/>
                <a:ea typeface="Arial Unicode MS" charset="0"/>
              </a:rPr>
              <a:t>Posting</a:t>
            </a:r>
          </a:p>
        </p:txBody>
      </p:sp>
      <p:sp>
        <p:nvSpPr>
          <p:cNvPr id="72" name="Line 75">
            <a:extLst>
              <a:ext uri="{FF2B5EF4-FFF2-40B4-BE49-F238E27FC236}">
                <a16:creationId xmlns:a16="http://schemas.microsoft.com/office/drawing/2014/main" id="{2FBF8E8B-31C4-234A-AA10-3B5528A13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47378" y="2967692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it-IT"/>
          </a:p>
        </p:txBody>
      </p:sp>
      <p:sp>
        <p:nvSpPr>
          <p:cNvPr id="73" name="Text Box 4">
            <a:extLst>
              <a:ext uri="{FF2B5EF4-FFF2-40B4-BE49-F238E27FC236}">
                <a16:creationId xmlns:a16="http://schemas.microsoft.com/office/drawing/2014/main" id="{62AC2E38-AB1D-8246-A421-0799BF568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028" y="3348692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3A6697"/>
                </a:solidFill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74" name="Text Box 5">
            <a:extLst>
              <a:ext uri="{FF2B5EF4-FFF2-40B4-BE49-F238E27FC236}">
                <a16:creationId xmlns:a16="http://schemas.microsoft.com/office/drawing/2014/main" id="{4F6AAA5B-5128-ED4E-9F49-B333EBC3D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028" y="4405967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3A6697"/>
                </a:solidFill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75" name="Text Box 6">
            <a:extLst>
              <a:ext uri="{FF2B5EF4-FFF2-40B4-BE49-F238E27FC236}">
                <a16:creationId xmlns:a16="http://schemas.microsoft.com/office/drawing/2014/main" id="{A5CF733B-9122-6246-9C48-FE595F905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028" y="3882092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3A6697"/>
                </a:solidFill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76" name="AutoShape 7">
            <a:extLst>
              <a:ext uri="{FF2B5EF4-FFF2-40B4-BE49-F238E27FC236}">
                <a16:creationId xmlns:a16="http://schemas.microsoft.com/office/drawing/2014/main" id="{6FFC845C-8398-2E44-BE51-3B57D732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428" y="3424892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77" name="AutoShape 8">
            <a:extLst>
              <a:ext uri="{FF2B5EF4-FFF2-40B4-BE49-F238E27FC236}">
                <a16:creationId xmlns:a16="http://schemas.microsoft.com/office/drawing/2014/main" id="{0DE1668F-38FE-404D-8F1E-8749093C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428" y="3958292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grpSp>
        <p:nvGrpSpPr>
          <p:cNvPr id="78" name="Group 26">
            <a:extLst>
              <a:ext uri="{FF2B5EF4-FFF2-40B4-BE49-F238E27FC236}">
                <a16:creationId xmlns:a16="http://schemas.microsoft.com/office/drawing/2014/main" id="{BF7E9629-A54B-5742-A533-FE4F9C10B513}"/>
              </a:ext>
            </a:extLst>
          </p:cNvPr>
          <p:cNvGrpSpPr>
            <a:grpSpLocks/>
          </p:cNvGrpSpPr>
          <p:nvPr/>
        </p:nvGrpSpPr>
        <p:grpSpPr bwMode="auto">
          <a:xfrm>
            <a:off x="4978628" y="4491692"/>
            <a:ext cx="4876800" cy="304800"/>
            <a:chOff x="2064" y="2448"/>
            <a:chExt cx="3072" cy="192"/>
          </a:xfrm>
        </p:grpSpPr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9E68061F-2166-3A4D-815E-D7F54925A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88E43A25-9F06-3A4B-8D20-BE56B083E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DB393EE0-5398-D949-B127-CE7BDF41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E658F6B0-349D-0A47-9E18-B3A1B641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83" name="Line 31">
              <a:extLst>
                <a:ext uri="{FF2B5EF4-FFF2-40B4-BE49-F238E27FC236}">
                  <a16:creationId xmlns:a16="http://schemas.microsoft.com/office/drawing/2014/main" id="{0F337FF4-7D1A-BB42-9848-C76FF5D3B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it-IT"/>
            </a:p>
          </p:txBody>
        </p:sp>
      </p:grpSp>
      <p:grpSp>
        <p:nvGrpSpPr>
          <p:cNvPr id="84" name="Group 51">
            <a:extLst>
              <a:ext uri="{FF2B5EF4-FFF2-40B4-BE49-F238E27FC236}">
                <a16:creationId xmlns:a16="http://schemas.microsoft.com/office/drawing/2014/main" id="{782BCBAB-8323-6041-8D3B-C995B61DCB01}"/>
              </a:ext>
            </a:extLst>
          </p:cNvPr>
          <p:cNvGrpSpPr>
            <a:grpSpLocks/>
          </p:cNvGrpSpPr>
          <p:nvPr/>
        </p:nvGrpSpPr>
        <p:grpSpPr bwMode="auto">
          <a:xfrm>
            <a:off x="4978628" y="3882092"/>
            <a:ext cx="4959350" cy="461963"/>
            <a:chOff x="2064" y="2688"/>
            <a:chExt cx="3124" cy="291"/>
          </a:xfrm>
        </p:grpSpPr>
        <p:grpSp>
          <p:nvGrpSpPr>
            <p:cNvPr id="85" name="Group 20">
              <a:extLst>
                <a:ext uri="{FF2B5EF4-FFF2-40B4-BE49-F238E27FC236}">
                  <a16:creationId xmlns:a16="http://schemas.microsoft.com/office/drawing/2014/main" id="{BE514A03-5B7A-9C48-AC8D-8E454C2C2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3D4632C9-2022-544A-AB94-B1C240EE8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5" name="Rectangle 22">
                <a:extLst>
                  <a:ext uri="{FF2B5EF4-FFF2-40B4-BE49-F238E27FC236}">
                    <a16:creationId xmlns:a16="http://schemas.microsoft.com/office/drawing/2014/main" id="{38BF77D7-F994-3043-888F-30D190B2C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6" name="Rectangle 23">
                <a:extLst>
                  <a:ext uri="{FF2B5EF4-FFF2-40B4-BE49-F238E27FC236}">
                    <a16:creationId xmlns:a16="http://schemas.microsoft.com/office/drawing/2014/main" id="{339D48CC-A598-B84B-A820-AD608BC29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7" name="Rectangle 24">
                <a:extLst>
                  <a:ext uri="{FF2B5EF4-FFF2-40B4-BE49-F238E27FC236}">
                    <a16:creationId xmlns:a16="http://schemas.microsoft.com/office/drawing/2014/main" id="{364B86D7-4BD0-0243-93A1-713F08FB9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8" name="Line 25">
                <a:extLst>
                  <a:ext uri="{FF2B5EF4-FFF2-40B4-BE49-F238E27FC236}">
                    <a16:creationId xmlns:a16="http://schemas.microsoft.com/office/drawing/2014/main" id="{6C53E161-6E91-5C47-A409-636C33C22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86" name="Text Box 32">
              <a:extLst>
                <a:ext uri="{FF2B5EF4-FFF2-40B4-BE49-F238E27FC236}">
                  <a16:creationId xmlns:a16="http://schemas.microsoft.com/office/drawing/2014/main" id="{B6592537-5D29-7C49-A53D-03187AA28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87" name="Text Box 33">
              <a:extLst>
                <a:ext uri="{FF2B5EF4-FFF2-40B4-BE49-F238E27FC236}">
                  <a16:creationId xmlns:a16="http://schemas.microsoft.com/office/drawing/2014/main" id="{FEE70E17-41C9-F142-87A7-EC63AE692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88" name="Text Box 34">
              <a:extLst>
                <a:ext uri="{FF2B5EF4-FFF2-40B4-BE49-F238E27FC236}">
                  <a16:creationId xmlns:a16="http://schemas.microsoft.com/office/drawing/2014/main" id="{C713C495-BE4A-5846-A1BE-628A56B19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89" name="Text Box 35">
              <a:extLst>
                <a:ext uri="{FF2B5EF4-FFF2-40B4-BE49-F238E27FC236}">
                  <a16:creationId xmlns:a16="http://schemas.microsoft.com/office/drawing/2014/main" id="{7A6B6411-3042-F347-8889-4B8519AA2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90" name="Text Box 36">
              <a:extLst>
                <a:ext uri="{FF2B5EF4-FFF2-40B4-BE49-F238E27FC236}">
                  <a16:creationId xmlns:a16="http://schemas.microsoft.com/office/drawing/2014/main" id="{52986664-2667-7449-9CF1-92FDF4869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91" name="Text Box 37">
              <a:extLst>
                <a:ext uri="{FF2B5EF4-FFF2-40B4-BE49-F238E27FC236}">
                  <a16:creationId xmlns:a16="http://schemas.microsoft.com/office/drawing/2014/main" id="{4DB68E20-4F18-E347-BED5-46913AF00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92" name="Text Box 38">
              <a:extLst>
                <a:ext uri="{FF2B5EF4-FFF2-40B4-BE49-F238E27FC236}">
                  <a16:creationId xmlns:a16="http://schemas.microsoft.com/office/drawing/2014/main" id="{96BC240D-6101-C448-879A-93A222752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93" name="Text Box 39">
              <a:extLst>
                <a:ext uri="{FF2B5EF4-FFF2-40B4-BE49-F238E27FC236}">
                  <a16:creationId xmlns:a16="http://schemas.microsoft.com/office/drawing/2014/main" id="{90B978E6-7FC0-F141-AC9E-D23B80C3C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99" name="Group 52">
            <a:extLst>
              <a:ext uri="{FF2B5EF4-FFF2-40B4-BE49-F238E27FC236}">
                <a16:creationId xmlns:a16="http://schemas.microsoft.com/office/drawing/2014/main" id="{BC35105C-F1E4-9E40-ADBB-8BF9350F8FFA}"/>
              </a:ext>
            </a:extLst>
          </p:cNvPr>
          <p:cNvGrpSpPr>
            <a:grpSpLocks/>
          </p:cNvGrpSpPr>
          <p:nvPr/>
        </p:nvGrpSpPr>
        <p:grpSpPr bwMode="auto">
          <a:xfrm>
            <a:off x="4978628" y="3348692"/>
            <a:ext cx="4876800" cy="461963"/>
            <a:chOff x="2064" y="2400"/>
            <a:chExt cx="3072" cy="291"/>
          </a:xfrm>
        </p:grpSpPr>
        <p:grpSp>
          <p:nvGrpSpPr>
            <p:cNvPr id="100" name="Group 19">
              <a:extLst>
                <a:ext uri="{FF2B5EF4-FFF2-40B4-BE49-F238E27FC236}">
                  <a16:creationId xmlns:a16="http://schemas.microsoft.com/office/drawing/2014/main" id="{4A329C3E-3BCB-AA43-ACAD-A2AA10FA8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46D6A7EC-B7AC-D042-BC72-E6B6D5C94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10" name="Rectangle 13">
                <a:extLst>
                  <a:ext uri="{FF2B5EF4-FFF2-40B4-BE49-F238E27FC236}">
                    <a16:creationId xmlns:a16="http://schemas.microsoft.com/office/drawing/2014/main" id="{AC863F40-A8D7-A64C-82E3-2D8D7B6D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11" name="Rectangle 15">
                <a:extLst>
                  <a:ext uri="{FF2B5EF4-FFF2-40B4-BE49-F238E27FC236}">
                    <a16:creationId xmlns:a16="http://schemas.microsoft.com/office/drawing/2014/main" id="{18842649-876D-0549-BB65-9ECD9D209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12" name="Rectangle 16">
                <a:extLst>
                  <a:ext uri="{FF2B5EF4-FFF2-40B4-BE49-F238E27FC236}">
                    <a16:creationId xmlns:a16="http://schemas.microsoft.com/office/drawing/2014/main" id="{1A8BF48E-B109-974E-A0BC-FA3410D67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13" name="Line 18">
                <a:extLst>
                  <a:ext uri="{FF2B5EF4-FFF2-40B4-BE49-F238E27FC236}">
                    <a16:creationId xmlns:a16="http://schemas.microsoft.com/office/drawing/2014/main" id="{D4174FB8-19FB-1043-BA1B-2BCC00BF9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101" name="Text Box 40">
              <a:extLst>
                <a:ext uri="{FF2B5EF4-FFF2-40B4-BE49-F238E27FC236}">
                  <a16:creationId xmlns:a16="http://schemas.microsoft.com/office/drawing/2014/main" id="{C86F9E5E-3682-B347-A1EE-C3F7624B0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02" name="Text Box 41">
              <a:extLst>
                <a:ext uri="{FF2B5EF4-FFF2-40B4-BE49-F238E27FC236}">
                  <a16:creationId xmlns:a16="http://schemas.microsoft.com/office/drawing/2014/main" id="{3F2FCC88-B64D-F84C-9A80-2DB043606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03" name="Text Box 42">
              <a:extLst>
                <a:ext uri="{FF2B5EF4-FFF2-40B4-BE49-F238E27FC236}">
                  <a16:creationId xmlns:a16="http://schemas.microsoft.com/office/drawing/2014/main" id="{30F42315-BD17-1E49-AEA1-D7D8B1069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104" name="Text Box 43">
              <a:extLst>
                <a:ext uri="{FF2B5EF4-FFF2-40B4-BE49-F238E27FC236}">
                  <a16:creationId xmlns:a16="http://schemas.microsoft.com/office/drawing/2014/main" id="{93D96AB6-6038-524C-A06F-BF21B593D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105" name="Text Box 44">
              <a:extLst>
                <a:ext uri="{FF2B5EF4-FFF2-40B4-BE49-F238E27FC236}">
                  <a16:creationId xmlns:a16="http://schemas.microsoft.com/office/drawing/2014/main" id="{002FD6C8-BAA3-9243-806A-30255AEE2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106" name="Text Box 45">
              <a:extLst>
                <a:ext uri="{FF2B5EF4-FFF2-40B4-BE49-F238E27FC236}">
                  <a16:creationId xmlns:a16="http://schemas.microsoft.com/office/drawing/2014/main" id="{2AD79FF5-5907-EA45-8783-B46CDF865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513A383F-9096-9648-ADFA-F12C65D88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108" name="Text Box 47">
              <a:extLst>
                <a:ext uri="{FF2B5EF4-FFF2-40B4-BE49-F238E27FC236}">
                  <a16:creationId xmlns:a16="http://schemas.microsoft.com/office/drawing/2014/main" id="{AEFF9CAC-ED28-0742-A230-906ABDBF8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it-IT"/>
            </a:p>
          </p:txBody>
        </p:sp>
      </p:grpSp>
      <p:sp>
        <p:nvSpPr>
          <p:cNvPr id="114" name="Text Box 48">
            <a:extLst>
              <a:ext uri="{FF2B5EF4-FFF2-40B4-BE49-F238E27FC236}">
                <a16:creationId xmlns:a16="http://schemas.microsoft.com/office/drawing/2014/main" id="{4823C8EA-9942-0046-B0BF-1D24D3B6B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628" y="4415492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15" name="AutoShape 49">
            <a:extLst>
              <a:ext uri="{FF2B5EF4-FFF2-40B4-BE49-F238E27FC236}">
                <a16:creationId xmlns:a16="http://schemas.microsoft.com/office/drawing/2014/main" id="{4EA01DBD-B7F0-FF4F-B6C8-5C86AC867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428" y="4491692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16" name="Text Box 50">
            <a:extLst>
              <a:ext uri="{FF2B5EF4-FFF2-40B4-BE49-F238E27FC236}">
                <a16:creationId xmlns:a16="http://schemas.microsoft.com/office/drawing/2014/main" id="{CB69BE5F-2F67-C841-9271-F566FA88D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753" y="4415492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117" name="Text Box 46">
            <a:extLst>
              <a:ext uri="{FF2B5EF4-FFF2-40B4-BE49-F238E27FC236}">
                <a16:creationId xmlns:a16="http://schemas.microsoft.com/office/drawing/2014/main" id="{BC4D2245-C309-F54B-956B-D14DA181D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628" y="3348692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118" name="Text Box 50">
            <a:extLst>
              <a:ext uri="{FF2B5EF4-FFF2-40B4-BE49-F238E27FC236}">
                <a16:creationId xmlns:a16="http://schemas.microsoft.com/office/drawing/2014/main" id="{8259E5F0-7795-9748-8C71-89CBDE232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53" y="4415492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119" name="Text Box 50">
            <a:extLst>
              <a:ext uri="{FF2B5EF4-FFF2-40B4-BE49-F238E27FC236}">
                <a16:creationId xmlns:a16="http://schemas.microsoft.com/office/drawing/2014/main" id="{47B28A7C-9C30-B14B-8D78-DF3CB9675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228" y="4415492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147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7681A2-0C58-2B46-AB8E-E19903DF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B13A63-B091-994B-8BE7-AC7AEB34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https://datasetsearch.research.google.com/</a:t>
            </a:r>
            <a:r>
              <a:rPr lang="it-IT" dirty="0"/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6325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56555F-38CA-904B-BC07-3F768C75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Resources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AFE712-0E20-484F-8BC2-6375CD77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Christopher D. Manning, Prabhakar Raghavan and Hinrich Schütze,  </a:t>
            </a:r>
            <a:r>
              <a:rPr lang="it-IT" dirty="0">
                <a:hlinkClick r:id="rId2"/>
              </a:rPr>
              <a:t>Introduction to Information Retrieval</a:t>
            </a:r>
            <a:r>
              <a:rPr lang="it-IT" dirty="0"/>
              <a:t>, Cambridge </a:t>
            </a:r>
            <a:r>
              <a:rPr lang="it-IT" dirty="0" err="1"/>
              <a:t>University</a:t>
            </a:r>
            <a:r>
              <a:rPr lang="it-IT" dirty="0"/>
              <a:t> Press. 2008.</a:t>
            </a:r>
            <a:br>
              <a:rPr lang="it-IT" dirty="0"/>
            </a:br>
            <a:r>
              <a:rPr lang="it-IT" dirty="0"/>
              <a:t>Cap.1, 2, 3, 4</a:t>
            </a:r>
          </a:p>
          <a:p>
            <a:r>
              <a:rPr lang="en-US" altLang="it-IT" dirty="0">
                <a:ea typeface="ＭＳ Ｐゴシック" panose="020B0600070205080204" pitchFamily="34" charset="-128"/>
                <a:hlinkClick r:id="rId3"/>
              </a:rPr>
              <a:t>http://www.miislita.com/information-retrieval-tutorial/cosine-similarity-tutorial.html</a:t>
            </a:r>
            <a:endParaRPr lang="en-US" altLang="it-IT" dirty="0">
              <a:ea typeface="ＭＳ Ｐゴシック" panose="020B0600070205080204" pitchFamily="34" charset="-128"/>
            </a:endParaRP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27D087-E29F-4E43-A209-D676515233B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507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240AB-A9AC-4446-A5EE-27AC3AD4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6E959B-CF1D-A240-B310-A70C4112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Introduzione: il ciclo di vita del dato</a:t>
            </a:r>
          </a:p>
          <a:p>
            <a:r>
              <a:rPr lang="it-IT" b="1" dirty="0"/>
              <a:t>Data </a:t>
            </a:r>
            <a:r>
              <a:rPr lang="it-IT" b="1" dirty="0" err="1"/>
              <a:t>discovery</a:t>
            </a:r>
            <a:endParaRPr lang="it-IT" b="1" dirty="0"/>
          </a:p>
          <a:p>
            <a:pPr lvl="1"/>
            <a:r>
              <a:rPr lang="it-IT" b="1" dirty="0" err="1"/>
              <a:t>Searching</a:t>
            </a:r>
            <a:r>
              <a:rPr lang="it-IT" b="1" dirty="0"/>
              <a:t> </a:t>
            </a:r>
            <a:r>
              <a:rPr lang="it-IT" b="1" dirty="0" err="1"/>
              <a:t>tables</a:t>
            </a:r>
            <a:r>
              <a:rPr lang="it-IT" b="1" dirty="0"/>
              <a:t> in data </a:t>
            </a:r>
            <a:r>
              <a:rPr lang="it-IT" b="1" dirty="0" err="1"/>
              <a:t>lakes</a:t>
            </a:r>
            <a:endParaRPr lang="it-IT" b="1" dirty="0"/>
          </a:p>
          <a:p>
            <a:pPr lvl="1"/>
            <a:r>
              <a:rPr lang="it-IT" b="1" dirty="0"/>
              <a:t>Source </a:t>
            </a:r>
            <a:r>
              <a:rPr lang="it-IT" b="1" dirty="0" err="1"/>
              <a:t>discovery</a:t>
            </a:r>
            <a:r>
              <a:rPr lang="it-IT" b="1" dirty="0"/>
              <a:t> on the Web</a:t>
            </a:r>
          </a:p>
          <a:p>
            <a:r>
              <a:rPr lang="it-IT" dirty="0"/>
              <a:t>Data and information </a:t>
            </a:r>
            <a:r>
              <a:rPr lang="it-IT" dirty="0" err="1"/>
              <a:t>extraction</a:t>
            </a:r>
            <a:endParaRPr lang="it-IT" dirty="0"/>
          </a:p>
          <a:p>
            <a:pPr lvl="1"/>
            <a:r>
              <a:rPr lang="it-IT" dirty="0"/>
              <a:t>Web </a:t>
            </a:r>
            <a:r>
              <a:rPr lang="it-IT" dirty="0" err="1"/>
              <a:t>scraping</a:t>
            </a:r>
            <a:endParaRPr lang="it-IT" dirty="0"/>
          </a:p>
          <a:p>
            <a:pPr lvl="1"/>
            <a:r>
              <a:rPr lang="it-IT" dirty="0"/>
              <a:t>Information </a:t>
            </a:r>
            <a:r>
              <a:rPr lang="it-IT" dirty="0" err="1"/>
              <a:t>extraction</a:t>
            </a:r>
            <a:endParaRPr lang="it-IT" dirty="0"/>
          </a:p>
          <a:p>
            <a:r>
              <a:rPr lang="it-IT" dirty="0"/>
              <a:t>Crowdsourcing</a:t>
            </a:r>
          </a:p>
          <a:p>
            <a:r>
              <a:rPr lang="it-IT" dirty="0"/>
              <a:t>Data </a:t>
            </a:r>
            <a:r>
              <a:rPr lang="it-IT" dirty="0" err="1"/>
              <a:t>integration</a:t>
            </a:r>
            <a:endParaRPr lang="it-IT" dirty="0"/>
          </a:p>
          <a:p>
            <a:pPr lvl="1"/>
            <a:r>
              <a:rPr lang="it-IT" dirty="0"/>
              <a:t>Schema </a:t>
            </a:r>
            <a:r>
              <a:rPr lang="it-IT" dirty="0" err="1"/>
              <a:t>alignment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resolution</a:t>
            </a:r>
            <a:endParaRPr lang="it-IT" dirty="0"/>
          </a:p>
          <a:p>
            <a:pPr lvl="1"/>
            <a:r>
              <a:rPr lang="it-IT" dirty="0"/>
              <a:t>Data fusion</a:t>
            </a:r>
          </a:p>
          <a:p>
            <a:r>
              <a:rPr lang="it-IT" dirty="0"/>
              <a:t>Etica dei dati: </a:t>
            </a:r>
            <a:r>
              <a:rPr lang="it-IT" dirty="0" err="1"/>
              <a:t>Fairness</a:t>
            </a:r>
            <a:r>
              <a:rPr lang="it-IT" dirty="0"/>
              <a:t>, </a:t>
            </a:r>
            <a:r>
              <a:rPr lang="it-IT" dirty="0" err="1"/>
              <a:t>Explainability</a:t>
            </a:r>
            <a:r>
              <a:rPr lang="it-IT" dirty="0"/>
              <a:t> 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265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270125" y="2384877"/>
            <a:ext cx="8177213" cy="1016000"/>
            <a:chOff x="470" y="1756"/>
            <a:chExt cx="5151" cy="640"/>
          </a:xfrm>
        </p:grpSpPr>
        <p:sp>
          <p:nvSpPr>
            <p:cNvPr id="25648" name="AutoShape 13"/>
            <p:cNvSpPr>
              <a:spLocks noChangeArrowheads="1"/>
            </p:cNvSpPr>
            <p:nvPr/>
          </p:nvSpPr>
          <p:spPr bwMode="auto">
            <a:xfrm>
              <a:off x="2184" y="1756"/>
              <a:ext cx="771" cy="257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Avenir Next" panose="020B0503020202020204" pitchFamily="34" charset="0"/>
                </a:rPr>
                <a:t>Tokenizer</a:t>
              </a:r>
            </a:p>
          </p:txBody>
        </p:sp>
        <p:sp>
          <p:nvSpPr>
            <p:cNvPr id="25649" name="AutoShape 17"/>
            <p:cNvSpPr>
              <a:spLocks noChangeArrowheads="1"/>
            </p:cNvSpPr>
            <p:nvPr/>
          </p:nvSpPr>
          <p:spPr bwMode="auto">
            <a:xfrm>
              <a:off x="2496" y="2116"/>
              <a:ext cx="192" cy="2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it-IT">
                <a:latin typeface="Avenir Next" panose="020B0503020202020204" pitchFamily="34" charset="0"/>
              </a:endParaRPr>
            </a:p>
          </p:txBody>
        </p:sp>
        <p:sp>
          <p:nvSpPr>
            <p:cNvPr id="25650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>
                  <a:latin typeface="Avenir Next" panose="020B0503020202020204" pitchFamily="34" charset="0"/>
                </a:rPr>
                <a:t>Token stream.</a:t>
              </a:r>
            </a:p>
          </p:txBody>
        </p:sp>
        <p:sp>
          <p:nvSpPr>
            <p:cNvPr id="25651" name="Rectangle 26"/>
            <p:cNvSpPr>
              <a:spLocks noChangeArrowheads="1"/>
            </p:cNvSpPr>
            <p:nvPr/>
          </p:nvSpPr>
          <p:spPr bwMode="auto">
            <a:xfrm>
              <a:off x="3055" y="2131"/>
              <a:ext cx="606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venir Next" panose="020B0503020202020204" pitchFamily="34" charset="0"/>
                </a:rPr>
                <a:t>Friends</a:t>
              </a:r>
            </a:p>
          </p:txBody>
        </p:sp>
        <p:sp>
          <p:nvSpPr>
            <p:cNvPr id="25652" name="Rectangle 27"/>
            <p:cNvSpPr>
              <a:spLocks noChangeArrowheads="1"/>
            </p:cNvSpPr>
            <p:nvPr/>
          </p:nvSpPr>
          <p:spPr bwMode="auto">
            <a:xfrm>
              <a:off x="3814" y="2137"/>
              <a:ext cx="646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venir Next" panose="020B0503020202020204" pitchFamily="34" charset="0"/>
                </a:rPr>
                <a:t>Romans</a:t>
              </a:r>
            </a:p>
          </p:txBody>
        </p:sp>
        <p:sp>
          <p:nvSpPr>
            <p:cNvPr id="25653" name="Rectangle 28"/>
            <p:cNvSpPr>
              <a:spLocks noChangeArrowheads="1"/>
            </p:cNvSpPr>
            <p:nvPr/>
          </p:nvSpPr>
          <p:spPr bwMode="auto">
            <a:xfrm>
              <a:off x="4676" y="2137"/>
              <a:ext cx="945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venir Next" panose="020B0503020202020204" pitchFamily="34" charset="0"/>
                </a:rPr>
                <a:t>Countrymen</a:t>
              </a:r>
            </a:p>
          </p:txBody>
        </p:sp>
      </p:grp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286000" y="3639003"/>
            <a:ext cx="8169276" cy="1089025"/>
            <a:chOff x="480" y="2546"/>
            <a:chExt cx="5146" cy="686"/>
          </a:xfrm>
        </p:grpSpPr>
        <p:sp>
          <p:nvSpPr>
            <p:cNvPr id="25642" name="AutoShape 14"/>
            <p:cNvSpPr>
              <a:spLocks noChangeArrowheads="1"/>
            </p:cNvSpPr>
            <p:nvPr/>
          </p:nvSpPr>
          <p:spPr bwMode="auto">
            <a:xfrm>
              <a:off x="1680" y="2546"/>
              <a:ext cx="1824" cy="257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latin typeface="Avenir Next" panose="020B0503020202020204" pitchFamily="34" charset="0"/>
                </a:rPr>
                <a:t>Linguistic modules</a:t>
              </a:r>
            </a:p>
          </p:txBody>
        </p:sp>
        <p:sp>
          <p:nvSpPr>
            <p:cNvPr id="25643" name="AutoShape 18"/>
            <p:cNvSpPr>
              <a:spLocks noChangeArrowheads="1"/>
            </p:cNvSpPr>
            <p:nvPr/>
          </p:nvSpPr>
          <p:spPr bwMode="auto">
            <a:xfrm>
              <a:off x="2496" y="2959"/>
              <a:ext cx="192" cy="273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it-IT">
                <a:latin typeface="Avenir Next" panose="020B0503020202020204" pitchFamily="34" charset="0"/>
              </a:endParaRPr>
            </a:p>
          </p:txBody>
        </p:sp>
        <p:sp>
          <p:nvSpPr>
            <p:cNvPr id="25644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3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>
                  <a:latin typeface="Avenir Next" panose="020B0503020202020204" pitchFamily="34" charset="0"/>
                </a:rPr>
                <a:t>Modified tokens.</a:t>
              </a:r>
            </a:p>
          </p:txBody>
        </p:sp>
        <p:sp>
          <p:nvSpPr>
            <p:cNvPr id="25645" name="Rectangle 29"/>
            <p:cNvSpPr>
              <a:spLocks noChangeArrowheads="1"/>
            </p:cNvSpPr>
            <p:nvPr/>
          </p:nvSpPr>
          <p:spPr bwMode="auto">
            <a:xfrm>
              <a:off x="3128" y="2899"/>
              <a:ext cx="508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venir Next" panose="020B0503020202020204" pitchFamily="34" charset="0"/>
                </a:rPr>
                <a:t>friend</a:t>
              </a:r>
            </a:p>
          </p:txBody>
        </p:sp>
        <p:sp>
          <p:nvSpPr>
            <p:cNvPr id="25646" name="Rectangle 30"/>
            <p:cNvSpPr>
              <a:spLocks noChangeArrowheads="1"/>
            </p:cNvSpPr>
            <p:nvPr/>
          </p:nvSpPr>
          <p:spPr bwMode="auto">
            <a:xfrm>
              <a:off x="3887" y="2905"/>
              <a:ext cx="546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venir Next" panose="020B0503020202020204" pitchFamily="34" charset="0"/>
                </a:rPr>
                <a:t>roman</a:t>
              </a:r>
            </a:p>
          </p:txBody>
        </p:sp>
        <p:sp>
          <p:nvSpPr>
            <p:cNvPr id="25647" name="Rectangle 31"/>
            <p:cNvSpPr>
              <a:spLocks noChangeArrowheads="1"/>
            </p:cNvSpPr>
            <p:nvPr/>
          </p:nvSpPr>
          <p:spPr bwMode="auto">
            <a:xfrm>
              <a:off x="4718" y="2905"/>
              <a:ext cx="908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venir Next" panose="020B0503020202020204" pitchFamily="34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286000" y="4669290"/>
            <a:ext cx="8328025" cy="1800226"/>
            <a:chOff x="480" y="3195"/>
            <a:chExt cx="5246" cy="1134"/>
          </a:xfrm>
        </p:grpSpPr>
        <p:sp>
          <p:nvSpPr>
            <p:cNvPr id="25620" name="AutoShape 15"/>
            <p:cNvSpPr>
              <a:spLocks noChangeArrowheads="1"/>
            </p:cNvSpPr>
            <p:nvPr/>
          </p:nvSpPr>
          <p:spPr bwMode="auto">
            <a:xfrm>
              <a:off x="2258" y="3286"/>
              <a:ext cx="644" cy="257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latin typeface="Avenir Next" panose="020B0503020202020204" pitchFamily="34" charset="0"/>
                </a:rPr>
                <a:t>Indexer</a:t>
              </a:r>
            </a:p>
          </p:txBody>
        </p:sp>
        <p:sp>
          <p:nvSpPr>
            <p:cNvPr id="25621" name="AutoShape 22"/>
            <p:cNvSpPr>
              <a:spLocks noChangeArrowheads="1"/>
            </p:cNvSpPr>
            <p:nvPr/>
          </p:nvSpPr>
          <p:spPr bwMode="auto">
            <a:xfrm>
              <a:off x="2496" y="3600"/>
              <a:ext cx="231" cy="275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it-IT">
                <a:latin typeface="Avenir Next" panose="020B0503020202020204" pitchFamily="34" charset="0"/>
              </a:endParaRPr>
            </a:p>
          </p:txBody>
        </p:sp>
        <p:sp>
          <p:nvSpPr>
            <p:cNvPr id="25622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>
                  <a:latin typeface="Avenir Next" panose="020B0503020202020204" pitchFamily="34" charset="0"/>
                </a:rPr>
                <a:t>Inverted index.</a:t>
              </a:r>
            </a:p>
          </p:txBody>
        </p:sp>
        <p:grpSp>
          <p:nvGrpSpPr>
            <p:cNvPr id="25623" name="Group 71"/>
            <p:cNvGrpSpPr>
              <a:grpSpLocks/>
            </p:cNvGrpSpPr>
            <p:nvPr/>
          </p:nvGrpSpPr>
          <p:grpSpPr bwMode="auto">
            <a:xfrm>
              <a:off x="3024" y="3195"/>
              <a:ext cx="2702" cy="1134"/>
              <a:chOff x="3024" y="3195"/>
              <a:chExt cx="2702" cy="1134"/>
            </a:xfrm>
          </p:grpSpPr>
          <p:grpSp>
            <p:nvGrpSpPr>
              <p:cNvPr id="25624" name="Group 32"/>
              <p:cNvGrpSpPr>
                <a:grpSpLocks/>
              </p:cNvGrpSpPr>
              <p:nvPr/>
            </p:nvGrpSpPr>
            <p:grpSpPr bwMode="auto">
              <a:xfrm>
                <a:off x="3024" y="3195"/>
                <a:ext cx="1216" cy="1134"/>
                <a:chOff x="528" y="2523"/>
                <a:chExt cx="1216" cy="1134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542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solidFill>
                        <a:srgbClr val="FF0000"/>
                      </a:solidFill>
                      <a:latin typeface="Avenir Next" panose="020B0503020202020204" pitchFamily="34" charset="0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570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solidFill>
                        <a:srgbClr val="FF0000"/>
                      </a:solidFill>
                      <a:latin typeface="Avenir Next" panose="020B0503020202020204" pitchFamily="34" charset="0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961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solidFill>
                        <a:srgbClr val="FF0000"/>
                      </a:solidFill>
                      <a:latin typeface="Avenir Next" panose="020B0503020202020204" pitchFamily="34" charset="0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25639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523"/>
                  <a:ext cx="160" cy="46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>
                    <a:latin typeface="Avenir Next" panose="020B0503020202020204" pitchFamily="34" charset="0"/>
                  </a:endParaRPr>
                </a:p>
              </p:txBody>
            </p:sp>
            <p:sp>
              <p:nvSpPr>
                <p:cNvPr id="25640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2859"/>
                  <a:ext cx="160" cy="46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>
                    <a:latin typeface="Avenir Next" panose="020B0503020202020204" pitchFamily="34" charset="0"/>
                  </a:endParaRPr>
                </a:p>
              </p:txBody>
            </p:sp>
            <p:sp>
              <p:nvSpPr>
                <p:cNvPr id="25641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195"/>
                  <a:ext cx="160" cy="46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>
                    <a:latin typeface="Avenir Next" panose="020B0503020202020204" pitchFamily="34" charset="0"/>
                  </a:endParaRPr>
                </a:p>
              </p:txBody>
            </p:sp>
          </p:grpSp>
          <p:sp>
            <p:nvSpPr>
              <p:cNvPr id="25625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2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venir Next" panose="020B0503020202020204" pitchFamily="34" charset="0"/>
                  </a:rPr>
                  <a:t>2</a:t>
                </a:r>
              </a:p>
            </p:txBody>
          </p:sp>
          <p:sp>
            <p:nvSpPr>
              <p:cNvPr id="25626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2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venir Next" panose="020B0503020202020204" pitchFamily="34" charset="0"/>
                  </a:rPr>
                  <a:t>4</a:t>
                </a:r>
              </a:p>
            </p:txBody>
          </p:sp>
          <p:sp>
            <p:nvSpPr>
              <p:cNvPr id="25627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2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venir Next" panose="020B0503020202020204" pitchFamily="34" charset="0"/>
                  </a:rPr>
                  <a:t>2</a:t>
                </a:r>
              </a:p>
            </p:txBody>
          </p:sp>
          <p:sp>
            <p:nvSpPr>
              <p:cNvPr id="25628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venir Next" panose="020B0503020202020204" pitchFamily="34" charset="0"/>
                  </a:rPr>
                  <a:t>13</a:t>
                </a:r>
              </a:p>
            </p:txBody>
          </p:sp>
          <p:sp>
            <p:nvSpPr>
              <p:cNvPr id="25629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40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venir Next" panose="020B0503020202020204" pitchFamily="34" charset="0"/>
                  </a:rPr>
                  <a:t>16</a:t>
                </a:r>
              </a:p>
            </p:txBody>
          </p:sp>
          <p:cxnSp>
            <p:nvCxnSpPr>
              <p:cNvPr id="25630" name="AutoShape 44"/>
              <p:cNvCxnSpPr>
                <a:cxnSpLocks noChangeShapeType="1"/>
                <a:stCxn id="25625" idx="3"/>
                <a:endCxn id="25626" idx="1"/>
              </p:cNvCxnSpPr>
              <p:nvPr/>
            </p:nvCxnSpPr>
            <p:spPr bwMode="auto">
              <a:xfrm>
                <a:off x="5111" y="3404"/>
                <a:ext cx="18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31" name="AutoShape 45"/>
              <p:cNvCxnSpPr>
                <a:cxnSpLocks noChangeShapeType="1"/>
                <a:stCxn id="25626" idx="3"/>
              </p:cNvCxnSpPr>
              <p:nvPr/>
            </p:nvCxnSpPr>
            <p:spPr bwMode="auto">
              <a:xfrm>
                <a:off x="5519" y="3404"/>
                <a:ext cx="207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632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2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venir Next" panose="020B0503020202020204" pitchFamily="34" charset="0"/>
                  </a:rPr>
                  <a:t>1</a:t>
                </a:r>
              </a:p>
            </p:txBody>
          </p:sp>
          <p:cxnSp>
            <p:nvCxnSpPr>
              <p:cNvPr id="25633" name="AutoShape 47"/>
              <p:cNvCxnSpPr>
                <a:cxnSpLocks noChangeShapeType="1"/>
                <a:stCxn id="25632" idx="3"/>
                <a:endCxn id="25627" idx="1"/>
              </p:cNvCxnSpPr>
              <p:nvPr/>
            </p:nvCxnSpPr>
            <p:spPr bwMode="auto">
              <a:xfrm>
                <a:off x="5124" y="3740"/>
                <a:ext cx="18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34" name="AutoShape 48"/>
              <p:cNvCxnSpPr>
                <a:cxnSpLocks noChangeShapeType="1"/>
                <a:stCxn id="25627" idx="3"/>
              </p:cNvCxnSpPr>
              <p:nvPr/>
            </p:nvCxnSpPr>
            <p:spPr bwMode="auto">
              <a:xfrm>
                <a:off x="5532" y="3740"/>
                <a:ext cx="194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35" name="AutoShape 49"/>
              <p:cNvCxnSpPr>
                <a:cxnSpLocks noChangeShapeType="1"/>
                <a:stCxn id="25628" idx="3"/>
                <a:endCxn id="25629" idx="1"/>
              </p:cNvCxnSpPr>
              <p:nvPr/>
            </p:nvCxnSpPr>
            <p:spPr bwMode="auto">
              <a:xfrm flipV="1">
                <a:off x="5232" y="4076"/>
                <a:ext cx="144" cy="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607" name="Group 4"/>
          <p:cNvGrpSpPr>
            <a:grpSpLocks/>
          </p:cNvGrpSpPr>
          <p:nvPr/>
        </p:nvGrpSpPr>
        <p:grpSpPr bwMode="auto">
          <a:xfrm>
            <a:off x="4975226" y="1349827"/>
            <a:ext cx="1196975" cy="406400"/>
            <a:chOff x="399" y="1488"/>
            <a:chExt cx="849" cy="288"/>
          </a:xfrm>
        </p:grpSpPr>
        <p:pic>
          <p:nvPicPr>
            <p:cNvPr id="2561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" y="1488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561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561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" y="1584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561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5619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" y="1488"/>
              <a:ext cx="180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sp>
        <p:nvSpPr>
          <p:cNvPr id="25608" name="AutoShape 16"/>
          <p:cNvSpPr>
            <a:spLocks noChangeArrowheads="1"/>
          </p:cNvSpPr>
          <p:nvPr/>
        </p:nvSpPr>
        <p:spPr bwMode="auto">
          <a:xfrm>
            <a:off x="5486400" y="1856914"/>
            <a:ext cx="304800" cy="433626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25609" name="Text Box 19"/>
          <p:cNvSpPr txBox="1">
            <a:spLocks noChangeArrowheads="1"/>
          </p:cNvSpPr>
          <p:nvPr/>
        </p:nvSpPr>
        <p:spPr bwMode="auto">
          <a:xfrm>
            <a:off x="2270126" y="1284741"/>
            <a:ext cx="18341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>
                <a:latin typeface="Avenir Next" panose="020B0503020202020204" pitchFamily="34" charset="0"/>
              </a:rPr>
              <a:t>Documents to</a:t>
            </a:r>
          </a:p>
          <a:p>
            <a:pPr eaLnBrk="1" hangingPunct="1"/>
            <a:r>
              <a:rPr lang="en-US" sz="2000">
                <a:latin typeface="Avenir Next" panose="020B0503020202020204" pitchFamily="34" charset="0"/>
              </a:rPr>
              <a:t>be indexed.</a:t>
            </a:r>
          </a:p>
        </p:txBody>
      </p:sp>
      <p:sp>
        <p:nvSpPr>
          <p:cNvPr id="25610" name="Rectangle 24"/>
          <p:cNvSpPr>
            <a:spLocks noChangeArrowheads="1"/>
          </p:cNvSpPr>
          <p:nvPr/>
        </p:nvSpPr>
        <p:spPr bwMode="auto">
          <a:xfrm>
            <a:off x="6922589" y="1393761"/>
            <a:ext cx="3025187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charset="0"/>
              </a:rPr>
              <a:t>Friends, Romans, countrymen.</a:t>
            </a:r>
          </a:p>
        </p:txBody>
      </p:sp>
      <p:sp>
        <p:nvSpPr>
          <p:cNvPr id="25614" name="TextBox 56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7A5DEB47-410A-7B48-A192-68577AE52FB0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7"/>
              </a:rPr>
              <a:t>Introduction to Information Retrieval</a:t>
            </a:r>
            <a:endParaRPr lang="it-IT" sz="16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B30A56-7762-F44D-B813-04E5D59FEE23}"/>
              </a:ext>
            </a:extLst>
          </p:cNvPr>
          <p:cNvSpPr txBox="1"/>
          <p:nvPr/>
        </p:nvSpPr>
        <p:spPr>
          <a:xfrm>
            <a:off x="8212961" y="17271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36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stages of text processing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700">
                <a:sym typeface="Symbol" charset="0"/>
              </a:rPr>
              <a:t>Tokenization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charset="0"/>
              </a:rPr>
              <a:t>Cut character sequence into word tokens</a:t>
            </a:r>
          </a:p>
          <a:p>
            <a:pPr lvl="2">
              <a:lnSpc>
                <a:spcPct val="80000"/>
              </a:lnSpc>
            </a:pPr>
            <a:r>
              <a:rPr lang="en-US">
                <a:sym typeface="Symbol" charset="0"/>
              </a:rPr>
              <a:t>Deal with </a:t>
            </a:r>
            <a:r>
              <a:rPr lang="ja-JP" altLang="en-US" b="1" i="1">
                <a:sym typeface="Symbol" charset="0"/>
              </a:rPr>
              <a:t>“</a:t>
            </a:r>
            <a:r>
              <a:rPr lang="en-US" b="1" i="1">
                <a:sym typeface="Symbol" charset="0"/>
              </a:rPr>
              <a:t>John</a:t>
            </a:r>
            <a:r>
              <a:rPr lang="ja-JP" altLang="en-US" b="1" i="1">
                <a:sym typeface="Symbol" charset="0"/>
              </a:rPr>
              <a:t>’</a:t>
            </a:r>
            <a:r>
              <a:rPr lang="en-US" b="1" i="1">
                <a:sym typeface="Symbol" charset="0"/>
              </a:rPr>
              <a:t>s</a:t>
            </a:r>
            <a:r>
              <a:rPr lang="ja-JP" altLang="en-US" b="1" i="1">
                <a:sym typeface="Symbol" charset="0"/>
              </a:rPr>
              <a:t>”</a:t>
            </a:r>
            <a:r>
              <a:rPr lang="en-US">
                <a:sym typeface="Symbol" charset="0"/>
              </a:rPr>
              <a:t>, </a:t>
            </a:r>
            <a:r>
              <a:rPr lang="en-US" b="1" i="1">
                <a:sym typeface="Symbol" charset="0"/>
              </a:rPr>
              <a:t>a state-of-the-art solution</a:t>
            </a:r>
          </a:p>
          <a:p>
            <a:pPr>
              <a:lnSpc>
                <a:spcPct val="80000"/>
              </a:lnSpc>
            </a:pPr>
            <a:r>
              <a:rPr lang="en-US" sz="2700">
                <a:sym typeface="Symbol" charset="0"/>
              </a:rPr>
              <a:t>Normalization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charset="0"/>
              </a:rPr>
              <a:t>Map text and query term to same form</a:t>
            </a:r>
          </a:p>
          <a:p>
            <a:pPr lvl="2">
              <a:lnSpc>
                <a:spcPct val="80000"/>
              </a:lnSpc>
            </a:pPr>
            <a:r>
              <a:rPr lang="en-US">
                <a:sym typeface="Symbol" charset="0"/>
              </a:rPr>
              <a:t>You want </a:t>
            </a:r>
            <a:r>
              <a:rPr lang="en-US" b="1" i="1">
                <a:sym typeface="Symbol" charset="0"/>
              </a:rPr>
              <a:t>U.S.A.</a:t>
            </a:r>
            <a:r>
              <a:rPr lang="en-US">
                <a:sym typeface="Symbol" charset="0"/>
              </a:rPr>
              <a:t> and </a:t>
            </a:r>
            <a:r>
              <a:rPr lang="en-US" b="1" i="1">
                <a:sym typeface="Symbol" charset="0"/>
              </a:rPr>
              <a:t>USA </a:t>
            </a:r>
            <a:r>
              <a:rPr lang="en-US">
                <a:sym typeface="Symbol" charset="0"/>
              </a:rPr>
              <a:t>to match</a:t>
            </a:r>
          </a:p>
          <a:p>
            <a:pPr>
              <a:lnSpc>
                <a:spcPct val="80000"/>
              </a:lnSpc>
            </a:pPr>
            <a:r>
              <a:rPr lang="en-US" sz="2700">
                <a:sym typeface="Symbol" charset="0"/>
              </a:rPr>
              <a:t>Stemming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charset="0"/>
              </a:rPr>
              <a:t>We may wish different forms of a root to match</a:t>
            </a:r>
          </a:p>
          <a:p>
            <a:pPr lvl="2">
              <a:lnSpc>
                <a:spcPct val="80000"/>
              </a:lnSpc>
            </a:pPr>
            <a:r>
              <a:rPr lang="en-US" b="1" i="1">
                <a:sym typeface="Symbol" charset="0"/>
              </a:rPr>
              <a:t>authorize</a:t>
            </a:r>
            <a:r>
              <a:rPr lang="en-US">
                <a:sym typeface="Symbol" charset="0"/>
              </a:rPr>
              <a:t>,</a:t>
            </a:r>
            <a:r>
              <a:rPr lang="en-US" b="1" i="1">
                <a:sym typeface="Symbol" charset="0"/>
              </a:rPr>
              <a:t> authorization</a:t>
            </a:r>
          </a:p>
          <a:p>
            <a:pPr>
              <a:lnSpc>
                <a:spcPct val="80000"/>
              </a:lnSpc>
            </a:pPr>
            <a:r>
              <a:rPr lang="en-US" sz="2700">
                <a:sym typeface="Symbol" charset="0"/>
              </a:rPr>
              <a:t>Stop words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charset="0"/>
              </a:rPr>
              <a:t>We may omit very common words (or not)</a:t>
            </a:r>
          </a:p>
          <a:p>
            <a:pPr lvl="2">
              <a:lnSpc>
                <a:spcPct val="80000"/>
              </a:lnSpc>
            </a:pPr>
            <a:r>
              <a:rPr lang="en-US" b="1" i="1">
                <a:sym typeface="Symbol" charset="0"/>
              </a:rPr>
              <a:t>the, a, to, of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65ACB8-BD3E-8540-AE99-6621F6A23B4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82890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Indexer steps: Token sequence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338943"/>
            <a:ext cx="6781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ea typeface="ＭＳ Ｐゴシック" charset="0"/>
                <a:cs typeface="ＭＳ Ｐゴシック" charset="0"/>
              </a:rPr>
              <a:t>Sequence of (Modified token, Document ID) pairs.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955393" y="4091579"/>
            <a:ext cx="2185214" cy="12003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I did enact Julius</a:t>
            </a:r>
          </a:p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Caesar I was killed </a:t>
            </a:r>
          </a:p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i' the Capitol; </a:t>
            </a:r>
          </a:p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Brutus killed me.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819401" y="3167744"/>
            <a:ext cx="989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1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5060035" y="4072529"/>
            <a:ext cx="2454518" cy="12003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So let it be with</a:t>
            </a:r>
          </a:p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Caesar. The noble</a:t>
            </a:r>
          </a:p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Brutus hath told you</a:t>
            </a:r>
          </a:p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Caesar was ambitious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5410201" y="3167744"/>
            <a:ext cx="989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2</a:t>
            </a:r>
          </a:p>
        </p:txBody>
      </p:sp>
      <p:graphicFrame>
        <p:nvGraphicFramePr>
          <p:cNvPr id="266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6118"/>
              </p:ext>
            </p:extLst>
          </p:nvPr>
        </p:nvGraphicFramePr>
        <p:xfrm>
          <a:off x="8851901" y="1369107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glio di lavoro" r:id="rId2" imgW="1358850" imgH="5079813" progId="Excel.Sheet.8">
                  <p:embed/>
                </p:oleObj>
              </mc:Choice>
              <mc:Fallback>
                <p:oleObj name="Foglio di lavoro" r:id="rId2" imgW="1358850" imgH="5079813" progId="Excel.Sheet.8">
                  <p:embed/>
                  <p:pic>
                    <p:nvPicPr>
                      <p:cNvPr id="266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1901" y="1369107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Line 8"/>
          <p:cNvSpPr>
            <a:spLocks noChangeShapeType="1"/>
          </p:cNvSpPr>
          <p:nvPr/>
        </p:nvSpPr>
        <p:spPr bwMode="auto">
          <a:xfrm>
            <a:off x="7391400" y="3472543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4" name="TextBox 9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E36FFC-2929-5748-8623-7DCBC38ADE9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4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60712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Indexer steps: Sort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360714"/>
            <a:ext cx="4572000" cy="6096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3400" dirty="0"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And then </a:t>
            </a:r>
            <a:r>
              <a:rPr lang="en-US" sz="1800" dirty="0" err="1">
                <a:ea typeface="ＭＳ Ｐゴシック" charset="0"/>
              </a:rPr>
              <a:t>docID</a:t>
            </a:r>
            <a:r>
              <a:rPr lang="en-US" sz="1800" dirty="0">
                <a:ea typeface="ＭＳ Ｐゴシック" charset="0"/>
              </a:rPr>
              <a:t> </a:t>
            </a:r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148281"/>
              </p:ext>
            </p:extLst>
          </p:nvPr>
        </p:nvGraphicFramePr>
        <p:xfrm>
          <a:off x="9086851" y="1467078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58850" imgH="5422700" progId="Excel.Sheet.8">
                  <p:embed/>
                </p:oleObj>
              </mc:Choice>
              <mc:Fallback>
                <p:oleObj name="Worksheet" r:id="rId2" imgW="1358850" imgH="5422700" progId="Excel.Sheet.8">
                  <p:embed/>
                  <p:pic>
                    <p:nvPicPr>
                      <p:cNvPr id="2765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6851" y="1467078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8686800" y="3570514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276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988009"/>
              </p:ext>
            </p:extLst>
          </p:nvPr>
        </p:nvGraphicFramePr>
        <p:xfrm>
          <a:off x="7404100" y="1417865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glio di lavoro" r:id="rId4" imgW="1358850" imgH="5041714" progId="Excel.Sheet.8">
                  <p:embed/>
                </p:oleObj>
              </mc:Choice>
              <mc:Fallback>
                <p:oleObj name="Foglio di lavoro" r:id="rId4" imgW="1358850" imgH="5041714" progId="Excel.Sheet.8">
                  <p:embed/>
                  <p:pic>
                    <p:nvPicPr>
                      <p:cNvPr id="276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1417865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1711891" y="2293935"/>
            <a:ext cx="2932113" cy="781050"/>
          </a:xfrm>
          <a:prstGeom prst="upArrowCallout">
            <a:avLst>
              <a:gd name="adj1" fmla="val 105218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 dirty="0">
                <a:latin typeface="Calibri" charset="0"/>
              </a:rPr>
              <a:t>Core indexing step</a:t>
            </a:r>
          </a:p>
        </p:txBody>
      </p:sp>
      <p:sp>
        <p:nvSpPr>
          <p:cNvPr id="27656" name="TextBox 7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49FDD4-8F6C-A748-8745-7F04A5914F2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6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745798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80014"/>
            <a:ext cx="9753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1117600" y="1338942"/>
            <a:ext cx="4064000" cy="2590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6858000" y="3320142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2867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094323"/>
              </p:ext>
            </p:extLst>
          </p:nvPr>
        </p:nvGraphicFramePr>
        <p:xfrm>
          <a:off x="5486401" y="1489755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glio di lavoro" r:id="rId2" imgW="1358850" imgH="5422700" progId="Excel.Sheet.8">
                  <p:embed/>
                </p:oleObj>
              </mc:Choice>
              <mc:Fallback>
                <p:oleObj name="Foglio di lavoro" r:id="rId2" imgW="1358850" imgH="5422700" progId="Excel.Sheet.8">
                  <p:embed/>
                  <p:pic>
                    <p:nvPicPr>
                      <p:cNvPr id="2867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1489755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1888010" y="4045670"/>
            <a:ext cx="1783885" cy="965121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ea typeface="Arial Unicode MS" charset="0"/>
              </a:rPr>
              <a:t>Why frequency?</a:t>
            </a:r>
          </a:p>
          <a:p>
            <a:pPr algn="ctr">
              <a:defRPr/>
            </a:pPr>
            <a:r>
              <a:rPr lang="en-US" dirty="0">
                <a:ea typeface="Arial Unicode MS" charset="0"/>
              </a:rPr>
              <a:t>Will discuss later.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pic>
        <p:nvPicPr>
          <p:cNvPr id="2868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262742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1D88D03-A2CA-D845-B553-F7913C62E410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73726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561" y="1255273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Where do we pay in storage?</a:t>
            </a:r>
          </a:p>
        </p:txBody>
      </p:sp>
      <p:sp>
        <p:nvSpPr>
          <p:cNvPr id="29701" name="AutoShape 32"/>
          <p:cNvSpPr>
            <a:spLocks noChangeArrowheads="1"/>
          </p:cNvSpPr>
          <p:nvPr/>
        </p:nvSpPr>
        <p:spPr bwMode="auto">
          <a:xfrm>
            <a:off x="3218727" y="6256498"/>
            <a:ext cx="1189038" cy="601502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Pointers</a:t>
            </a:r>
          </a:p>
        </p:txBody>
      </p:sp>
      <p:sp>
        <p:nvSpPr>
          <p:cNvPr id="29702" name="AutoShape 33"/>
          <p:cNvSpPr>
            <a:spLocks noChangeArrowheads="1"/>
          </p:cNvSpPr>
          <p:nvPr/>
        </p:nvSpPr>
        <p:spPr bwMode="auto">
          <a:xfrm>
            <a:off x="535329" y="2780468"/>
            <a:ext cx="1600200" cy="92333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>
                <a:solidFill>
                  <a:srgbClr val="3A6697"/>
                </a:solidFill>
                <a:latin typeface="Calibri" charset="0"/>
              </a:rPr>
              <a:t>Terms and counts</a:t>
            </a:r>
          </a:p>
        </p:txBody>
      </p:sp>
      <p:sp>
        <p:nvSpPr>
          <p:cNvPr id="29704" name="TextBox 36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4802529" y="1748980"/>
            <a:ext cx="1905000" cy="646331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3A6697"/>
                </a:solidFill>
                <a:latin typeface="Calibri" charset="0"/>
              </a:rPr>
              <a:t>Lists of docIDs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394F9FF-53E0-DA4E-B1C8-58BF162BEA59}"/>
              </a:ext>
            </a:extLst>
          </p:cNvPr>
          <p:cNvSpPr txBox="1"/>
          <p:nvPr/>
        </p:nvSpPr>
        <p:spPr>
          <a:xfrm>
            <a:off x="5373058" y="6535919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12655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index we just built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How do we process a query?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Later - what kinds of queries can we process?</a:t>
            </a: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0A3B86-76C5-9C47-9E7A-F060D2ABF62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7811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Search technologies</a:t>
            </a:r>
          </a:p>
          <a:p>
            <a:pPr lvl="1"/>
            <a:r>
              <a:rPr lang="en-US" dirty="0"/>
              <a:t>Inverted index ✓</a:t>
            </a:r>
          </a:p>
          <a:p>
            <a:pPr lvl="1"/>
            <a:r>
              <a:rPr lang="en-US" dirty="0"/>
              <a:t>Boolean queries</a:t>
            </a:r>
          </a:p>
          <a:p>
            <a:pPr lvl="1"/>
            <a:r>
              <a:rPr lang="en-US" dirty="0"/>
              <a:t>Approximate queries</a:t>
            </a:r>
          </a:p>
          <a:p>
            <a:pPr lvl="1"/>
            <a:r>
              <a:rPr lang="en-US" dirty="0"/>
              <a:t>Ranking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Searching tables in a data lake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 and data discovery on the Web</a:t>
            </a:r>
          </a:p>
        </p:txBody>
      </p:sp>
    </p:spTree>
    <p:extLst>
      <p:ext uri="{BB962C8B-B14F-4D97-AF65-F5344CB8AC3E}">
        <p14:creationId xmlns:p14="http://schemas.microsoft.com/office/powerpoint/2010/main" val="132398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Query processing: AND</a:t>
            </a:r>
          </a:p>
        </p:txBody>
      </p:sp>
      <p:sp>
        <p:nvSpPr>
          <p:cNvPr id="3174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Consider processing the query: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>
                <a:ea typeface="ＭＳ Ｐゴシック" charset="0"/>
              </a:rPr>
              <a:t>Brutus</a:t>
            </a:r>
            <a:r>
              <a:rPr lang="en-US">
                <a:ea typeface="ＭＳ Ｐゴシック" charset="0"/>
              </a:rPr>
              <a:t> </a:t>
            </a:r>
            <a:r>
              <a:rPr lang="en-US" i="1">
                <a:ea typeface="ＭＳ Ｐゴシック" charset="0"/>
              </a:rPr>
              <a:t>AND</a:t>
            </a:r>
            <a:r>
              <a:rPr lang="en-US">
                <a:ea typeface="ＭＳ Ｐゴシック" charset="0"/>
              </a:rPr>
              <a:t> </a:t>
            </a:r>
            <a:r>
              <a:rPr lang="en-US" b="1" i="1">
                <a:ea typeface="ＭＳ Ｐゴシック" charset="0"/>
              </a:rPr>
              <a:t>Caesar</a:t>
            </a:r>
            <a:endParaRPr lang="en-US">
              <a:ea typeface="ＭＳ Ｐゴシック" charset="0"/>
            </a:endParaRPr>
          </a:p>
          <a:p>
            <a:pPr lvl="1" eaLnBrk="1" hangingPunct="1"/>
            <a:r>
              <a:rPr lang="en-US">
                <a:ea typeface="ＭＳ Ｐゴシック" charset="0"/>
              </a:rPr>
              <a:t>Locate </a:t>
            </a:r>
            <a:r>
              <a:rPr lang="en-US" b="1" i="1">
                <a:ea typeface="ＭＳ Ｐゴシック" charset="0"/>
              </a:rPr>
              <a:t>Brutus</a:t>
            </a:r>
            <a:r>
              <a:rPr lang="en-US"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Locate </a:t>
            </a:r>
            <a:r>
              <a:rPr lang="en-US" i="1">
                <a:ea typeface="ＭＳ Ｐゴシック" charset="0"/>
              </a:rPr>
              <a:t>Caesar</a:t>
            </a:r>
            <a:r>
              <a:rPr lang="en-US"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ja-JP" altLang="en-US">
                <a:ea typeface="ＭＳ Ｐゴシック" charset="0"/>
              </a:rPr>
              <a:t>“</a:t>
            </a:r>
            <a:r>
              <a:rPr lang="en-US">
                <a:ea typeface="ＭＳ Ｐゴシック" charset="0"/>
              </a:rPr>
              <a:t>Merge</a:t>
            </a:r>
            <a:r>
              <a:rPr lang="ja-JP" altLang="en-US">
                <a:ea typeface="ＭＳ Ｐゴシック" charset="0"/>
              </a:rPr>
              <a:t>”</a:t>
            </a:r>
            <a:r>
              <a:rPr lang="en-US">
                <a:ea typeface="ＭＳ Ｐゴシック" charset="0"/>
              </a:rPr>
              <a:t> the two postings: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kern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defRPr/>
            </a:pPr>
            <a:fld id="{F1FB7D08-67DA-430D-B31F-1498AA061A61}" type="slidenum">
              <a:rPr lang="en-US" smtClean="0"/>
              <a:pPr eaLnBrk="1" hangingPunct="1">
                <a:defRPr/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9" name="Text Box 2058"/>
          <p:cNvSpPr txBox="1">
            <a:spLocks noChangeArrowheads="1"/>
          </p:cNvSpPr>
          <p:nvPr/>
        </p:nvSpPr>
        <p:spPr bwMode="auto">
          <a:xfrm>
            <a:off x="8402638" y="5019676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31750" name="Text Box 2065"/>
          <p:cNvSpPr txBox="1">
            <a:spLocks noChangeArrowheads="1"/>
          </p:cNvSpPr>
          <p:nvPr/>
        </p:nvSpPr>
        <p:spPr bwMode="auto">
          <a:xfrm>
            <a:off x="8707438" y="5553076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31751" name="Group 2083"/>
          <p:cNvGrpSpPr>
            <a:grpSpLocks/>
          </p:cNvGrpSpPr>
          <p:nvPr/>
        </p:nvGrpSpPr>
        <p:grpSpPr bwMode="auto">
          <a:xfrm>
            <a:off x="4038600" y="5019676"/>
            <a:ext cx="647700" cy="466725"/>
            <a:chOff x="1584" y="3162"/>
            <a:chExt cx="408" cy="294"/>
          </a:xfrm>
        </p:grpSpPr>
        <p:sp>
          <p:nvSpPr>
            <p:cNvPr id="31792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31793" name="AutoShape 2066"/>
            <p:cNvCxnSpPr>
              <a:cxnSpLocks noChangeShapeType="1"/>
              <a:stCxn id="31792" idx="3"/>
              <a:endCxn id="31790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52" name="Group 2084"/>
          <p:cNvGrpSpPr>
            <a:grpSpLocks/>
          </p:cNvGrpSpPr>
          <p:nvPr/>
        </p:nvGrpSpPr>
        <p:grpSpPr bwMode="auto">
          <a:xfrm>
            <a:off x="4686300" y="5019676"/>
            <a:ext cx="668338" cy="466725"/>
            <a:chOff x="1992" y="3162"/>
            <a:chExt cx="421" cy="294"/>
          </a:xfrm>
        </p:grpSpPr>
        <p:sp>
          <p:nvSpPr>
            <p:cNvPr id="31790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31791" name="AutoShape 2067"/>
            <p:cNvCxnSpPr>
              <a:cxnSpLocks noChangeShapeType="1"/>
              <a:stCxn id="31790" idx="3"/>
              <a:endCxn id="31788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53" name="Group 2085"/>
          <p:cNvGrpSpPr>
            <a:grpSpLocks/>
          </p:cNvGrpSpPr>
          <p:nvPr/>
        </p:nvGrpSpPr>
        <p:grpSpPr bwMode="auto">
          <a:xfrm>
            <a:off x="5354638" y="5019676"/>
            <a:ext cx="609600" cy="466725"/>
            <a:chOff x="2413" y="3162"/>
            <a:chExt cx="384" cy="294"/>
          </a:xfrm>
        </p:grpSpPr>
        <p:sp>
          <p:nvSpPr>
            <p:cNvPr id="31788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31789" name="AutoShape 2068"/>
            <p:cNvCxnSpPr>
              <a:cxnSpLocks noChangeShapeType="1"/>
              <a:stCxn id="31788" idx="3"/>
              <a:endCxn id="31786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54" name="Group 2086"/>
          <p:cNvGrpSpPr>
            <a:grpSpLocks/>
          </p:cNvGrpSpPr>
          <p:nvPr/>
        </p:nvGrpSpPr>
        <p:grpSpPr bwMode="auto">
          <a:xfrm>
            <a:off x="5964238" y="5019676"/>
            <a:ext cx="762000" cy="466725"/>
            <a:chOff x="2797" y="3162"/>
            <a:chExt cx="480" cy="294"/>
          </a:xfrm>
        </p:grpSpPr>
        <p:sp>
          <p:nvSpPr>
            <p:cNvPr id="31786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31787" name="AutoShape 2069"/>
            <p:cNvCxnSpPr>
              <a:cxnSpLocks noChangeShapeType="1"/>
              <a:stCxn id="31786" idx="3"/>
              <a:endCxn id="31784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55" name="Group 2087"/>
          <p:cNvGrpSpPr>
            <a:grpSpLocks/>
          </p:cNvGrpSpPr>
          <p:nvPr/>
        </p:nvGrpSpPr>
        <p:grpSpPr bwMode="auto">
          <a:xfrm>
            <a:off x="6726238" y="5019676"/>
            <a:ext cx="838200" cy="466725"/>
            <a:chOff x="3277" y="3162"/>
            <a:chExt cx="528" cy="294"/>
          </a:xfrm>
        </p:grpSpPr>
        <p:sp>
          <p:nvSpPr>
            <p:cNvPr id="31784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31785" name="AutoShape 2070"/>
            <p:cNvCxnSpPr>
              <a:cxnSpLocks noChangeShapeType="1"/>
              <a:stCxn id="31784" idx="3"/>
              <a:endCxn id="31782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56" name="Group 2088"/>
          <p:cNvGrpSpPr>
            <a:grpSpLocks/>
          </p:cNvGrpSpPr>
          <p:nvPr/>
        </p:nvGrpSpPr>
        <p:grpSpPr bwMode="auto">
          <a:xfrm>
            <a:off x="7564438" y="5019676"/>
            <a:ext cx="838200" cy="466725"/>
            <a:chOff x="3805" y="3162"/>
            <a:chExt cx="528" cy="294"/>
          </a:xfrm>
        </p:grpSpPr>
        <p:sp>
          <p:nvSpPr>
            <p:cNvPr id="31782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31783" name="AutoShape 2071"/>
            <p:cNvCxnSpPr>
              <a:cxnSpLocks noChangeShapeType="1"/>
              <a:stCxn id="31782" idx="3"/>
              <a:endCxn id="31749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57" name="Group 2089"/>
          <p:cNvGrpSpPr>
            <a:grpSpLocks/>
          </p:cNvGrpSpPr>
          <p:nvPr/>
        </p:nvGrpSpPr>
        <p:grpSpPr bwMode="auto">
          <a:xfrm>
            <a:off x="4059238" y="5553076"/>
            <a:ext cx="647700" cy="466725"/>
            <a:chOff x="1597" y="3498"/>
            <a:chExt cx="408" cy="294"/>
          </a:xfrm>
        </p:grpSpPr>
        <p:sp>
          <p:nvSpPr>
            <p:cNvPr id="31780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31781" name="AutoShape 2073"/>
            <p:cNvCxnSpPr>
              <a:cxnSpLocks noChangeShapeType="1"/>
              <a:stCxn id="31780" idx="3"/>
              <a:endCxn id="31778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58" name="Group 2090"/>
          <p:cNvGrpSpPr>
            <a:grpSpLocks/>
          </p:cNvGrpSpPr>
          <p:nvPr/>
        </p:nvGrpSpPr>
        <p:grpSpPr bwMode="auto">
          <a:xfrm>
            <a:off x="4706938" y="5553076"/>
            <a:ext cx="647700" cy="466725"/>
            <a:chOff x="2005" y="3498"/>
            <a:chExt cx="408" cy="294"/>
          </a:xfrm>
        </p:grpSpPr>
        <p:sp>
          <p:nvSpPr>
            <p:cNvPr id="31778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31779" name="AutoShape 2074"/>
            <p:cNvCxnSpPr>
              <a:cxnSpLocks noChangeShapeType="1"/>
              <a:stCxn id="31778" idx="3"/>
              <a:endCxn id="31776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59" name="Group 2091"/>
          <p:cNvGrpSpPr>
            <a:grpSpLocks/>
          </p:cNvGrpSpPr>
          <p:nvPr/>
        </p:nvGrpSpPr>
        <p:grpSpPr bwMode="auto">
          <a:xfrm>
            <a:off x="5354639" y="5553076"/>
            <a:ext cx="630237" cy="466725"/>
            <a:chOff x="2413" y="3498"/>
            <a:chExt cx="397" cy="294"/>
          </a:xfrm>
        </p:grpSpPr>
        <p:sp>
          <p:nvSpPr>
            <p:cNvPr id="31776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31777" name="AutoShape 2075"/>
            <p:cNvCxnSpPr>
              <a:cxnSpLocks noChangeShapeType="1"/>
              <a:stCxn id="31776" idx="3"/>
              <a:endCxn id="31774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60" name="Group 2092"/>
          <p:cNvGrpSpPr>
            <a:grpSpLocks/>
          </p:cNvGrpSpPr>
          <p:nvPr/>
        </p:nvGrpSpPr>
        <p:grpSpPr bwMode="auto">
          <a:xfrm>
            <a:off x="5984876" y="5553076"/>
            <a:ext cx="606425" cy="466725"/>
            <a:chOff x="2810" y="3498"/>
            <a:chExt cx="382" cy="294"/>
          </a:xfrm>
        </p:grpSpPr>
        <p:sp>
          <p:nvSpPr>
            <p:cNvPr id="31774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31775" name="AutoShape 2076"/>
            <p:cNvCxnSpPr>
              <a:cxnSpLocks noChangeShapeType="1"/>
              <a:stCxn id="31774" idx="3"/>
              <a:endCxn id="31772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61" name="Group 2093"/>
          <p:cNvGrpSpPr>
            <a:grpSpLocks/>
          </p:cNvGrpSpPr>
          <p:nvPr/>
        </p:nvGrpSpPr>
        <p:grpSpPr bwMode="auto">
          <a:xfrm>
            <a:off x="6591300" y="5553076"/>
            <a:ext cx="592138" cy="466725"/>
            <a:chOff x="3192" y="3498"/>
            <a:chExt cx="373" cy="294"/>
          </a:xfrm>
        </p:grpSpPr>
        <p:sp>
          <p:nvSpPr>
            <p:cNvPr id="31772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31773" name="AutoShape 2077"/>
            <p:cNvCxnSpPr>
              <a:cxnSpLocks noChangeShapeType="1"/>
              <a:stCxn id="31772" idx="3"/>
              <a:endCxn id="31770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62" name="Group 2094"/>
          <p:cNvGrpSpPr>
            <a:grpSpLocks/>
          </p:cNvGrpSpPr>
          <p:nvPr/>
        </p:nvGrpSpPr>
        <p:grpSpPr bwMode="auto">
          <a:xfrm>
            <a:off x="7183438" y="5553076"/>
            <a:ext cx="762000" cy="466725"/>
            <a:chOff x="3565" y="3498"/>
            <a:chExt cx="480" cy="294"/>
          </a:xfrm>
        </p:grpSpPr>
        <p:sp>
          <p:nvSpPr>
            <p:cNvPr id="31770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31771" name="AutoShape 2078"/>
            <p:cNvCxnSpPr>
              <a:cxnSpLocks noChangeShapeType="1"/>
              <a:stCxn id="31770" idx="3"/>
              <a:endCxn id="31768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63" name="Group 2095"/>
          <p:cNvGrpSpPr>
            <a:grpSpLocks/>
          </p:cNvGrpSpPr>
          <p:nvPr/>
        </p:nvGrpSpPr>
        <p:grpSpPr bwMode="auto">
          <a:xfrm>
            <a:off x="7945438" y="5553076"/>
            <a:ext cx="762000" cy="466725"/>
            <a:chOff x="4045" y="3498"/>
            <a:chExt cx="480" cy="294"/>
          </a:xfrm>
        </p:grpSpPr>
        <p:sp>
          <p:nvSpPr>
            <p:cNvPr id="31768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31769" name="AutoShape 2079"/>
            <p:cNvCxnSpPr>
              <a:cxnSpLocks noChangeShapeType="1"/>
              <a:stCxn id="31768" idx="3"/>
              <a:endCxn id="31750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764" name="Text Box 2080"/>
          <p:cNvSpPr txBox="1">
            <a:spLocks noChangeArrowheads="1"/>
          </p:cNvSpPr>
          <p:nvPr/>
        </p:nvSpPr>
        <p:spPr bwMode="auto">
          <a:xfrm>
            <a:off x="9296401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Brutus</a:t>
            </a:r>
          </a:p>
        </p:txBody>
      </p:sp>
      <p:sp>
        <p:nvSpPr>
          <p:cNvPr id="31765" name="Text Box 2081"/>
          <p:cNvSpPr txBox="1">
            <a:spLocks noChangeArrowheads="1"/>
          </p:cNvSpPr>
          <p:nvPr/>
        </p:nvSpPr>
        <p:spPr bwMode="auto">
          <a:xfrm>
            <a:off x="9296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Caesar</a:t>
            </a:r>
          </a:p>
        </p:txBody>
      </p:sp>
      <p:sp>
        <p:nvSpPr>
          <p:cNvPr id="31766" name="AutoShape 2082"/>
          <p:cNvSpPr>
            <a:spLocks noChangeArrowheads="1"/>
          </p:cNvSpPr>
          <p:nvPr/>
        </p:nvSpPr>
        <p:spPr bwMode="auto">
          <a:xfrm rot="10800000">
            <a:off x="3289872" y="5181482"/>
            <a:ext cx="368747" cy="733663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31767" name="TextBox 48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6ACF6634-D06E-6F4C-985A-25745640DC5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317218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grpSp>
        <p:nvGrpSpPr>
          <p:cNvPr id="32773" name="Group 99"/>
          <p:cNvGrpSpPr>
            <a:grpSpLocks/>
          </p:cNvGrpSpPr>
          <p:nvPr/>
        </p:nvGrpSpPr>
        <p:grpSpPr bwMode="auto">
          <a:xfrm>
            <a:off x="4038600" y="3429000"/>
            <a:ext cx="5202238" cy="1009650"/>
            <a:chOff x="1584" y="3264"/>
            <a:chExt cx="3277" cy="636"/>
          </a:xfrm>
        </p:grpSpPr>
        <p:sp>
          <p:nvSpPr>
            <p:cNvPr id="32825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34</a:t>
              </a:r>
            </a:p>
          </p:txBody>
        </p:sp>
        <p:grpSp>
          <p:nvGrpSpPr>
            <p:cNvPr id="32826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32847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32848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3286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32865" name="AutoShape 57"/>
                <p:cNvCxnSpPr>
                  <a:cxnSpLocks noChangeShapeType="1"/>
                  <a:stCxn id="32864" idx="3"/>
                  <a:endCxn id="32862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2849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32862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32863" name="AutoShape 60"/>
                <p:cNvCxnSpPr>
                  <a:cxnSpLocks noChangeShapeType="1"/>
                  <a:stCxn id="32862" idx="3"/>
                  <a:endCxn id="32860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2850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3286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32861" name="AutoShape 63"/>
                <p:cNvCxnSpPr>
                  <a:cxnSpLocks noChangeShapeType="1"/>
                  <a:stCxn id="32860" idx="3"/>
                  <a:endCxn id="32858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2851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32858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32859" name="AutoShape 66"/>
                <p:cNvCxnSpPr>
                  <a:cxnSpLocks noChangeShapeType="1"/>
                  <a:stCxn id="32858" idx="3"/>
                  <a:endCxn id="32856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2852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3285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32857" name="AutoShape 69"/>
                <p:cNvCxnSpPr>
                  <a:cxnSpLocks noChangeShapeType="1"/>
                  <a:stCxn id="32856" idx="3"/>
                  <a:endCxn id="32854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2853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32854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32855" name="AutoShape 72"/>
                <p:cNvCxnSpPr>
                  <a:cxnSpLocks noChangeShapeType="1"/>
                  <a:stCxn id="32854" idx="3"/>
                  <a:endCxn id="32847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2827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32845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32846" name="AutoShape 75"/>
              <p:cNvCxnSpPr>
                <a:cxnSpLocks noChangeShapeType="1"/>
                <a:stCxn id="32845" idx="3"/>
                <a:endCxn id="32843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828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32843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32844" name="AutoShape 78"/>
              <p:cNvCxnSpPr>
                <a:cxnSpLocks noChangeShapeType="1"/>
                <a:stCxn id="32843" idx="3"/>
                <a:endCxn id="3284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829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32841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32842" name="AutoShape 81"/>
              <p:cNvCxnSpPr>
                <a:cxnSpLocks noChangeShapeType="1"/>
                <a:stCxn id="32841" idx="3"/>
                <a:endCxn id="32839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830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32839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32840" name="AutoShape 84"/>
              <p:cNvCxnSpPr>
                <a:cxnSpLocks noChangeShapeType="1"/>
                <a:stCxn id="32839" idx="3"/>
                <a:endCxn id="328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831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32837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32838" name="AutoShape 87"/>
              <p:cNvCxnSpPr>
                <a:cxnSpLocks noChangeShapeType="1"/>
                <a:stCxn id="32837" idx="3"/>
                <a:endCxn id="32832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832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13</a:t>
              </a:r>
            </a:p>
          </p:txBody>
        </p:sp>
        <p:cxnSp>
          <p:nvCxnSpPr>
            <p:cNvPr id="32833" name="AutoShape 90"/>
            <p:cNvCxnSpPr>
              <a:cxnSpLocks noChangeShapeType="1"/>
              <a:stCxn id="32832" idx="3"/>
              <a:endCxn id="32835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834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32835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32836" name="AutoShape 93"/>
              <p:cNvCxnSpPr>
                <a:cxnSpLocks noChangeShapeType="1"/>
                <a:stCxn id="32835" idx="3"/>
                <a:endCxn id="32825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8402638" y="3429001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8707438" y="39624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4038600" y="3429001"/>
            <a:ext cx="647700" cy="466725"/>
            <a:chOff x="1584" y="3162"/>
            <a:chExt cx="408" cy="294"/>
          </a:xfrm>
        </p:grpSpPr>
        <p:sp>
          <p:nvSpPr>
            <p:cNvPr id="32823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32824" name="AutoShape 8"/>
            <p:cNvCxnSpPr>
              <a:cxnSpLocks noChangeShapeType="1"/>
              <a:stCxn id="32823" idx="3"/>
              <a:endCxn id="32821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4686300" y="3429001"/>
            <a:ext cx="668338" cy="466725"/>
            <a:chOff x="1992" y="3162"/>
            <a:chExt cx="421" cy="294"/>
          </a:xfrm>
        </p:grpSpPr>
        <p:sp>
          <p:nvSpPr>
            <p:cNvPr id="32821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32822" name="AutoShape 11"/>
            <p:cNvCxnSpPr>
              <a:cxnSpLocks noChangeShapeType="1"/>
              <a:stCxn id="32821" idx="3"/>
              <a:endCxn id="32819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5354638" y="3429001"/>
            <a:ext cx="609600" cy="466725"/>
            <a:chOff x="2413" y="3162"/>
            <a:chExt cx="384" cy="294"/>
          </a:xfrm>
        </p:grpSpPr>
        <p:sp>
          <p:nvSpPr>
            <p:cNvPr id="32819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32820" name="AutoShape 14"/>
            <p:cNvCxnSpPr>
              <a:cxnSpLocks noChangeShapeType="1"/>
              <a:stCxn id="32819" idx="3"/>
              <a:endCxn id="32817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5964238" y="3429001"/>
            <a:ext cx="762000" cy="466725"/>
            <a:chOff x="2797" y="3162"/>
            <a:chExt cx="480" cy="294"/>
          </a:xfrm>
        </p:grpSpPr>
        <p:sp>
          <p:nvSpPr>
            <p:cNvPr id="32817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32818" name="AutoShape 17"/>
            <p:cNvCxnSpPr>
              <a:cxnSpLocks noChangeShapeType="1"/>
              <a:stCxn id="32817" idx="3"/>
              <a:endCxn id="32815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726238" y="3429001"/>
            <a:ext cx="838200" cy="466725"/>
            <a:chOff x="3277" y="3162"/>
            <a:chExt cx="528" cy="294"/>
          </a:xfrm>
        </p:grpSpPr>
        <p:sp>
          <p:nvSpPr>
            <p:cNvPr id="32815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32816" name="AutoShape 20"/>
            <p:cNvCxnSpPr>
              <a:cxnSpLocks noChangeShapeType="1"/>
              <a:stCxn id="32815" idx="3"/>
              <a:endCxn id="32813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564438" y="3429001"/>
            <a:ext cx="838200" cy="466725"/>
            <a:chOff x="3805" y="3162"/>
            <a:chExt cx="528" cy="294"/>
          </a:xfrm>
        </p:grpSpPr>
        <p:sp>
          <p:nvSpPr>
            <p:cNvPr id="32813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32814" name="AutoShape 23"/>
            <p:cNvCxnSpPr>
              <a:cxnSpLocks noChangeShapeType="1"/>
              <a:stCxn id="32813" idx="3"/>
              <a:endCxn id="1211396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059238" y="3962401"/>
            <a:ext cx="647700" cy="466725"/>
            <a:chOff x="1597" y="3498"/>
            <a:chExt cx="408" cy="294"/>
          </a:xfrm>
        </p:grpSpPr>
        <p:sp>
          <p:nvSpPr>
            <p:cNvPr id="32811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32812" name="AutoShape 26"/>
            <p:cNvCxnSpPr>
              <a:cxnSpLocks noChangeShapeType="1"/>
              <a:stCxn id="32811" idx="3"/>
              <a:endCxn id="32809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4706938" y="3962401"/>
            <a:ext cx="647700" cy="466725"/>
            <a:chOff x="2005" y="3498"/>
            <a:chExt cx="408" cy="294"/>
          </a:xfrm>
        </p:grpSpPr>
        <p:sp>
          <p:nvSpPr>
            <p:cNvPr id="32809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32810" name="AutoShape 29"/>
            <p:cNvCxnSpPr>
              <a:cxnSpLocks noChangeShapeType="1"/>
              <a:stCxn id="32809" idx="3"/>
              <a:endCxn id="32807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5354639" y="3962401"/>
            <a:ext cx="630237" cy="466725"/>
            <a:chOff x="2413" y="3498"/>
            <a:chExt cx="397" cy="294"/>
          </a:xfrm>
        </p:grpSpPr>
        <p:sp>
          <p:nvSpPr>
            <p:cNvPr id="32807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32808" name="AutoShape 32"/>
            <p:cNvCxnSpPr>
              <a:cxnSpLocks noChangeShapeType="1"/>
              <a:stCxn id="32807" idx="3"/>
              <a:endCxn id="32805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5984876" y="3962401"/>
            <a:ext cx="606425" cy="466725"/>
            <a:chOff x="2810" y="3498"/>
            <a:chExt cx="382" cy="294"/>
          </a:xfrm>
        </p:grpSpPr>
        <p:sp>
          <p:nvSpPr>
            <p:cNvPr id="32805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32806" name="AutoShape 35"/>
            <p:cNvCxnSpPr>
              <a:cxnSpLocks noChangeShapeType="1"/>
              <a:stCxn id="32805" idx="3"/>
              <a:endCxn id="32803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6591300" y="3962401"/>
            <a:ext cx="592138" cy="466725"/>
            <a:chOff x="3192" y="3498"/>
            <a:chExt cx="373" cy="294"/>
          </a:xfrm>
        </p:grpSpPr>
        <p:sp>
          <p:nvSpPr>
            <p:cNvPr id="32803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32804" name="AutoShape 38"/>
            <p:cNvCxnSpPr>
              <a:cxnSpLocks noChangeShapeType="1"/>
              <a:stCxn id="32803" idx="3"/>
              <a:endCxn id="32801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7183438" y="3962401"/>
            <a:ext cx="762000" cy="466725"/>
            <a:chOff x="3565" y="2496"/>
            <a:chExt cx="480" cy="294"/>
          </a:xfrm>
        </p:grpSpPr>
        <p:sp>
          <p:nvSpPr>
            <p:cNvPr id="32801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32802" name="AutoShape 41"/>
            <p:cNvCxnSpPr>
              <a:cxnSpLocks noChangeShapeType="1"/>
              <a:stCxn id="32801" idx="3"/>
              <a:endCxn id="32799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7945438" y="3962401"/>
            <a:ext cx="762000" cy="466725"/>
            <a:chOff x="4045" y="3498"/>
            <a:chExt cx="480" cy="294"/>
          </a:xfrm>
        </p:grpSpPr>
        <p:sp>
          <p:nvSpPr>
            <p:cNvPr id="32799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32800" name="AutoShape 44"/>
            <p:cNvCxnSpPr>
              <a:cxnSpLocks noChangeShapeType="1"/>
              <a:stCxn id="32799" idx="3"/>
              <a:endCxn id="1211397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789" name="Group 52"/>
          <p:cNvGrpSpPr>
            <a:grpSpLocks/>
          </p:cNvGrpSpPr>
          <p:nvPr/>
        </p:nvGrpSpPr>
        <p:grpSpPr bwMode="auto">
          <a:xfrm>
            <a:off x="9296400" y="3438525"/>
            <a:ext cx="1168400" cy="914400"/>
            <a:chOff x="4896" y="2172"/>
            <a:chExt cx="736" cy="576"/>
          </a:xfrm>
        </p:grpSpPr>
        <p:sp>
          <p:nvSpPr>
            <p:cNvPr id="32797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32798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3289872" y="3590807"/>
            <a:ext cx="368747" cy="733663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1752600" y="3733801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2116138" y="3743326"/>
            <a:ext cx="627062" cy="466725"/>
            <a:chOff x="373" y="3360"/>
            <a:chExt cx="395" cy="294"/>
          </a:xfrm>
        </p:grpSpPr>
        <p:cxnSp>
          <p:nvCxnSpPr>
            <p:cNvPr id="32795" name="AutoShape 50"/>
            <p:cNvCxnSpPr>
              <a:cxnSpLocks noChangeShapeType="1"/>
              <a:stCxn id="1211440" idx="3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6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1905001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32794" name="TextBox 96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ABF7DF65-C29E-D14A-ACBF-D6890482822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93094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439" grpId="0" animBg="1"/>
      <p:bldP spid="1211440" grpId="0" animBg="1" autoUpdateAnimBg="0"/>
      <p:bldP spid="12114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BDC8F7-9127-30B8-DE8B-3840E4F5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 </a:t>
            </a:r>
            <a:r>
              <a:rPr lang="it-IT" noProof="0" dirty="0" err="1"/>
              <a:t>Preparation</a:t>
            </a:r>
            <a:endParaRPr lang="it-IT" noProof="0" dirty="0"/>
          </a:p>
        </p:txBody>
      </p:sp>
      <p:pic>
        <p:nvPicPr>
          <p:cNvPr id="6" name="Picture 2" descr="tabella-persons - InfodocScuola">
            <a:extLst>
              <a:ext uri="{FF2B5EF4-FFF2-40B4-BE49-F238E27FC236}">
                <a16:creationId xmlns:a16="http://schemas.microsoft.com/office/drawing/2014/main" id="{689BCFF9-7CF2-7B91-AB5C-70DF487CC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06" y="3146827"/>
            <a:ext cx="3276091" cy="164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osa significa Database - Wikibit">
            <a:extLst>
              <a:ext uri="{FF2B5EF4-FFF2-40B4-BE49-F238E27FC236}">
                <a16:creationId xmlns:a16="http://schemas.microsoft.com/office/drawing/2014/main" id="{79B5F592-E596-A806-4AB2-F84182C4C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63" y="1768508"/>
            <a:ext cx="1516693" cy="151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base | Bruker">
            <a:extLst>
              <a:ext uri="{FF2B5EF4-FFF2-40B4-BE49-F238E27FC236}">
                <a16:creationId xmlns:a16="http://schemas.microsoft.com/office/drawing/2014/main" id="{C280162F-72D8-21CA-24C2-76FBEA31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71" y="3429000"/>
            <a:ext cx="1173279" cy="117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etwork data, new and old: from informal ties to formal networks – Data Big  and Small">
            <a:extLst>
              <a:ext uri="{FF2B5EF4-FFF2-40B4-BE49-F238E27FC236}">
                <a16:creationId xmlns:a16="http://schemas.microsoft.com/office/drawing/2014/main" id="{D8E31335-0FC8-4963-8DC2-E085B0B4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9" y="4741812"/>
            <a:ext cx="2632205" cy="193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E1EBCED-9168-FD5B-9BDB-7A279E340623}"/>
              </a:ext>
            </a:extLst>
          </p:cNvPr>
          <p:cNvCxnSpPr>
            <a:cxnSpLocks/>
          </p:cNvCxnSpPr>
          <p:nvPr/>
        </p:nvCxnSpPr>
        <p:spPr>
          <a:xfrm>
            <a:off x="3068877" y="2526854"/>
            <a:ext cx="1161074" cy="133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DB1B564-C3E6-D718-82E1-ABAA0756CECD}"/>
              </a:ext>
            </a:extLst>
          </p:cNvPr>
          <p:cNvCxnSpPr>
            <a:cxnSpLocks/>
          </p:cNvCxnSpPr>
          <p:nvPr/>
        </p:nvCxnSpPr>
        <p:spPr>
          <a:xfrm>
            <a:off x="2770672" y="4015639"/>
            <a:ext cx="145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C960505-AE75-30BF-6B05-938A71C215BE}"/>
              </a:ext>
            </a:extLst>
          </p:cNvPr>
          <p:cNvCxnSpPr>
            <a:cxnSpLocks/>
          </p:cNvCxnSpPr>
          <p:nvPr/>
        </p:nvCxnSpPr>
        <p:spPr>
          <a:xfrm flipV="1">
            <a:off x="3457184" y="4168039"/>
            <a:ext cx="772767" cy="153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4DF379D-778E-8BE5-359C-9051DDF5713E}"/>
              </a:ext>
            </a:extLst>
          </p:cNvPr>
          <p:cNvSpPr txBox="1"/>
          <p:nvPr/>
        </p:nvSpPr>
        <p:spPr>
          <a:xfrm>
            <a:off x="4328421" y="3538585"/>
            <a:ext cx="1907895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Data </a:t>
            </a:r>
          </a:p>
          <a:p>
            <a:pPr algn="ctr"/>
            <a:r>
              <a:rPr lang="en-US" sz="2800" dirty="0"/>
              <a:t>Engineering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BE1C81F-F841-805B-6A0C-45FB1EA91CE9}"/>
              </a:ext>
            </a:extLst>
          </p:cNvPr>
          <p:cNvCxnSpPr>
            <a:cxnSpLocks/>
          </p:cNvCxnSpPr>
          <p:nvPr/>
        </p:nvCxnSpPr>
        <p:spPr>
          <a:xfrm>
            <a:off x="6323818" y="4015638"/>
            <a:ext cx="631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3234529F-51EA-A21E-A5C5-07692DE2E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575" y="5479406"/>
            <a:ext cx="5129425" cy="88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3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>
          <a:xfrm>
            <a:off x="434235" y="324980"/>
            <a:ext cx="11757765" cy="712113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Intersecting two postings lists: merge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algorithm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kern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defRPr/>
            </a:pPr>
            <a:fld id="{F1FB7D08-67DA-430D-B31F-1498AA061A61}" type="slidenum">
              <a:rPr lang="en-US" smtClean="0"/>
              <a:pPr eaLnBrk="1" hangingPunct="1">
                <a:defRPr/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3379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1371391"/>
            <a:ext cx="6858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20780A-BD56-FC45-8343-5E78842228F6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189169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queries: Exact match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34235" y="1752600"/>
            <a:ext cx="11227497" cy="4876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solidFill>
                  <a:srgbClr val="139CB7"/>
                </a:solidFill>
                <a:ea typeface="ＭＳ Ｐゴシック" charset="0"/>
                <a:cs typeface="ＭＳ Ｐゴシック" charset="0"/>
              </a:rPr>
              <a:t>Boolean retrieval model</a:t>
            </a:r>
            <a:r>
              <a:rPr lang="en-US" dirty="0">
                <a:ea typeface="ＭＳ Ｐゴシック" charset="0"/>
                <a:cs typeface="ＭＳ Ｐゴシック" charset="0"/>
              </a:rPr>
              <a:t> is being able to ask a query that is a Boolean expression: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Boolean Queries are queries using </a:t>
            </a:r>
            <a:r>
              <a:rPr lang="en-US" i="1" dirty="0">
                <a:ea typeface="ＭＳ Ｐゴシック" charset="0"/>
              </a:rPr>
              <a:t>AND, OR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i="1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to join query terms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Views each document as a </a:t>
            </a:r>
            <a:r>
              <a:rPr lang="en-US" u="sng" dirty="0">
                <a:ea typeface="ＭＳ Ｐゴシック" charset="0"/>
              </a:rPr>
              <a:t>set</a:t>
            </a:r>
            <a:r>
              <a:rPr lang="en-US" dirty="0">
                <a:ea typeface="ＭＳ Ｐゴシック" charset="0"/>
              </a:rPr>
              <a:t> of words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Is precise: document matches condition or not.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Perhaps the simplest model to build an IR system on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Primary commercial retrieval tool for 3 decades.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Many search systems you still use are Boolean: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Email, library catalog, Mac OS X Spotlight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18DF32-8E89-C84C-AADC-09B8A85AD05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889105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Boolean queries: </a:t>
            </a:r>
            <a:br>
              <a:rPr lang="en-US" sz="3600" dirty="0">
                <a:ea typeface="ＭＳ Ｐゴシック" charset="0"/>
                <a:cs typeface="ＭＳ Ｐゴシック" charset="0"/>
              </a:rPr>
            </a:br>
            <a:r>
              <a:rPr lang="en-US" sz="3600" dirty="0">
                <a:ea typeface="ＭＳ Ｐゴシック" charset="0"/>
                <a:cs typeface="ＭＳ Ｐゴシック" charset="0"/>
              </a:rPr>
              <a:t>More general merges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u="sng">
                <a:solidFill>
                  <a:srgbClr val="A50021"/>
                </a:solidFill>
                <a:ea typeface="ＭＳ Ｐゴシック" charset="0"/>
                <a:cs typeface="ＭＳ Ｐゴシック" charset="0"/>
              </a:rPr>
              <a:t>Exercise</a:t>
            </a:r>
            <a:r>
              <a:rPr lang="en-US" sz="3000">
                <a:ea typeface="ＭＳ Ｐゴシック" charset="0"/>
                <a:cs typeface="ＭＳ Ｐゴシック" charset="0"/>
              </a:rPr>
              <a:t>: Adapt the merge for the queries:</a:t>
            </a:r>
          </a:p>
          <a:p>
            <a:pPr eaLnBrk="1" hangingPunct="1">
              <a:buFont typeface="Wingdings" charset="0"/>
              <a:buNone/>
            </a:pPr>
            <a:r>
              <a:rPr lang="en-US" sz="3000">
                <a:ea typeface="ＭＳ Ｐゴシック" charset="0"/>
                <a:cs typeface="ＭＳ Ｐゴシック" charset="0"/>
              </a:rPr>
              <a:t>	</a:t>
            </a:r>
            <a:r>
              <a:rPr lang="en-US" sz="3000" b="1" i="1">
                <a:ea typeface="ＭＳ Ｐゴシック" charset="0"/>
                <a:cs typeface="ＭＳ Ｐゴシック" charset="0"/>
              </a:rPr>
              <a:t>Brutus</a:t>
            </a:r>
            <a:r>
              <a:rPr lang="en-US" sz="3000">
                <a:ea typeface="ＭＳ Ｐゴシック" charset="0"/>
                <a:cs typeface="ＭＳ Ｐゴシック" charset="0"/>
              </a:rPr>
              <a:t> </a:t>
            </a:r>
            <a:r>
              <a:rPr lang="en-US" sz="3000" i="1">
                <a:ea typeface="ＭＳ Ｐゴシック" charset="0"/>
                <a:cs typeface="ＭＳ Ｐゴシック" charset="0"/>
              </a:rPr>
              <a:t>AND NOT</a:t>
            </a:r>
            <a:r>
              <a:rPr lang="en-US" sz="3000">
                <a:ea typeface="ＭＳ Ｐゴシック" charset="0"/>
                <a:cs typeface="ＭＳ Ｐゴシック" charset="0"/>
              </a:rPr>
              <a:t> </a:t>
            </a:r>
            <a:r>
              <a:rPr lang="en-US" sz="3000" b="1" i="1">
                <a:ea typeface="ＭＳ Ｐゴシック" charset="0"/>
                <a:cs typeface="ＭＳ Ｐゴシック" charset="0"/>
              </a:rPr>
              <a:t>Caesar</a:t>
            </a:r>
          </a:p>
          <a:p>
            <a:pPr eaLnBrk="1" hangingPunct="1">
              <a:buFont typeface="Wingdings" charset="0"/>
              <a:buNone/>
            </a:pPr>
            <a:r>
              <a:rPr lang="en-US" sz="3000" b="1" i="1">
                <a:ea typeface="ＭＳ Ｐゴシック" charset="0"/>
                <a:cs typeface="ＭＳ Ｐゴシック" charset="0"/>
              </a:rPr>
              <a:t>	Brutus</a:t>
            </a:r>
            <a:r>
              <a:rPr lang="en-US" sz="3000">
                <a:ea typeface="ＭＳ Ｐゴシック" charset="0"/>
                <a:cs typeface="ＭＳ Ｐゴシック" charset="0"/>
              </a:rPr>
              <a:t> </a:t>
            </a:r>
            <a:r>
              <a:rPr lang="en-US" sz="3000" i="1">
                <a:ea typeface="ＭＳ Ｐゴシック" charset="0"/>
                <a:cs typeface="ＭＳ Ｐゴシック" charset="0"/>
              </a:rPr>
              <a:t>OR NOT</a:t>
            </a:r>
            <a:r>
              <a:rPr lang="en-US" sz="3000">
                <a:ea typeface="ＭＳ Ｐゴシック" charset="0"/>
                <a:cs typeface="ＭＳ Ｐゴシック" charset="0"/>
              </a:rPr>
              <a:t> </a:t>
            </a:r>
            <a:r>
              <a:rPr lang="en-US" sz="3000" b="1" i="1">
                <a:ea typeface="ＭＳ Ｐゴシック" charset="0"/>
                <a:cs typeface="ＭＳ Ｐゴシック" charset="0"/>
              </a:rPr>
              <a:t>Caesar</a:t>
            </a:r>
          </a:p>
          <a:p>
            <a:pPr eaLnBrk="1" hangingPunct="1">
              <a:buFont typeface="Wingdings" charset="0"/>
              <a:buNone/>
            </a:pPr>
            <a:endParaRPr lang="en-US" sz="3000" b="1" i="1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Can we still run through the merge in time O(</a:t>
            </a:r>
            <a:r>
              <a:rPr lang="en-US" i="1">
                <a:ea typeface="ＭＳ Ｐゴシック" charset="0"/>
                <a:cs typeface="ＭＳ Ｐゴシック" charset="0"/>
              </a:rPr>
              <a:t>x+y</a:t>
            </a:r>
            <a:r>
              <a:rPr lang="en-US">
                <a:ea typeface="ＭＳ Ｐゴシック" charset="0"/>
                <a:cs typeface="ＭＳ Ｐゴシック" charset="0"/>
              </a:rPr>
              <a:t>)?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What can we achieve?</a:t>
            </a:r>
          </a:p>
          <a:p>
            <a:pPr eaLnBrk="1" hangingPunct="1">
              <a:buFont typeface="Wingdings" charset="0"/>
              <a:buNone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sz="2200" b="1" i="1">
              <a:ea typeface="ＭＳ Ｐゴシック" charset="0"/>
              <a:cs typeface="ＭＳ Ｐゴシック" charset="0"/>
            </a:endParaRPr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9AED01-627C-F349-B1AF-FE1A188DAC6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9B036E8-B589-E485-42A2-C63470E9EF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7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Merging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What about an arbitrary Boolean formula?</a:t>
            </a:r>
          </a:p>
          <a:p>
            <a:pPr eaLnBrk="1" hangingPunct="1">
              <a:buFont typeface="Wingdings" charset="0"/>
              <a:buNone/>
            </a:pPr>
            <a:r>
              <a:rPr lang="en-US" b="1" i="1" dirty="0">
                <a:ea typeface="ＭＳ Ｐゴシック" charset="0"/>
                <a:cs typeface="ＭＳ Ｐゴシック" charset="0"/>
              </a:rPr>
              <a:t>(Brutus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ea typeface="ＭＳ Ｐゴシック" charset="0"/>
                <a:cs typeface="ＭＳ Ｐゴシック" charset="0"/>
              </a:rPr>
              <a:t>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Caesar)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 NOT</a:t>
            </a:r>
            <a:endParaRPr lang="en-US" b="1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b="1" i="1" dirty="0">
                <a:ea typeface="ＭＳ Ｐゴシック" charset="0"/>
                <a:cs typeface="ＭＳ Ｐゴシック" charset="0"/>
              </a:rPr>
              <a:t>(Antony </a:t>
            </a:r>
            <a:r>
              <a:rPr lang="en-US" i="1" dirty="0">
                <a:ea typeface="ＭＳ Ｐゴシック" charset="0"/>
                <a:cs typeface="ＭＳ Ｐゴシック" charset="0"/>
              </a:rPr>
              <a:t>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Cleopatra)</a:t>
            </a:r>
            <a:endParaRPr lang="en-US" sz="2200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Can we always merge in </a:t>
            </a:r>
            <a:r>
              <a:rPr lang="ja-JP" altLang="en-US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linear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time?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Linear in what?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Can we do better?</a:t>
            </a:r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81A628-2792-9749-8C73-1D68A667C29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4AE1C30-DCF1-F1C7-61E7-E97EF4D0D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4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Query optimization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idx="1"/>
          </p:nvPr>
        </p:nvSpPr>
        <p:spPr>
          <a:xfrm>
            <a:off x="434235" y="1981200"/>
            <a:ext cx="11323529" cy="4114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What is the best order for query processing?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Consider a query that is an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ea typeface="ＭＳ Ｐゴシック" charset="0"/>
                <a:cs typeface="ＭＳ Ｐゴシック" charset="0"/>
              </a:rPr>
              <a:t> terms.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For each of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ea typeface="ＭＳ Ｐゴシック" charset="0"/>
                <a:cs typeface="ＭＳ Ｐゴシック" charset="0"/>
              </a:rPr>
              <a:t> terms, get its postings, then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them together.</a:t>
            </a:r>
          </a:p>
        </p:txBody>
      </p:sp>
      <p:sp>
        <p:nvSpPr>
          <p:cNvPr id="49167" name="Text Box 1073"/>
          <p:cNvSpPr txBox="1">
            <a:spLocks noChangeArrowheads="1"/>
          </p:cNvSpPr>
          <p:nvPr/>
        </p:nvSpPr>
        <p:spPr bwMode="auto">
          <a:xfrm>
            <a:off x="2446338" y="5932489"/>
            <a:ext cx="6392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A50021"/>
                </a:solidFill>
                <a:ea typeface="Arial Unicode MS" charset="0"/>
              </a:rPr>
              <a:t>Query:</a:t>
            </a:r>
            <a:r>
              <a:rPr lang="en-US" sz="2800" b="1" i="1" dirty="0">
                <a:solidFill>
                  <a:srgbClr val="3A6697"/>
                </a:solidFill>
                <a:ea typeface="Arial Unicode MS" charset="0"/>
              </a:rPr>
              <a:t> Brutus</a:t>
            </a:r>
            <a:r>
              <a:rPr lang="en-US" sz="2800" dirty="0">
                <a:solidFill>
                  <a:srgbClr val="3A6697"/>
                </a:solidFill>
                <a:ea typeface="Arial Unicode MS" charset="0"/>
              </a:rPr>
              <a:t> </a:t>
            </a:r>
            <a:r>
              <a:rPr lang="en-US" sz="2800" i="1" dirty="0">
                <a:solidFill>
                  <a:srgbClr val="3A6697"/>
                </a:solidFill>
                <a:ea typeface="Arial Unicode MS" charset="0"/>
              </a:rPr>
              <a:t>AND</a:t>
            </a:r>
            <a:r>
              <a:rPr lang="en-US" sz="2800" dirty="0">
                <a:solidFill>
                  <a:srgbClr val="3A6697"/>
                </a:solidFill>
                <a:ea typeface="Arial Unicode MS" charset="0"/>
              </a:rPr>
              <a:t> </a:t>
            </a:r>
            <a:r>
              <a:rPr lang="en-US" sz="2800" b="1" i="1" dirty="0">
                <a:solidFill>
                  <a:srgbClr val="3A6697"/>
                </a:solidFill>
                <a:ea typeface="Arial Unicode MS" charset="0"/>
              </a:rPr>
              <a:t>Calpurnia</a:t>
            </a:r>
            <a:r>
              <a:rPr lang="en-US" sz="2800" dirty="0">
                <a:solidFill>
                  <a:srgbClr val="3A6697"/>
                </a:solidFill>
                <a:ea typeface="Arial Unicode MS" charset="0"/>
              </a:rPr>
              <a:t> </a:t>
            </a:r>
            <a:r>
              <a:rPr lang="en-US" sz="2800" i="1" dirty="0">
                <a:solidFill>
                  <a:srgbClr val="3A6697"/>
                </a:solidFill>
                <a:ea typeface="Arial Unicode MS" charset="0"/>
              </a:rPr>
              <a:t>AND</a:t>
            </a:r>
            <a:r>
              <a:rPr lang="en-US" sz="2800" dirty="0">
                <a:solidFill>
                  <a:srgbClr val="3A6697"/>
                </a:solidFill>
                <a:ea typeface="Arial Unicode MS" charset="0"/>
              </a:rPr>
              <a:t> </a:t>
            </a:r>
            <a:r>
              <a:rPr lang="en-US" sz="2800" b="1" i="1" dirty="0">
                <a:solidFill>
                  <a:srgbClr val="3A6697"/>
                </a:solidFill>
                <a:ea typeface="Arial Unicode MS" charset="0"/>
              </a:rPr>
              <a:t>Caesar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12BD24EB-5CB4-7943-AD45-CA771BBEF46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52" name="Text Box 1029">
            <a:extLst>
              <a:ext uri="{FF2B5EF4-FFF2-40B4-BE49-F238E27FC236}">
                <a16:creationId xmlns:a16="http://schemas.microsoft.com/office/drawing/2014/main" id="{590D7D4D-82D2-3048-ADD4-842596A2B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013" y="398028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3A6697"/>
                </a:solidFill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3" name="Text Box 1030">
            <a:extLst>
              <a:ext uri="{FF2B5EF4-FFF2-40B4-BE49-F238E27FC236}">
                <a16:creationId xmlns:a16="http://schemas.microsoft.com/office/drawing/2014/main" id="{95410989-7A3D-3C48-B7AD-872CD1CD3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013" y="451368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Calibri" charset="0"/>
              </a:rPr>
              <a:t>Caesar</a:t>
            </a:r>
          </a:p>
        </p:txBody>
      </p:sp>
      <p:sp>
        <p:nvSpPr>
          <p:cNvPr id="54" name="Text Box 1031">
            <a:extLst>
              <a:ext uri="{FF2B5EF4-FFF2-40B4-BE49-F238E27FC236}">
                <a16:creationId xmlns:a16="http://schemas.microsoft.com/office/drawing/2014/main" id="{D8622326-A7E8-BD42-B55C-4B2CD848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013" y="504708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3A6697"/>
                </a:solidFill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5" name="AutoShape 1032">
            <a:extLst>
              <a:ext uri="{FF2B5EF4-FFF2-40B4-BE49-F238E27FC236}">
                <a16:creationId xmlns:a16="http://schemas.microsoft.com/office/drawing/2014/main" id="{AC968396-BEAC-A34B-ACE7-DBA75FB1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413" y="405648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56" name="AutoShape 1033">
            <a:extLst>
              <a:ext uri="{FF2B5EF4-FFF2-40B4-BE49-F238E27FC236}">
                <a16:creationId xmlns:a16="http://schemas.microsoft.com/office/drawing/2014/main" id="{2D50412F-A1B3-F04C-9039-8074859E5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413" y="458988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grpSp>
        <p:nvGrpSpPr>
          <p:cNvPr id="57" name="Group 1034">
            <a:extLst>
              <a:ext uri="{FF2B5EF4-FFF2-40B4-BE49-F238E27FC236}">
                <a16:creationId xmlns:a16="http://schemas.microsoft.com/office/drawing/2014/main" id="{8688C758-0CB2-D745-9EAB-BD0A5C7B2038}"/>
              </a:ext>
            </a:extLst>
          </p:cNvPr>
          <p:cNvGrpSpPr>
            <a:grpSpLocks/>
          </p:cNvGrpSpPr>
          <p:nvPr/>
        </p:nvGrpSpPr>
        <p:grpSpPr bwMode="auto">
          <a:xfrm>
            <a:off x="4964613" y="5123280"/>
            <a:ext cx="4876800" cy="304800"/>
            <a:chOff x="2064" y="2448"/>
            <a:chExt cx="3072" cy="192"/>
          </a:xfrm>
        </p:grpSpPr>
        <p:sp>
          <p:nvSpPr>
            <p:cNvPr id="58" name="Rectangle 1035">
              <a:extLst>
                <a:ext uri="{FF2B5EF4-FFF2-40B4-BE49-F238E27FC236}">
                  <a16:creationId xmlns:a16="http://schemas.microsoft.com/office/drawing/2014/main" id="{E0C10A30-A367-604E-A7A6-0D35262A3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59" name="Rectangle 1036">
              <a:extLst>
                <a:ext uri="{FF2B5EF4-FFF2-40B4-BE49-F238E27FC236}">
                  <a16:creationId xmlns:a16="http://schemas.microsoft.com/office/drawing/2014/main" id="{3AEF8B28-C915-8945-9342-B2E357942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0" name="Rectangle 1037">
              <a:extLst>
                <a:ext uri="{FF2B5EF4-FFF2-40B4-BE49-F238E27FC236}">
                  <a16:creationId xmlns:a16="http://schemas.microsoft.com/office/drawing/2014/main" id="{2EA1C402-1999-0C4B-AA28-460DE487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1" name="Rectangle 1038">
              <a:extLst>
                <a:ext uri="{FF2B5EF4-FFF2-40B4-BE49-F238E27FC236}">
                  <a16:creationId xmlns:a16="http://schemas.microsoft.com/office/drawing/2014/main" id="{AD734773-B3C4-CB43-9992-921DCA93A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2" name="Line 1039">
              <a:extLst>
                <a:ext uri="{FF2B5EF4-FFF2-40B4-BE49-F238E27FC236}">
                  <a16:creationId xmlns:a16="http://schemas.microsoft.com/office/drawing/2014/main" id="{2901AA7A-ED38-5E4A-95CA-1D21B2397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it-IT"/>
            </a:p>
          </p:txBody>
        </p:sp>
      </p:grpSp>
      <p:grpSp>
        <p:nvGrpSpPr>
          <p:cNvPr id="63" name="Group 1040">
            <a:extLst>
              <a:ext uri="{FF2B5EF4-FFF2-40B4-BE49-F238E27FC236}">
                <a16:creationId xmlns:a16="http://schemas.microsoft.com/office/drawing/2014/main" id="{C82BEAD0-F0FA-8E48-B0EC-F81287B106B2}"/>
              </a:ext>
            </a:extLst>
          </p:cNvPr>
          <p:cNvGrpSpPr>
            <a:grpSpLocks/>
          </p:cNvGrpSpPr>
          <p:nvPr/>
        </p:nvGrpSpPr>
        <p:grpSpPr bwMode="auto">
          <a:xfrm>
            <a:off x="4964613" y="4513680"/>
            <a:ext cx="4987925" cy="457200"/>
            <a:chOff x="2064" y="2688"/>
            <a:chExt cx="3142" cy="288"/>
          </a:xfrm>
        </p:grpSpPr>
        <p:grpSp>
          <p:nvGrpSpPr>
            <p:cNvPr id="64" name="Group 1041">
              <a:extLst>
                <a:ext uri="{FF2B5EF4-FFF2-40B4-BE49-F238E27FC236}">
                  <a16:creationId xmlns:a16="http://schemas.microsoft.com/office/drawing/2014/main" id="{7FE0C962-8DB6-794C-888E-EF623BBDE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73" name="Rectangle 1042">
                <a:extLst>
                  <a:ext uri="{FF2B5EF4-FFF2-40B4-BE49-F238E27FC236}">
                    <a16:creationId xmlns:a16="http://schemas.microsoft.com/office/drawing/2014/main" id="{5C7EC1AA-E2C5-9B47-8DF7-31EEC464A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4" name="Rectangle 1043">
                <a:extLst>
                  <a:ext uri="{FF2B5EF4-FFF2-40B4-BE49-F238E27FC236}">
                    <a16:creationId xmlns:a16="http://schemas.microsoft.com/office/drawing/2014/main" id="{BCBA96D1-47FE-A445-96EC-7CF1BE760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5" name="Rectangle 1044">
                <a:extLst>
                  <a:ext uri="{FF2B5EF4-FFF2-40B4-BE49-F238E27FC236}">
                    <a16:creationId xmlns:a16="http://schemas.microsoft.com/office/drawing/2014/main" id="{3B79D262-EE82-F343-AAB9-FDD6D61B5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6" name="Rectangle 1045">
                <a:extLst>
                  <a:ext uri="{FF2B5EF4-FFF2-40B4-BE49-F238E27FC236}">
                    <a16:creationId xmlns:a16="http://schemas.microsoft.com/office/drawing/2014/main" id="{43D00A6C-A625-3E44-B737-991C2787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7" name="Line 1046">
                <a:extLst>
                  <a:ext uri="{FF2B5EF4-FFF2-40B4-BE49-F238E27FC236}">
                    <a16:creationId xmlns:a16="http://schemas.microsoft.com/office/drawing/2014/main" id="{E9D8A695-DD35-D74F-9E71-7AD4F5B10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65" name="Text Box 1047">
              <a:extLst>
                <a:ext uri="{FF2B5EF4-FFF2-40B4-BE49-F238E27FC236}">
                  <a16:creationId xmlns:a16="http://schemas.microsoft.com/office/drawing/2014/main" id="{7C79B841-896A-1C4F-81D6-8C251DF3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66" name="Text Box 1048">
              <a:extLst>
                <a:ext uri="{FF2B5EF4-FFF2-40B4-BE49-F238E27FC236}">
                  <a16:creationId xmlns:a16="http://schemas.microsoft.com/office/drawing/2014/main" id="{801488D9-F1A2-064B-8B61-98A742A05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67" name="Text Box 1049">
              <a:extLst>
                <a:ext uri="{FF2B5EF4-FFF2-40B4-BE49-F238E27FC236}">
                  <a16:creationId xmlns:a16="http://schemas.microsoft.com/office/drawing/2014/main" id="{1A44ADD6-9313-D647-BE22-4FE8330C0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68" name="Text Box 1050">
              <a:extLst>
                <a:ext uri="{FF2B5EF4-FFF2-40B4-BE49-F238E27FC236}">
                  <a16:creationId xmlns:a16="http://schemas.microsoft.com/office/drawing/2014/main" id="{0F66AA8E-501A-8E4F-A976-C33931099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69" name="Text Box 1051">
              <a:extLst>
                <a:ext uri="{FF2B5EF4-FFF2-40B4-BE49-F238E27FC236}">
                  <a16:creationId xmlns:a16="http://schemas.microsoft.com/office/drawing/2014/main" id="{E1E865C0-77AD-4447-9F92-F9B4C07F4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70" name="Text Box 1052">
              <a:extLst>
                <a:ext uri="{FF2B5EF4-FFF2-40B4-BE49-F238E27FC236}">
                  <a16:creationId xmlns:a16="http://schemas.microsoft.com/office/drawing/2014/main" id="{CC12B96B-6AAF-674C-81BD-50D3A23C4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71" name="Text Box 1053">
              <a:extLst>
                <a:ext uri="{FF2B5EF4-FFF2-40B4-BE49-F238E27FC236}">
                  <a16:creationId xmlns:a16="http://schemas.microsoft.com/office/drawing/2014/main" id="{8633E27C-F7FC-024C-9228-3C7DF6A74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sp>
          <p:nvSpPr>
            <p:cNvPr id="72" name="Text Box 1054">
              <a:extLst>
                <a:ext uri="{FF2B5EF4-FFF2-40B4-BE49-F238E27FC236}">
                  <a16:creationId xmlns:a16="http://schemas.microsoft.com/office/drawing/2014/main" id="{74C78A36-8DEC-9E47-BA1E-C97CB4A43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34</a:t>
              </a:r>
            </a:p>
          </p:txBody>
        </p:sp>
      </p:grpSp>
      <p:grpSp>
        <p:nvGrpSpPr>
          <p:cNvPr id="78" name="Group 1055">
            <a:extLst>
              <a:ext uri="{FF2B5EF4-FFF2-40B4-BE49-F238E27FC236}">
                <a16:creationId xmlns:a16="http://schemas.microsoft.com/office/drawing/2014/main" id="{B5BA6B8B-926C-3B4A-A559-800DC1FE4519}"/>
              </a:ext>
            </a:extLst>
          </p:cNvPr>
          <p:cNvGrpSpPr>
            <a:grpSpLocks/>
          </p:cNvGrpSpPr>
          <p:nvPr/>
        </p:nvGrpSpPr>
        <p:grpSpPr bwMode="auto">
          <a:xfrm>
            <a:off x="4964613" y="3980280"/>
            <a:ext cx="4876800" cy="457200"/>
            <a:chOff x="2064" y="2400"/>
            <a:chExt cx="3072" cy="288"/>
          </a:xfrm>
        </p:grpSpPr>
        <p:grpSp>
          <p:nvGrpSpPr>
            <p:cNvPr id="79" name="Group 1056">
              <a:extLst>
                <a:ext uri="{FF2B5EF4-FFF2-40B4-BE49-F238E27FC236}">
                  <a16:creationId xmlns:a16="http://schemas.microsoft.com/office/drawing/2014/main" id="{4381FC2F-6322-FB4F-8CA9-F5277F5F1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88" name="Rectangle 1057">
                <a:extLst>
                  <a:ext uri="{FF2B5EF4-FFF2-40B4-BE49-F238E27FC236}">
                    <a16:creationId xmlns:a16="http://schemas.microsoft.com/office/drawing/2014/main" id="{7F1ACBC0-DC40-BF42-BF6A-300E061DA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89" name="Rectangle 1058">
                <a:extLst>
                  <a:ext uri="{FF2B5EF4-FFF2-40B4-BE49-F238E27FC236}">
                    <a16:creationId xmlns:a16="http://schemas.microsoft.com/office/drawing/2014/main" id="{34C4BD01-6659-DE49-B53B-E12026AAA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0" name="Rectangle 1059">
                <a:extLst>
                  <a:ext uri="{FF2B5EF4-FFF2-40B4-BE49-F238E27FC236}">
                    <a16:creationId xmlns:a16="http://schemas.microsoft.com/office/drawing/2014/main" id="{0899FD84-9986-9E46-94F0-FC95C9A8F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1" name="Rectangle 1060">
                <a:extLst>
                  <a:ext uri="{FF2B5EF4-FFF2-40B4-BE49-F238E27FC236}">
                    <a16:creationId xmlns:a16="http://schemas.microsoft.com/office/drawing/2014/main" id="{54242170-F0EC-454E-A145-7207E2D2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2" name="Line 1061">
                <a:extLst>
                  <a:ext uri="{FF2B5EF4-FFF2-40B4-BE49-F238E27FC236}">
                    <a16:creationId xmlns:a16="http://schemas.microsoft.com/office/drawing/2014/main" id="{6A165825-00B8-2345-81A2-E061E2DC5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80" name="Text Box 1062">
              <a:extLst>
                <a:ext uri="{FF2B5EF4-FFF2-40B4-BE49-F238E27FC236}">
                  <a16:creationId xmlns:a16="http://schemas.microsoft.com/office/drawing/2014/main" id="{467A3CDD-5FD2-2346-9C67-D85A372A2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81" name="Text Box 1063">
              <a:extLst>
                <a:ext uri="{FF2B5EF4-FFF2-40B4-BE49-F238E27FC236}">
                  <a16:creationId xmlns:a16="http://schemas.microsoft.com/office/drawing/2014/main" id="{F0D51BD4-2E68-A34A-8E9D-33DFE43A0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82" name="Text Box 1064">
              <a:extLst>
                <a:ext uri="{FF2B5EF4-FFF2-40B4-BE49-F238E27FC236}">
                  <a16:creationId xmlns:a16="http://schemas.microsoft.com/office/drawing/2014/main" id="{A3F01F90-C230-374A-99F2-9EF83118E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83" name="Text Box 1065">
              <a:extLst>
                <a:ext uri="{FF2B5EF4-FFF2-40B4-BE49-F238E27FC236}">
                  <a16:creationId xmlns:a16="http://schemas.microsoft.com/office/drawing/2014/main" id="{E95BBDCB-A32F-D047-A915-47C188043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84" name="Text Box 1066">
              <a:extLst>
                <a:ext uri="{FF2B5EF4-FFF2-40B4-BE49-F238E27FC236}">
                  <a16:creationId xmlns:a16="http://schemas.microsoft.com/office/drawing/2014/main" id="{45D43596-71D6-B347-B12C-8A586E761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85" name="Text Box 1067">
              <a:extLst>
                <a:ext uri="{FF2B5EF4-FFF2-40B4-BE49-F238E27FC236}">
                  <a16:creationId xmlns:a16="http://schemas.microsoft.com/office/drawing/2014/main" id="{5F47080D-C704-F64C-BB44-D323AA96E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86" name="Text Box 1068">
              <a:extLst>
                <a:ext uri="{FF2B5EF4-FFF2-40B4-BE49-F238E27FC236}">
                  <a16:creationId xmlns:a16="http://schemas.microsoft.com/office/drawing/2014/main" id="{897CB3C0-0B9C-BA41-A521-9697E6BB9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87" name="Text Box 1069">
              <a:extLst>
                <a:ext uri="{FF2B5EF4-FFF2-40B4-BE49-F238E27FC236}">
                  <a16:creationId xmlns:a16="http://schemas.microsoft.com/office/drawing/2014/main" id="{F7B2F89C-1704-184D-B036-A330296A6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it-IT"/>
            </a:p>
          </p:txBody>
        </p:sp>
      </p:grpSp>
      <p:sp>
        <p:nvSpPr>
          <p:cNvPr id="93" name="Text Box 1070">
            <a:extLst>
              <a:ext uri="{FF2B5EF4-FFF2-40B4-BE49-F238E27FC236}">
                <a16:creationId xmlns:a16="http://schemas.microsoft.com/office/drawing/2014/main" id="{C6C6D9AD-581E-7947-A825-F261BCEB3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613" y="504708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94" name="AutoShape 1071">
            <a:extLst>
              <a:ext uri="{FF2B5EF4-FFF2-40B4-BE49-F238E27FC236}">
                <a16:creationId xmlns:a16="http://schemas.microsoft.com/office/drawing/2014/main" id="{4ED82FC6-2466-FA4D-8E63-7A2ED25C5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413" y="512328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95" name="Text Box 1072">
            <a:extLst>
              <a:ext uri="{FF2B5EF4-FFF2-40B4-BE49-F238E27FC236}">
                <a16:creationId xmlns:a16="http://schemas.microsoft.com/office/drawing/2014/main" id="{332F5E14-9C07-1543-B99A-B464F4E68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738" y="504708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8975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Query optimization example</a:t>
            </a:r>
          </a:p>
        </p:txBody>
      </p:sp>
      <p:sp>
        <p:nvSpPr>
          <p:cNvPr id="4096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dirty="0">
                <a:ea typeface="ＭＳ Ｐゴシック" charset="0"/>
                <a:cs typeface="ＭＳ Ｐゴシック" charset="0"/>
              </a:rPr>
              <a:t>Process in order of increasing </a:t>
            </a:r>
            <a:r>
              <a:rPr lang="en-US" u="sng" dirty="0" err="1">
                <a:ea typeface="ＭＳ Ｐゴシック" charset="0"/>
                <a:cs typeface="ＭＳ Ｐゴシック" charset="0"/>
              </a:rPr>
              <a:t>freq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i="1" dirty="0">
                <a:ea typeface="ＭＳ Ｐゴシック" charset="0"/>
              </a:rPr>
              <a:t>start with smallest set, then keep</a:t>
            </a:r>
            <a:r>
              <a:rPr lang="en-US" i="1" dirty="0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 </a:t>
            </a:r>
            <a:r>
              <a:rPr lang="en-US" i="1" dirty="0">
                <a:ea typeface="ＭＳ Ｐゴシック" charset="0"/>
              </a:rPr>
              <a:t>cutting further</a:t>
            </a:r>
            <a:r>
              <a:rPr lang="en-US" dirty="0">
                <a:ea typeface="ＭＳ Ｐゴシック" charset="0"/>
              </a:rPr>
              <a:t>.</a:t>
            </a:r>
          </a:p>
        </p:txBody>
      </p:sp>
      <p:sp>
        <p:nvSpPr>
          <p:cNvPr id="1214513" name="AutoShape 2097"/>
          <p:cNvSpPr>
            <a:spLocks noChangeArrowheads="1"/>
          </p:cNvSpPr>
          <p:nvPr/>
        </p:nvSpPr>
        <p:spPr bwMode="auto">
          <a:xfrm>
            <a:off x="3886200" y="2763839"/>
            <a:ext cx="3733800" cy="1055687"/>
          </a:xfrm>
          <a:prstGeom prst="upArrowCallout">
            <a:avLst>
              <a:gd name="adj1" fmla="val 80725"/>
              <a:gd name="adj2" fmla="val 80725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This is why we kept</a:t>
            </a:r>
          </a:p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document freq. in dictionary</a:t>
            </a:r>
          </a:p>
        </p:txBody>
      </p:sp>
      <p:sp>
        <p:nvSpPr>
          <p:cNvPr id="1214514" name="Text Box 2098"/>
          <p:cNvSpPr txBox="1">
            <a:spLocks noChangeArrowheads="1"/>
          </p:cNvSpPr>
          <p:nvPr/>
        </p:nvSpPr>
        <p:spPr bwMode="auto">
          <a:xfrm>
            <a:off x="2147888" y="5915026"/>
            <a:ext cx="7453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Execute the query as (</a:t>
            </a:r>
            <a:r>
              <a:rPr lang="en-US" b="1" i="1">
                <a:latin typeface="Calibri" charset="0"/>
              </a:rPr>
              <a:t>Calpurnia</a:t>
            </a:r>
            <a:r>
              <a:rPr lang="en-US">
                <a:latin typeface="Calibri" charset="0"/>
              </a:rPr>
              <a:t> </a:t>
            </a:r>
            <a:r>
              <a:rPr lang="en-US" i="1">
                <a:latin typeface="Calibri" charset="0"/>
              </a:rPr>
              <a:t>AND</a:t>
            </a:r>
            <a:r>
              <a:rPr lang="en-US">
                <a:latin typeface="Calibri" charset="0"/>
              </a:rPr>
              <a:t> </a:t>
            </a:r>
            <a:r>
              <a:rPr lang="en-US" b="1" i="1">
                <a:latin typeface="Calibri" charset="0"/>
              </a:rPr>
              <a:t>Brutus)</a:t>
            </a:r>
            <a:r>
              <a:rPr lang="en-US">
                <a:latin typeface="Calibri" charset="0"/>
              </a:rPr>
              <a:t> </a:t>
            </a:r>
            <a:r>
              <a:rPr lang="en-US" i="1">
                <a:latin typeface="Calibri" charset="0"/>
              </a:rPr>
              <a:t>AND </a:t>
            </a:r>
            <a:r>
              <a:rPr lang="en-US" b="1" i="1">
                <a:latin typeface="Calibri" charset="0"/>
              </a:rPr>
              <a:t>Caesar</a:t>
            </a:r>
            <a:r>
              <a:rPr lang="en-US">
                <a:latin typeface="Calibri" charset="0"/>
              </a:rPr>
              <a:t>.</a:t>
            </a:r>
          </a:p>
        </p:txBody>
      </p:sp>
      <p:sp>
        <p:nvSpPr>
          <p:cNvPr id="40967" name="TextBox 51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BA46F06E-BC1A-1C4C-969D-FD948CD11E8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54" name="Text Box 1029">
            <a:extLst>
              <a:ext uri="{FF2B5EF4-FFF2-40B4-BE49-F238E27FC236}">
                <a16:creationId xmlns:a16="http://schemas.microsoft.com/office/drawing/2014/main" id="{E0F333CF-CFEE-D945-9111-10B4BEA39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416186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3A6697"/>
                </a:solidFill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6" name="Text Box 1030">
            <a:extLst>
              <a:ext uri="{FF2B5EF4-FFF2-40B4-BE49-F238E27FC236}">
                <a16:creationId xmlns:a16="http://schemas.microsoft.com/office/drawing/2014/main" id="{376089B8-FBD9-E64B-8DE5-4D734BADE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469526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Calibri" charset="0"/>
              </a:rPr>
              <a:t>Caesar</a:t>
            </a:r>
          </a:p>
        </p:txBody>
      </p:sp>
      <p:sp>
        <p:nvSpPr>
          <p:cNvPr id="57" name="Text Box 1031">
            <a:extLst>
              <a:ext uri="{FF2B5EF4-FFF2-40B4-BE49-F238E27FC236}">
                <a16:creationId xmlns:a16="http://schemas.microsoft.com/office/drawing/2014/main" id="{A0165521-D368-514A-944B-E9482BF83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522866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3A6697"/>
                </a:solidFill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8" name="AutoShape 1032">
            <a:extLst>
              <a:ext uri="{FF2B5EF4-FFF2-40B4-BE49-F238E27FC236}">
                <a16:creationId xmlns:a16="http://schemas.microsoft.com/office/drawing/2014/main" id="{36E324F4-19B6-2548-9C49-C8CBCC1D0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423806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59" name="AutoShape 1033">
            <a:extLst>
              <a:ext uri="{FF2B5EF4-FFF2-40B4-BE49-F238E27FC236}">
                <a16:creationId xmlns:a16="http://schemas.microsoft.com/office/drawing/2014/main" id="{BF7F3BEE-E507-2B4A-A4EB-8AF9E60FC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477146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grpSp>
        <p:nvGrpSpPr>
          <p:cNvPr id="60" name="Group 1034">
            <a:extLst>
              <a:ext uri="{FF2B5EF4-FFF2-40B4-BE49-F238E27FC236}">
                <a16:creationId xmlns:a16="http://schemas.microsoft.com/office/drawing/2014/main" id="{9BD492EE-2964-DF40-950E-FC657FC2E203}"/>
              </a:ext>
            </a:extLst>
          </p:cNvPr>
          <p:cNvGrpSpPr>
            <a:grpSpLocks/>
          </p:cNvGrpSpPr>
          <p:nvPr/>
        </p:nvGrpSpPr>
        <p:grpSpPr bwMode="auto">
          <a:xfrm>
            <a:off x="5043488" y="5304860"/>
            <a:ext cx="4876800" cy="304800"/>
            <a:chOff x="2064" y="2448"/>
            <a:chExt cx="3072" cy="192"/>
          </a:xfrm>
        </p:grpSpPr>
        <p:sp>
          <p:nvSpPr>
            <p:cNvPr id="61" name="Rectangle 1035">
              <a:extLst>
                <a:ext uri="{FF2B5EF4-FFF2-40B4-BE49-F238E27FC236}">
                  <a16:creationId xmlns:a16="http://schemas.microsoft.com/office/drawing/2014/main" id="{6D93DBE8-712F-C44C-A123-EEA1E6AE4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62" name="Rectangle 1036">
              <a:extLst>
                <a:ext uri="{FF2B5EF4-FFF2-40B4-BE49-F238E27FC236}">
                  <a16:creationId xmlns:a16="http://schemas.microsoft.com/office/drawing/2014/main" id="{E0C123BC-7A12-6941-AB51-5ED555CD1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3" name="Rectangle 1037">
              <a:extLst>
                <a:ext uri="{FF2B5EF4-FFF2-40B4-BE49-F238E27FC236}">
                  <a16:creationId xmlns:a16="http://schemas.microsoft.com/office/drawing/2014/main" id="{EC9F793D-82DF-DB42-ADF1-2A6AE5EC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4" name="Rectangle 1038">
              <a:extLst>
                <a:ext uri="{FF2B5EF4-FFF2-40B4-BE49-F238E27FC236}">
                  <a16:creationId xmlns:a16="http://schemas.microsoft.com/office/drawing/2014/main" id="{5B4E8547-032C-CA4E-B302-E284012EE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5" name="Line 1039">
              <a:extLst>
                <a:ext uri="{FF2B5EF4-FFF2-40B4-BE49-F238E27FC236}">
                  <a16:creationId xmlns:a16="http://schemas.microsoft.com/office/drawing/2014/main" id="{7E384267-8F8C-3A43-B814-25E915659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it-IT"/>
            </a:p>
          </p:txBody>
        </p:sp>
      </p:grpSp>
      <p:grpSp>
        <p:nvGrpSpPr>
          <p:cNvPr id="66" name="Group 1040">
            <a:extLst>
              <a:ext uri="{FF2B5EF4-FFF2-40B4-BE49-F238E27FC236}">
                <a16:creationId xmlns:a16="http://schemas.microsoft.com/office/drawing/2014/main" id="{9A1EF658-4497-6A4B-92D4-170C04B822E0}"/>
              </a:ext>
            </a:extLst>
          </p:cNvPr>
          <p:cNvGrpSpPr>
            <a:grpSpLocks/>
          </p:cNvGrpSpPr>
          <p:nvPr/>
        </p:nvGrpSpPr>
        <p:grpSpPr bwMode="auto">
          <a:xfrm>
            <a:off x="5043488" y="4695260"/>
            <a:ext cx="4987925" cy="457200"/>
            <a:chOff x="2064" y="2688"/>
            <a:chExt cx="3142" cy="288"/>
          </a:xfrm>
        </p:grpSpPr>
        <p:grpSp>
          <p:nvGrpSpPr>
            <p:cNvPr id="67" name="Group 1041">
              <a:extLst>
                <a:ext uri="{FF2B5EF4-FFF2-40B4-BE49-F238E27FC236}">
                  <a16:creationId xmlns:a16="http://schemas.microsoft.com/office/drawing/2014/main" id="{2551DC30-46A9-8442-9703-5C791C544E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76" name="Rectangle 1042">
                <a:extLst>
                  <a:ext uri="{FF2B5EF4-FFF2-40B4-BE49-F238E27FC236}">
                    <a16:creationId xmlns:a16="http://schemas.microsoft.com/office/drawing/2014/main" id="{BC7F5CA1-9046-144D-9667-BAA829A15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7" name="Rectangle 1043">
                <a:extLst>
                  <a:ext uri="{FF2B5EF4-FFF2-40B4-BE49-F238E27FC236}">
                    <a16:creationId xmlns:a16="http://schemas.microsoft.com/office/drawing/2014/main" id="{BF9691F2-59B2-1A49-9905-95D9F5F61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8" name="Rectangle 1044">
                <a:extLst>
                  <a:ext uri="{FF2B5EF4-FFF2-40B4-BE49-F238E27FC236}">
                    <a16:creationId xmlns:a16="http://schemas.microsoft.com/office/drawing/2014/main" id="{8FF8E4EE-CC4D-5642-BEE0-D71F6E692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9" name="Rectangle 1045">
                <a:extLst>
                  <a:ext uri="{FF2B5EF4-FFF2-40B4-BE49-F238E27FC236}">
                    <a16:creationId xmlns:a16="http://schemas.microsoft.com/office/drawing/2014/main" id="{735AB560-7587-B54C-B414-7A84EFAC8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80" name="Line 1046">
                <a:extLst>
                  <a:ext uri="{FF2B5EF4-FFF2-40B4-BE49-F238E27FC236}">
                    <a16:creationId xmlns:a16="http://schemas.microsoft.com/office/drawing/2014/main" id="{D723A001-C3FD-5F47-9B90-F8DD29B4E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68" name="Text Box 1047">
              <a:extLst>
                <a:ext uri="{FF2B5EF4-FFF2-40B4-BE49-F238E27FC236}">
                  <a16:creationId xmlns:a16="http://schemas.microsoft.com/office/drawing/2014/main" id="{D7538022-74CA-DC4C-9E43-7A5C7D37F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69" name="Text Box 1048">
              <a:extLst>
                <a:ext uri="{FF2B5EF4-FFF2-40B4-BE49-F238E27FC236}">
                  <a16:creationId xmlns:a16="http://schemas.microsoft.com/office/drawing/2014/main" id="{C37014F7-CB67-AC46-BD69-E51B17E97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70" name="Text Box 1049">
              <a:extLst>
                <a:ext uri="{FF2B5EF4-FFF2-40B4-BE49-F238E27FC236}">
                  <a16:creationId xmlns:a16="http://schemas.microsoft.com/office/drawing/2014/main" id="{D620DF75-9209-6E42-9CCD-E7D56D3D1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71" name="Text Box 1050">
              <a:extLst>
                <a:ext uri="{FF2B5EF4-FFF2-40B4-BE49-F238E27FC236}">
                  <a16:creationId xmlns:a16="http://schemas.microsoft.com/office/drawing/2014/main" id="{5A84B46E-7500-8B4F-B966-3543D69CC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72" name="Text Box 1051">
              <a:extLst>
                <a:ext uri="{FF2B5EF4-FFF2-40B4-BE49-F238E27FC236}">
                  <a16:creationId xmlns:a16="http://schemas.microsoft.com/office/drawing/2014/main" id="{B538AB59-0139-254C-85E0-FE09F3D34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73" name="Text Box 1052">
              <a:extLst>
                <a:ext uri="{FF2B5EF4-FFF2-40B4-BE49-F238E27FC236}">
                  <a16:creationId xmlns:a16="http://schemas.microsoft.com/office/drawing/2014/main" id="{9164B31B-29CB-464E-8146-FC9560F1E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74" name="Text Box 1053">
              <a:extLst>
                <a:ext uri="{FF2B5EF4-FFF2-40B4-BE49-F238E27FC236}">
                  <a16:creationId xmlns:a16="http://schemas.microsoft.com/office/drawing/2014/main" id="{E4192BBB-66C3-914F-B2D6-4F53D997E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sp>
          <p:nvSpPr>
            <p:cNvPr id="75" name="Text Box 1054">
              <a:extLst>
                <a:ext uri="{FF2B5EF4-FFF2-40B4-BE49-F238E27FC236}">
                  <a16:creationId xmlns:a16="http://schemas.microsoft.com/office/drawing/2014/main" id="{562C43EA-9D54-F946-ABB0-FEA2BB898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34</a:t>
              </a:r>
            </a:p>
          </p:txBody>
        </p:sp>
      </p:grpSp>
      <p:grpSp>
        <p:nvGrpSpPr>
          <p:cNvPr id="81" name="Group 1055">
            <a:extLst>
              <a:ext uri="{FF2B5EF4-FFF2-40B4-BE49-F238E27FC236}">
                <a16:creationId xmlns:a16="http://schemas.microsoft.com/office/drawing/2014/main" id="{3424CF23-833F-C04F-B4B3-67B59D15DB15}"/>
              </a:ext>
            </a:extLst>
          </p:cNvPr>
          <p:cNvGrpSpPr>
            <a:grpSpLocks/>
          </p:cNvGrpSpPr>
          <p:nvPr/>
        </p:nvGrpSpPr>
        <p:grpSpPr bwMode="auto">
          <a:xfrm>
            <a:off x="5043488" y="4161860"/>
            <a:ext cx="4876800" cy="457200"/>
            <a:chOff x="2064" y="2400"/>
            <a:chExt cx="3072" cy="288"/>
          </a:xfrm>
        </p:grpSpPr>
        <p:grpSp>
          <p:nvGrpSpPr>
            <p:cNvPr id="82" name="Group 1056">
              <a:extLst>
                <a:ext uri="{FF2B5EF4-FFF2-40B4-BE49-F238E27FC236}">
                  <a16:creationId xmlns:a16="http://schemas.microsoft.com/office/drawing/2014/main" id="{4E848DB5-F9A0-0E45-84D0-5A6D6A3AC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91" name="Rectangle 1057">
                <a:extLst>
                  <a:ext uri="{FF2B5EF4-FFF2-40B4-BE49-F238E27FC236}">
                    <a16:creationId xmlns:a16="http://schemas.microsoft.com/office/drawing/2014/main" id="{18BCC994-0FEA-B943-8E85-E0E2467F1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2" name="Rectangle 1058">
                <a:extLst>
                  <a:ext uri="{FF2B5EF4-FFF2-40B4-BE49-F238E27FC236}">
                    <a16:creationId xmlns:a16="http://schemas.microsoft.com/office/drawing/2014/main" id="{D8F1AA2E-AEBD-0F46-A4C1-317F3453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3" name="Rectangle 1059">
                <a:extLst>
                  <a:ext uri="{FF2B5EF4-FFF2-40B4-BE49-F238E27FC236}">
                    <a16:creationId xmlns:a16="http://schemas.microsoft.com/office/drawing/2014/main" id="{4AB26FF3-1A27-4549-906B-F86D6054E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4" name="Rectangle 1060">
                <a:extLst>
                  <a:ext uri="{FF2B5EF4-FFF2-40B4-BE49-F238E27FC236}">
                    <a16:creationId xmlns:a16="http://schemas.microsoft.com/office/drawing/2014/main" id="{95A19435-B354-CE42-8B05-BED21104D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5" name="Line 1061">
                <a:extLst>
                  <a:ext uri="{FF2B5EF4-FFF2-40B4-BE49-F238E27FC236}">
                    <a16:creationId xmlns:a16="http://schemas.microsoft.com/office/drawing/2014/main" id="{E6CDFE42-1DD8-FE48-9A31-78E7B255D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83" name="Text Box 1062">
              <a:extLst>
                <a:ext uri="{FF2B5EF4-FFF2-40B4-BE49-F238E27FC236}">
                  <a16:creationId xmlns:a16="http://schemas.microsoft.com/office/drawing/2014/main" id="{14D438E2-10A7-AB4A-BEB6-529A22370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84" name="Text Box 1063">
              <a:extLst>
                <a:ext uri="{FF2B5EF4-FFF2-40B4-BE49-F238E27FC236}">
                  <a16:creationId xmlns:a16="http://schemas.microsoft.com/office/drawing/2014/main" id="{3948FCC2-D6A0-404C-9A77-41B4770A5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85" name="Text Box 1064">
              <a:extLst>
                <a:ext uri="{FF2B5EF4-FFF2-40B4-BE49-F238E27FC236}">
                  <a16:creationId xmlns:a16="http://schemas.microsoft.com/office/drawing/2014/main" id="{5E3E7E00-3ABD-BF46-AB59-4338DD16A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86" name="Text Box 1065">
              <a:extLst>
                <a:ext uri="{FF2B5EF4-FFF2-40B4-BE49-F238E27FC236}">
                  <a16:creationId xmlns:a16="http://schemas.microsoft.com/office/drawing/2014/main" id="{2D019D97-44A0-B64F-8B74-5954B7BC1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87" name="Text Box 1066">
              <a:extLst>
                <a:ext uri="{FF2B5EF4-FFF2-40B4-BE49-F238E27FC236}">
                  <a16:creationId xmlns:a16="http://schemas.microsoft.com/office/drawing/2014/main" id="{97E8A934-DCD7-EC44-BCD2-F1A527104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88" name="Text Box 1067">
              <a:extLst>
                <a:ext uri="{FF2B5EF4-FFF2-40B4-BE49-F238E27FC236}">
                  <a16:creationId xmlns:a16="http://schemas.microsoft.com/office/drawing/2014/main" id="{BE0BCC7E-3D30-7F49-8AF3-B9C9E8CCC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89" name="Text Box 1068">
              <a:extLst>
                <a:ext uri="{FF2B5EF4-FFF2-40B4-BE49-F238E27FC236}">
                  <a16:creationId xmlns:a16="http://schemas.microsoft.com/office/drawing/2014/main" id="{EB0338EE-0EDC-4D4C-8B33-F4930243F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90" name="Text Box 1069">
              <a:extLst>
                <a:ext uri="{FF2B5EF4-FFF2-40B4-BE49-F238E27FC236}">
                  <a16:creationId xmlns:a16="http://schemas.microsoft.com/office/drawing/2014/main" id="{4C7BCD4C-A330-BA43-88CE-E8AEFD626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it-IT"/>
            </a:p>
          </p:txBody>
        </p:sp>
      </p:grpSp>
      <p:sp>
        <p:nvSpPr>
          <p:cNvPr id="96" name="Text Box 1070">
            <a:extLst>
              <a:ext uri="{FF2B5EF4-FFF2-40B4-BE49-F238E27FC236}">
                <a16:creationId xmlns:a16="http://schemas.microsoft.com/office/drawing/2014/main" id="{1547C68E-F903-0740-9BCF-D0E8EE687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522866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97" name="AutoShape 1071">
            <a:extLst>
              <a:ext uri="{FF2B5EF4-FFF2-40B4-BE49-F238E27FC236}">
                <a16:creationId xmlns:a16="http://schemas.microsoft.com/office/drawing/2014/main" id="{08D5C679-D25F-474A-807B-E9A2D0087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530486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98" name="Text Box 1072">
            <a:extLst>
              <a:ext uri="{FF2B5EF4-FFF2-40B4-BE49-F238E27FC236}">
                <a16:creationId xmlns:a16="http://schemas.microsoft.com/office/drawing/2014/main" id="{C47EB5CA-6DF7-D440-997C-977FA6CAB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522866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824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513" grpId="0" animBg="1" autoUpdateAnimBg="0"/>
      <p:bldP spid="121451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More general optimization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>
                <a:ea typeface="ＭＳ Ｐゴシック" charset="0"/>
                <a:cs typeface="ＭＳ Ｐゴシック" charset="0"/>
              </a:rPr>
              <a:t>e.g., </a:t>
            </a:r>
            <a:r>
              <a:rPr lang="en-US" sz="3000" i="1">
                <a:ea typeface="ＭＳ Ｐゴシック" charset="0"/>
                <a:cs typeface="ＭＳ Ｐゴシック" charset="0"/>
              </a:rPr>
              <a:t>(</a:t>
            </a:r>
            <a:r>
              <a:rPr lang="en-US" sz="3000" b="1" i="1">
                <a:ea typeface="ＭＳ Ｐゴシック" charset="0"/>
                <a:cs typeface="ＭＳ Ｐゴシック" charset="0"/>
              </a:rPr>
              <a:t>madding</a:t>
            </a:r>
            <a:r>
              <a:rPr lang="en-US" sz="3000" i="1">
                <a:ea typeface="ＭＳ Ｐゴシック" charset="0"/>
                <a:cs typeface="ＭＳ Ｐゴシック" charset="0"/>
              </a:rPr>
              <a:t> OR </a:t>
            </a:r>
            <a:r>
              <a:rPr lang="en-US" sz="3000" b="1" i="1">
                <a:ea typeface="ＭＳ Ｐゴシック" charset="0"/>
                <a:cs typeface="ＭＳ Ｐゴシック" charset="0"/>
              </a:rPr>
              <a:t>crowd</a:t>
            </a:r>
            <a:r>
              <a:rPr lang="en-US" sz="3000" i="1">
                <a:ea typeface="ＭＳ Ｐゴシック" charset="0"/>
                <a:cs typeface="ＭＳ Ｐゴシック" charset="0"/>
              </a:rPr>
              <a:t>) AND (</a:t>
            </a:r>
            <a:r>
              <a:rPr lang="en-US" sz="3000" b="1" i="1">
                <a:ea typeface="ＭＳ Ｐゴシック" charset="0"/>
                <a:cs typeface="ＭＳ Ｐゴシック" charset="0"/>
              </a:rPr>
              <a:t>ignoble</a:t>
            </a:r>
            <a:r>
              <a:rPr lang="en-US" sz="3000" i="1">
                <a:ea typeface="ＭＳ Ｐゴシック" charset="0"/>
                <a:cs typeface="ＭＳ Ｐゴシック" charset="0"/>
              </a:rPr>
              <a:t> OR </a:t>
            </a:r>
            <a:r>
              <a:rPr lang="en-US" sz="3000" b="1" i="1">
                <a:ea typeface="ＭＳ Ｐゴシック" charset="0"/>
                <a:cs typeface="ＭＳ Ｐゴシック" charset="0"/>
              </a:rPr>
              <a:t>strife</a:t>
            </a:r>
            <a:r>
              <a:rPr lang="en-US" sz="3000" i="1">
                <a:ea typeface="ＭＳ Ｐゴシック" charset="0"/>
                <a:cs typeface="ＭＳ Ｐゴシック" charset="0"/>
              </a:rPr>
              <a:t>)</a:t>
            </a:r>
            <a:endParaRPr lang="en-US" sz="300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000">
                <a:ea typeface="ＭＳ Ｐゴシック" charset="0"/>
                <a:cs typeface="ＭＳ Ｐゴシック" charset="0"/>
              </a:rPr>
              <a:t>Get doc. freq.</a:t>
            </a:r>
            <a:r>
              <a:rPr lang="ja-JP" altLang="en-US" sz="3000">
                <a:ea typeface="ＭＳ Ｐゴシック" charset="0"/>
                <a:cs typeface="ＭＳ Ｐゴシック" charset="0"/>
              </a:rPr>
              <a:t>’</a:t>
            </a:r>
            <a:r>
              <a:rPr lang="en-US" sz="3000">
                <a:ea typeface="ＭＳ Ｐゴシック" charset="0"/>
                <a:cs typeface="ＭＳ Ｐゴシック" charset="0"/>
              </a:rPr>
              <a:t>s for all terms.</a:t>
            </a:r>
          </a:p>
          <a:p>
            <a:pPr eaLnBrk="1" hangingPunct="1"/>
            <a:r>
              <a:rPr lang="en-US" sz="3000">
                <a:ea typeface="ＭＳ Ｐゴシック" charset="0"/>
                <a:cs typeface="ＭＳ Ｐゴシック" charset="0"/>
              </a:rPr>
              <a:t>Estimate the size of each </a:t>
            </a:r>
            <a:r>
              <a:rPr lang="en-US" sz="3000" i="1">
                <a:ea typeface="ＭＳ Ｐゴシック" charset="0"/>
                <a:cs typeface="ＭＳ Ｐゴシック" charset="0"/>
              </a:rPr>
              <a:t>OR</a:t>
            </a:r>
            <a:r>
              <a:rPr lang="en-US" sz="3000">
                <a:ea typeface="ＭＳ Ｐゴシック" charset="0"/>
                <a:cs typeface="ＭＳ Ｐゴシック" charset="0"/>
              </a:rPr>
              <a:t> by the sum of its doc. freq.</a:t>
            </a:r>
            <a:r>
              <a:rPr lang="ja-JP" altLang="en-US" sz="3000">
                <a:ea typeface="ＭＳ Ｐゴシック" charset="0"/>
                <a:cs typeface="ＭＳ Ｐゴシック" charset="0"/>
              </a:rPr>
              <a:t>’</a:t>
            </a:r>
            <a:r>
              <a:rPr lang="en-US" sz="3000">
                <a:ea typeface="ＭＳ Ｐゴシック" charset="0"/>
                <a:cs typeface="ＭＳ Ｐゴシック" charset="0"/>
              </a:rPr>
              <a:t>s (conservative).</a:t>
            </a:r>
          </a:p>
          <a:p>
            <a:pPr eaLnBrk="1" hangingPunct="1"/>
            <a:r>
              <a:rPr lang="en-US" sz="3000">
                <a:ea typeface="ＭＳ Ｐゴシック" charset="0"/>
                <a:cs typeface="ＭＳ Ｐゴシック" charset="0"/>
              </a:rPr>
              <a:t>Process in increasing order of </a:t>
            </a:r>
            <a:r>
              <a:rPr lang="en-US" sz="3000" i="1">
                <a:ea typeface="ＭＳ Ｐゴシック" charset="0"/>
                <a:cs typeface="ＭＳ Ｐゴシック" charset="0"/>
              </a:rPr>
              <a:t>OR</a:t>
            </a:r>
            <a:r>
              <a:rPr lang="en-US" sz="3000">
                <a:ea typeface="ＭＳ Ｐゴシック" charset="0"/>
                <a:cs typeface="ＭＳ Ｐゴシック" charset="0"/>
              </a:rPr>
              <a:t> sizes.</a:t>
            </a:r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D61A13-C864-5348-8E1F-B02AB76C19D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78035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Exercise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200" dirty="0">
                <a:ea typeface="ＭＳ Ｐゴシック" charset="0"/>
                <a:cs typeface="ＭＳ Ｐゴシック" charset="0"/>
              </a:rPr>
              <a:t>Recommend a query processing order for</a:t>
            </a:r>
          </a:p>
          <a:p>
            <a:pPr eaLnBrk="1" hangingPunct="1"/>
            <a:endParaRPr lang="en-US" sz="22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301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400801" y="2667000"/>
          <a:ext cx="35909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glio di lavoro" r:id="rId2" imgW="1533754" imgH="1171956" progId="Excel.Sheet.8">
                  <p:embed/>
                </p:oleObj>
              </mc:Choice>
              <mc:Fallback>
                <p:oleObj name="Foglio di lavoro" r:id="rId2" imgW="1533754" imgH="1171956" progId="Excel.Sheet.8">
                  <p:embed/>
                  <p:pic>
                    <p:nvPicPr>
                      <p:cNvPr id="430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2667000"/>
                        <a:ext cx="359092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AD44392-F982-7A45-8CD5-D9FF05ADBF2F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2117725" y="3089275"/>
            <a:ext cx="369684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US" b="1" i="1">
                <a:latin typeface="Times New Roman" charset="0"/>
              </a:rPr>
              <a:t>(tangerine </a:t>
            </a:r>
            <a:r>
              <a:rPr lang="en-US" i="1">
                <a:latin typeface="Times New Roman" charset="0"/>
              </a:rPr>
              <a:t>OR</a:t>
            </a:r>
            <a:r>
              <a:rPr lang="en-US" b="1" i="1">
                <a:latin typeface="Times New Roman" charset="0"/>
              </a:rPr>
              <a:t> trees) </a:t>
            </a:r>
            <a:r>
              <a:rPr lang="en-US" i="1">
                <a:latin typeface="Times New Roman" charset="0"/>
              </a:rPr>
              <a:t>AND</a:t>
            </a:r>
            <a:endParaRPr lang="en-US" b="1" i="1">
              <a:latin typeface="Times New Roman" charset="0"/>
            </a:endParaRPr>
          </a:p>
          <a:p>
            <a:r>
              <a:rPr lang="en-US" b="1" i="1">
                <a:latin typeface="Times New Roman" charset="0"/>
              </a:rPr>
              <a:t>(marmalade </a:t>
            </a:r>
            <a:r>
              <a:rPr lang="en-US" i="1">
                <a:latin typeface="Times New Roman" charset="0"/>
              </a:rPr>
              <a:t>OR</a:t>
            </a:r>
            <a:r>
              <a:rPr lang="en-US" b="1" i="1">
                <a:latin typeface="Times New Roman" charset="0"/>
              </a:rPr>
              <a:t> skies) </a:t>
            </a:r>
            <a:r>
              <a:rPr lang="en-US" i="1">
                <a:latin typeface="Times New Roman" charset="0"/>
              </a:rPr>
              <a:t>AND</a:t>
            </a:r>
            <a:endParaRPr lang="en-US" b="1" i="1">
              <a:latin typeface="Times New Roman" charset="0"/>
            </a:endParaRPr>
          </a:p>
          <a:p>
            <a:r>
              <a:rPr lang="en-US" b="1" i="1">
                <a:latin typeface="Times New Roman" charset="0"/>
              </a:rPr>
              <a:t>(kaleidoscope </a:t>
            </a:r>
            <a:r>
              <a:rPr lang="en-US" i="1">
                <a:latin typeface="Times New Roman" charset="0"/>
              </a:rPr>
              <a:t>OR</a:t>
            </a:r>
            <a:r>
              <a:rPr lang="en-US" b="1" i="1">
                <a:latin typeface="Times New Roman" charset="0"/>
              </a:rPr>
              <a:t> eyes)</a:t>
            </a:r>
          </a:p>
          <a:p>
            <a:endParaRPr lang="en-US" i="1">
              <a:latin typeface="Times New Roman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383ACF-FF35-F84F-A3E9-F6775C7C902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4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152686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Query processing exercises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Exercise</a:t>
            </a:r>
            <a:r>
              <a:rPr lang="en-US">
                <a:ea typeface="ＭＳ Ｐゴシック" charset="0"/>
                <a:cs typeface="ＭＳ Ｐゴシック" charset="0"/>
              </a:rPr>
              <a:t>: If the query is </a:t>
            </a:r>
            <a:r>
              <a:rPr lang="en-US" b="1" i="1">
                <a:ea typeface="ＭＳ Ｐゴシック" charset="0"/>
                <a:cs typeface="ＭＳ Ｐゴシック" charset="0"/>
              </a:rPr>
              <a:t>friends</a:t>
            </a:r>
            <a:r>
              <a:rPr lang="en-US">
                <a:ea typeface="ＭＳ Ｐゴシック" charset="0"/>
                <a:cs typeface="ＭＳ Ｐゴシック" charset="0"/>
              </a:rPr>
              <a:t> </a:t>
            </a:r>
            <a:r>
              <a:rPr lang="en-US" i="1">
                <a:ea typeface="ＭＳ Ｐゴシック" charset="0"/>
                <a:cs typeface="ＭＳ Ｐゴシック" charset="0"/>
              </a:rPr>
              <a:t>AND </a:t>
            </a:r>
            <a:r>
              <a:rPr lang="en-US" b="1" i="1">
                <a:ea typeface="ＭＳ Ｐゴシック" charset="0"/>
                <a:cs typeface="ＭＳ Ｐゴシック" charset="0"/>
              </a:rPr>
              <a:t>romans</a:t>
            </a:r>
            <a:r>
              <a:rPr lang="en-US" i="1">
                <a:ea typeface="ＭＳ Ｐゴシック" charset="0"/>
                <a:cs typeface="ＭＳ Ｐゴシック" charset="0"/>
              </a:rPr>
              <a:t> AND (NOT </a:t>
            </a:r>
            <a:r>
              <a:rPr lang="en-US" b="1" i="1">
                <a:ea typeface="ＭＳ Ｐゴシック" charset="0"/>
                <a:cs typeface="ＭＳ Ｐゴシック" charset="0"/>
              </a:rPr>
              <a:t>countrymen</a:t>
            </a:r>
            <a:r>
              <a:rPr lang="en-US" i="1">
                <a:ea typeface="ＭＳ Ｐゴシック" charset="0"/>
                <a:cs typeface="ＭＳ Ｐゴシック" charset="0"/>
              </a:rPr>
              <a:t>), </a:t>
            </a:r>
            <a:r>
              <a:rPr lang="en-US">
                <a:ea typeface="ＭＳ Ｐゴシック" charset="0"/>
                <a:cs typeface="ＭＳ Ｐゴシック" charset="0"/>
              </a:rPr>
              <a:t>how could we use the freq of </a:t>
            </a:r>
            <a:r>
              <a:rPr lang="en-US" b="1" i="1">
                <a:ea typeface="ＭＳ Ｐゴシック" charset="0"/>
                <a:cs typeface="ＭＳ Ｐゴシック" charset="0"/>
              </a:rPr>
              <a:t>countrymen</a:t>
            </a:r>
            <a:r>
              <a:rPr lang="en-US"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Exercise</a:t>
            </a:r>
            <a:r>
              <a:rPr lang="en-US">
                <a:ea typeface="ＭＳ Ｐゴシック" charset="0"/>
                <a:cs typeface="ＭＳ Ｐゴシック" charset="0"/>
              </a:rPr>
              <a:t>: Extend the merge to an arbitrary Boolean query.  Can we always guarantee execution in time linear in the total postings size?</a:t>
            </a:r>
          </a:p>
          <a:p>
            <a:pPr eaLnBrk="1" hangingPunct="1"/>
            <a:r>
              <a:rPr lang="en-US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Hint</a:t>
            </a:r>
            <a:r>
              <a:rPr lang="en-US">
                <a:ea typeface="ＭＳ Ｐゴシック" charset="0"/>
                <a:cs typeface="ＭＳ Ｐゴシック" charset="0"/>
              </a:rPr>
              <a:t>: Begin with the case of a Boolean </a:t>
            </a:r>
            <a:r>
              <a:rPr lang="en-US" i="1">
                <a:ea typeface="ＭＳ Ｐゴシック" charset="0"/>
                <a:cs typeface="ＭＳ Ｐゴシック" charset="0"/>
              </a:rPr>
              <a:t>formula</a:t>
            </a:r>
            <a:r>
              <a:rPr lang="en-US">
                <a:ea typeface="ＭＳ Ｐゴシック" charset="0"/>
                <a:cs typeface="ＭＳ Ｐゴシック" charset="0"/>
              </a:rPr>
              <a:t> query: in this, each query term appears only once in the query.</a:t>
            </a:r>
          </a:p>
          <a:p>
            <a:pPr eaLnBrk="1" hangingPunct="1"/>
            <a:endParaRPr lang="en-US" i="1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7C99FB-41A5-4A49-8FEB-14FF2A9A321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F0D049B-3601-71F1-686C-63A88D26BB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2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Ranking search results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queries give inclusion or exclusion of docs.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Often, we want to rank/group results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Need to measure proximity from query to each doc.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Need to decide whether docs presented to user are singletons, or a group of docs covering various aspects of the query.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DB4DF8-D702-9141-BEA5-F0A86E67E68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72538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BDC8F7-9127-30B8-DE8B-3840E4F5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 Engineering Pipeline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E1EBCED-9168-FD5B-9BDB-7A279E340623}"/>
              </a:ext>
            </a:extLst>
          </p:cNvPr>
          <p:cNvCxnSpPr>
            <a:cxnSpLocks/>
          </p:cNvCxnSpPr>
          <p:nvPr/>
        </p:nvCxnSpPr>
        <p:spPr>
          <a:xfrm>
            <a:off x="3068877" y="2526854"/>
            <a:ext cx="1161074" cy="133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DB1B564-C3E6-D718-82E1-ABAA0756CECD}"/>
              </a:ext>
            </a:extLst>
          </p:cNvPr>
          <p:cNvCxnSpPr>
            <a:cxnSpLocks/>
          </p:cNvCxnSpPr>
          <p:nvPr/>
        </p:nvCxnSpPr>
        <p:spPr>
          <a:xfrm>
            <a:off x="2770672" y="4015639"/>
            <a:ext cx="145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4DF379D-778E-8BE5-359C-9051DDF5713E}"/>
              </a:ext>
            </a:extLst>
          </p:cNvPr>
          <p:cNvSpPr txBox="1"/>
          <p:nvPr/>
        </p:nvSpPr>
        <p:spPr>
          <a:xfrm>
            <a:off x="4328421" y="3538585"/>
            <a:ext cx="1907895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Data </a:t>
            </a:r>
          </a:p>
          <a:p>
            <a:pPr algn="ctr"/>
            <a:r>
              <a:rPr lang="en-US" sz="2800" dirty="0"/>
              <a:t>Engineering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BE1C81F-F841-805B-6A0C-45FB1EA91CE9}"/>
              </a:ext>
            </a:extLst>
          </p:cNvPr>
          <p:cNvCxnSpPr>
            <a:cxnSpLocks/>
          </p:cNvCxnSpPr>
          <p:nvPr/>
        </p:nvCxnSpPr>
        <p:spPr>
          <a:xfrm>
            <a:off x="6323818" y="4015638"/>
            <a:ext cx="631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3234529F-51EA-A21E-A5C5-07692DE2E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575" y="5479406"/>
            <a:ext cx="5129425" cy="88051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B27FFA1-C2C8-E21B-2D9E-46F26287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2530"/>
            <a:ext cx="9144000" cy="1652396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744B98B-1450-3FE5-290E-68439CDB2ADB}"/>
              </a:ext>
            </a:extLst>
          </p:cNvPr>
          <p:cNvSpPr/>
          <p:nvPr/>
        </p:nvSpPr>
        <p:spPr>
          <a:xfrm>
            <a:off x="166846" y="2571713"/>
            <a:ext cx="1973179" cy="1933743"/>
          </a:xfrm>
          <a:custGeom>
            <a:avLst/>
            <a:gdLst>
              <a:gd name="connsiteX0" fmla="*/ 0 w 1973179"/>
              <a:gd name="connsiteY0" fmla="*/ 0 h 1933743"/>
              <a:gd name="connsiteX1" fmla="*/ 473563 w 1973179"/>
              <a:gd name="connsiteY1" fmla="*/ 0 h 1933743"/>
              <a:gd name="connsiteX2" fmla="*/ 907662 w 1973179"/>
              <a:gd name="connsiteY2" fmla="*/ 0 h 1933743"/>
              <a:gd name="connsiteX3" fmla="*/ 1440421 w 1973179"/>
              <a:gd name="connsiteY3" fmla="*/ 0 h 1933743"/>
              <a:gd name="connsiteX4" fmla="*/ 1973179 w 1973179"/>
              <a:gd name="connsiteY4" fmla="*/ 0 h 1933743"/>
              <a:gd name="connsiteX5" fmla="*/ 1973179 w 1973179"/>
              <a:gd name="connsiteY5" fmla="*/ 464098 h 1933743"/>
              <a:gd name="connsiteX6" fmla="*/ 1973179 w 1973179"/>
              <a:gd name="connsiteY6" fmla="*/ 908859 h 1933743"/>
              <a:gd name="connsiteX7" fmla="*/ 1973179 w 1973179"/>
              <a:gd name="connsiteY7" fmla="*/ 1392295 h 1933743"/>
              <a:gd name="connsiteX8" fmla="*/ 1973179 w 1973179"/>
              <a:gd name="connsiteY8" fmla="*/ 1933743 h 1933743"/>
              <a:gd name="connsiteX9" fmla="*/ 1519348 w 1973179"/>
              <a:gd name="connsiteY9" fmla="*/ 1933743 h 1933743"/>
              <a:gd name="connsiteX10" fmla="*/ 1026053 w 1973179"/>
              <a:gd name="connsiteY10" fmla="*/ 1933743 h 1933743"/>
              <a:gd name="connsiteX11" fmla="*/ 532758 w 1973179"/>
              <a:gd name="connsiteY11" fmla="*/ 1933743 h 1933743"/>
              <a:gd name="connsiteX12" fmla="*/ 0 w 1973179"/>
              <a:gd name="connsiteY12" fmla="*/ 1933743 h 1933743"/>
              <a:gd name="connsiteX13" fmla="*/ 0 w 1973179"/>
              <a:gd name="connsiteY13" fmla="*/ 1411632 h 1933743"/>
              <a:gd name="connsiteX14" fmla="*/ 0 w 1973179"/>
              <a:gd name="connsiteY14" fmla="*/ 889522 h 1933743"/>
              <a:gd name="connsiteX15" fmla="*/ 0 w 1973179"/>
              <a:gd name="connsiteY15" fmla="*/ 0 h 1933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73179" h="1933743" extrusionOk="0">
                <a:moveTo>
                  <a:pt x="0" y="0"/>
                </a:moveTo>
                <a:cubicBezTo>
                  <a:pt x="185496" y="-11234"/>
                  <a:pt x="264563" y="12944"/>
                  <a:pt x="473563" y="0"/>
                </a:cubicBezTo>
                <a:cubicBezTo>
                  <a:pt x="682563" y="-12944"/>
                  <a:pt x="744011" y="15339"/>
                  <a:pt x="907662" y="0"/>
                </a:cubicBezTo>
                <a:cubicBezTo>
                  <a:pt x="1071313" y="-15339"/>
                  <a:pt x="1209982" y="28280"/>
                  <a:pt x="1440421" y="0"/>
                </a:cubicBezTo>
                <a:cubicBezTo>
                  <a:pt x="1670860" y="-28280"/>
                  <a:pt x="1811112" y="13343"/>
                  <a:pt x="1973179" y="0"/>
                </a:cubicBezTo>
                <a:cubicBezTo>
                  <a:pt x="2015661" y="215356"/>
                  <a:pt x="1952531" y="273886"/>
                  <a:pt x="1973179" y="464098"/>
                </a:cubicBezTo>
                <a:cubicBezTo>
                  <a:pt x="1993827" y="654310"/>
                  <a:pt x="1968614" y="711731"/>
                  <a:pt x="1973179" y="908859"/>
                </a:cubicBezTo>
                <a:cubicBezTo>
                  <a:pt x="1977744" y="1105987"/>
                  <a:pt x="1963541" y="1255617"/>
                  <a:pt x="1973179" y="1392295"/>
                </a:cubicBezTo>
                <a:cubicBezTo>
                  <a:pt x="1982817" y="1528973"/>
                  <a:pt x="1951353" y="1771714"/>
                  <a:pt x="1973179" y="1933743"/>
                </a:cubicBezTo>
                <a:cubicBezTo>
                  <a:pt x="1782149" y="1937435"/>
                  <a:pt x="1657555" y="1913408"/>
                  <a:pt x="1519348" y="1933743"/>
                </a:cubicBezTo>
                <a:cubicBezTo>
                  <a:pt x="1381141" y="1954078"/>
                  <a:pt x="1170339" y="1875560"/>
                  <a:pt x="1026053" y="1933743"/>
                </a:cubicBezTo>
                <a:cubicBezTo>
                  <a:pt x="881767" y="1991926"/>
                  <a:pt x="642468" y="1889219"/>
                  <a:pt x="532758" y="1933743"/>
                </a:cubicBezTo>
                <a:cubicBezTo>
                  <a:pt x="423049" y="1978267"/>
                  <a:pt x="230449" y="1871617"/>
                  <a:pt x="0" y="1933743"/>
                </a:cubicBezTo>
                <a:cubicBezTo>
                  <a:pt x="-34003" y="1778977"/>
                  <a:pt x="59060" y="1665903"/>
                  <a:pt x="0" y="1411632"/>
                </a:cubicBezTo>
                <a:cubicBezTo>
                  <a:pt x="-59060" y="1157361"/>
                  <a:pt x="41300" y="1140214"/>
                  <a:pt x="0" y="889522"/>
                </a:cubicBezTo>
                <a:cubicBezTo>
                  <a:pt x="-41300" y="638830"/>
                  <a:pt x="69868" y="378372"/>
                  <a:pt x="0" y="0"/>
                </a:cubicBezTo>
                <a:close/>
              </a:path>
            </a:pathLst>
          </a:custGeom>
          <a:noFill/>
          <a:ln w="508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innerShdw dist="25400">
              <a:srgbClr val="808080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543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9327F38A-BDA1-354B-A91B-C35832B18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Recap so far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197DC7F8-FAD0-0046-B6C7-C06E0AC86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3000" dirty="0">
                <a:ea typeface="ＭＳ Ｐゴシック" panose="020B0600070205080204" pitchFamily="34" charset="-128"/>
              </a:rPr>
              <a:t>Basic inverted indexes:</a:t>
            </a:r>
          </a:p>
          <a:p>
            <a:pPr lvl="1" eaLnBrk="1" hangingPunct="1"/>
            <a:r>
              <a:rPr lang="en-US" altLang="it-IT" sz="2800" dirty="0">
                <a:ea typeface="ＭＳ Ｐゴシック" panose="020B0600070205080204" pitchFamily="34" charset="-128"/>
              </a:rPr>
              <a:t>Structure: Dictionary and Postings</a:t>
            </a:r>
          </a:p>
          <a:p>
            <a:pPr lvl="1" eaLnBrk="1" hangingPunct="1"/>
            <a:endParaRPr lang="en-US" altLang="it-IT" sz="44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it-IT" sz="28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it-IT" sz="28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 sz="2800" dirty="0">
                <a:ea typeface="ＭＳ Ｐゴシック" panose="020B0600070205080204" pitchFamily="34" charset="-128"/>
              </a:rPr>
              <a:t>Key step in construction: Sorting</a:t>
            </a:r>
          </a:p>
          <a:p>
            <a:pPr eaLnBrk="1" hangingPunct="1"/>
            <a:r>
              <a:rPr lang="en-US" altLang="it-IT" sz="3000" dirty="0">
                <a:ea typeface="ＭＳ Ｐゴシック" panose="020B0600070205080204" pitchFamily="34" charset="-128"/>
              </a:rPr>
              <a:t>Boolean query processing</a:t>
            </a:r>
          </a:p>
          <a:p>
            <a:pPr lvl="1" eaLnBrk="1" hangingPunct="1"/>
            <a:r>
              <a:rPr lang="en-US" altLang="it-IT" sz="2800" dirty="0">
                <a:ea typeface="ＭＳ Ｐゴシック" panose="020B0600070205080204" pitchFamily="34" charset="-128"/>
              </a:rPr>
              <a:t>Intersection by linear time </a:t>
            </a:r>
            <a:r>
              <a:rPr lang="ja-JP" altLang="en-US" sz="280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merging</a:t>
            </a:r>
            <a:r>
              <a:rPr lang="ja-JP" altLang="en-US" sz="2800">
                <a:ea typeface="ＭＳ Ｐゴシック" panose="020B0600070205080204" pitchFamily="34" charset="-128"/>
              </a:rPr>
              <a:t>”</a:t>
            </a:r>
            <a:endParaRPr lang="en-US" altLang="ja-JP" sz="28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 sz="2800" dirty="0">
                <a:ea typeface="ＭＳ Ｐゴシック" panose="020B0600070205080204" pitchFamily="34" charset="-128"/>
              </a:rPr>
              <a:t>Simple optimizations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F6318287-1D86-D44C-9F57-4C99BB0E3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39" y="2506682"/>
            <a:ext cx="57658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E3A7CF-E871-8A48-9DDD-14E8927832F6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7591012-2B32-0244-809F-FC7C6650F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Plan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FBBEDB23-3833-CC48-8C76-748C62E30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it-IT" sz="3000">
                <a:ea typeface="ＭＳ Ｐゴシック" panose="020B0600070205080204" pitchFamily="34" charset="-128"/>
              </a:rPr>
              <a:t>Elaborate basic indexing</a:t>
            </a:r>
          </a:p>
          <a:p>
            <a:pPr eaLnBrk="1" hangingPunct="1"/>
            <a:r>
              <a:rPr lang="en-US" altLang="it-IT" sz="3000">
                <a:ea typeface="ＭＳ Ｐゴシック" panose="020B0600070205080204" pitchFamily="34" charset="-128"/>
              </a:rPr>
              <a:t>Preprocessing to form the term vocabulary</a:t>
            </a:r>
          </a:p>
          <a:p>
            <a:pPr lvl="1" eaLnBrk="1" hangingPunct="1"/>
            <a:r>
              <a:rPr lang="en-US" altLang="it-IT" sz="2800">
                <a:ea typeface="ＭＳ Ｐゴシック" panose="020B0600070205080204" pitchFamily="34" charset="-128"/>
              </a:rPr>
              <a:t>Documents</a:t>
            </a:r>
          </a:p>
          <a:p>
            <a:pPr lvl="1" eaLnBrk="1" hangingPunct="1"/>
            <a:r>
              <a:rPr lang="en-US" altLang="it-IT" sz="2800">
                <a:ea typeface="ＭＳ Ｐゴシック" panose="020B0600070205080204" pitchFamily="34" charset="-128"/>
              </a:rPr>
              <a:t>Tokenization</a:t>
            </a:r>
          </a:p>
          <a:p>
            <a:pPr lvl="1" eaLnBrk="1" hangingPunct="1"/>
            <a:r>
              <a:rPr lang="en-US" altLang="it-IT" sz="2800">
                <a:ea typeface="ＭＳ Ｐゴシック" panose="020B0600070205080204" pitchFamily="34" charset="-128"/>
              </a:rPr>
              <a:t>What </a:t>
            </a:r>
            <a:r>
              <a:rPr lang="en-US" altLang="it-IT" sz="2800" i="1">
                <a:ea typeface="ＭＳ Ｐゴシック" panose="020B0600070205080204" pitchFamily="34" charset="-128"/>
              </a:rPr>
              <a:t>terms</a:t>
            </a:r>
            <a:r>
              <a:rPr lang="en-US" altLang="it-IT" sz="2800">
                <a:ea typeface="ＭＳ Ｐゴシック" panose="020B0600070205080204" pitchFamily="34" charset="-128"/>
              </a:rPr>
              <a:t> do we put in the index?</a:t>
            </a:r>
          </a:p>
          <a:p>
            <a:pPr eaLnBrk="1" hangingPunct="1"/>
            <a:r>
              <a:rPr lang="en-US" altLang="it-IT" sz="3000">
                <a:ea typeface="ＭＳ Ｐゴシック" panose="020B0600070205080204" pitchFamily="34" charset="-128"/>
              </a:rPr>
              <a:t>Postings</a:t>
            </a:r>
          </a:p>
          <a:p>
            <a:pPr lvl="1" eaLnBrk="1" hangingPunct="1"/>
            <a:r>
              <a:rPr lang="en-US" altLang="it-IT" sz="2800">
                <a:ea typeface="ＭＳ Ｐゴシック" panose="020B0600070205080204" pitchFamily="34" charset="-128"/>
              </a:rPr>
              <a:t>Faster merges: skip lists</a:t>
            </a:r>
          </a:p>
          <a:p>
            <a:pPr lvl="1" eaLnBrk="1" hangingPunct="1"/>
            <a:r>
              <a:rPr lang="en-US" altLang="it-IT" sz="2800">
                <a:ea typeface="ＭＳ Ｐゴシック" panose="020B0600070205080204" pitchFamily="34" charset="-128"/>
              </a:rPr>
              <a:t>Positional postings and phrase queries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F6C158-CEC6-1C4D-9071-A1E41DA6F5D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E839750-DEE5-3A41-BFC0-80AD27612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Recall the basic indexing pipeline</a:t>
            </a:r>
          </a:p>
        </p:txBody>
      </p:sp>
      <p:grpSp>
        <p:nvGrpSpPr>
          <p:cNvPr id="19458" name="Group 3">
            <a:extLst>
              <a:ext uri="{FF2B5EF4-FFF2-40B4-BE49-F238E27FC236}">
                <a16:creationId xmlns:a16="http://schemas.microsoft.com/office/drawing/2014/main" id="{C821EF94-1FA6-6A46-AA4C-BA462B8083F5}"/>
              </a:ext>
            </a:extLst>
          </p:cNvPr>
          <p:cNvGrpSpPr>
            <a:grpSpLocks/>
          </p:cNvGrpSpPr>
          <p:nvPr/>
        </p:nvGrpSpPr>
        <p:grpSpPr bwMode="auto">
          <a:xfrm>
            <a:off x="2270126" y="2736851"/>
            <a:ext cx="8396288" cy="1114425"/>
            <a:chOff x="470" y="1724"/>
            <a:chExt cx="5289" cy="702"/>
          </a:xfrm>
        </p:grpSpPr>
        <p:sp>
          <p:nvSpPr>
            <p:cNvPr id="19501" name="AutoShape 4">
              <a:extLst>
                <a:ext uri="{FF2B5EF4-FFF2-40B4-BE49-F238E27FC236}">
                  <a16:creationId xmlns:a16="http://schemas.microsoft.com/office/drawing/2014/main" id="{5716B7A1-5816-3440-ACF4-D957CB4A0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724"/>
              <a:ext cx="988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Tokenizer</a:t>
              </a:r>
            </a:p>
          </p:txBody>
        </p:sp>
        <p:sp>
          <p:nvSpPr>
            <p:cNvPr id="19502" name="AutoShape 5">
              <a:extLst>
                <a:ext uri="{FF2B5EF4-FFF2-40B4-BE49-F238E27FC236}">
                  <a16:creationId xmlns:a16="http://schemas.microsoft.com/office/drawing/2014/main" id="{54415CDA-49F7-7A42-8529-D6EEE041D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87"/>
              <a:ext cx="192" cy="33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>
                <a:latin typeface="Avenir Next" panose="020B0503020202020204" pitchFamily="34" charset="0"/>
              </a:endParaRPr>
            </a:p>
          </p:txBody>
        </p:sp>
        <p:sp>
          <p:nvSpPr>
            <p:cNvPr id="19503" name="Text Box 6">
              <a:extLst>
                <a:ext uri="{FF2B5EF4-FFF2-40B4-BE49-F238E27FC236}">
                  <a16:creationId xmlns:a16="http://schemas.microsoft.com/office/drawing/2014/main" id="{ECA6EEC1-2234-6F4E-90AF-8CC4E2EA7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2119"/>
              <a:ext cx="11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000">
                  <a:latin typeface="Avenir Next" panose="020B0503020202020204" pitchFamily="34" charset="0"/>
                </a:rPr>
                <a:t>Token stream.</a:t>
              </a:r>
            </a:p>
          </p:txBody>
        </p:sp>
        <p:sp>
          <p:nvSpPr>
            <p:cNvPr id="19504" name="Rectangle 7">
              <a:extLst>
                <a:ext uri="{FF2B5EF4-FFF2-40B4-BE49-F238E27FC236}">
                  <a16:creationId xmlns:a16="http://schemas.microsoft.com/office/drawing/2014/main" id="{786A5943-CB3E-F847-B816-822FE685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" y="2102"/>
              <a:ext cx="769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Friends</a:t>
              </a:r>
            </a:p>
          </p:txBody>
        </p:sp>
        <p:sp>
          <p:nvSpPr>
            <p:cNvPr id="19505" name="Rectangle 8">
              <a:extLst>
                <a:ext uri="{FF2B5EF4-FFF2-40B4-BE49-F238E27FC236}">
                  <a16:creationId xmlns:a16="http://schemas.microsoft.com/office/drawing/2014/main" id="{FA87555F-772B-B84B-BEB8-5F73EF312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2108"/>
              <a:ext cx="823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Romans</a:t>
              </a:r>
            </a:p>
          </p:txBody>
        </p:sp>
        <p:sp>
          <p:nvSpPr>
            <p:cNvPr id="19506" name="Rectangle 9">
              <a:extLst>
                <a:ext uri="{FF2B5EF4-FFF2-40B4-BE49-F238E27FC236}">
                  <a16:creationId xmlns:a16="http://schemas.microsoft.com/office/drawing/2014/main" id="{4D7BEF60-2050-5A47-991F-59AD2B85A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2108"/>
              <a:ext cx="1222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Countrymen</a:t>
              </a:r>
            </a:p>
          </p:txBody>
        </p:sp>
      </p:grpSp>
      <p:grpSp>
        <p:nvGrpSpPr>
          <p:cNvPr id="19459" name="Group 10">
            <a:extLst>
              <a:ext uri="{FF2B5EF4-FFF2-40B4-BE49-F238E27FC236}">
                <a16:creationId xmlns:a16="http://schemas.microsoft.com/office/drawing/2014/main" id="{81DEA799-A4F5-8A49-BA30-DEB50778E507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3990976"/>
            <a:ext cx="8380413" cy="1190625"/>
            <a:chOff x="480" y="2514"/>
            <a:chExt cx="5279" cy="750"/>
          </a:xfrm>
        </p:grpSpPr>
        <p:sp>
          <p:nvSpPr>
            <p:cNvPr id="19495" name="AutoShape 11">
              <a:extLst>
                <a:ext uri="{FF2B5EF4-FFF2-40B4-BE49-F238E27FC236}">
                  <a16:creationId xmlns:a16="http://schemas.microsoft.com/office/drawing/2014/main" id="{E12397F5-DA33-CF4B-AD04-12FEDED83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14"/>
              <a:ext cx="1824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Linguistic modules</a:t>
              </a:r>
            </a:p>
          </p:txBody>
        </p:sp>
        <p:sp>
          <p:nvSpPr>
            <p:cNvPr id="19496" name="AutoShape 12">
              <a:extLst>
                <a:ext uri="{FF2B5EF4-FFF2-40B4-BE49-F238E27FC236}">
                  <a16:creationId xmlns:a16="http://schemas.microsoft.com/office/drawing/2014/main" id="{82203CF2-8355-FA4E-A75B-228CAF22C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>
                <a:latin typeface="Avenir Next" panose="020B0503020202020204" pitchFamily="34" charset="0"/>
              </a:endParaRPr>
            </a:p>
          </p:txBody>
        </p:sp>
        <p:sp>
          <p:nvSpPr>
            <p:cNvPr id="19497" name="Text Box 13">
              <a:extLst>
                <a:ext uri="{FF2B5EF4-FFF2-40B4-BE49-F238E27FC236}">
                  <a16:creationId xmlns:a16="http://schemas.microsoft.com/office/drawing/2014/main" id="{5CDFBEEA-9F78-F741-9957-4A6A7CDDB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935"/>
              <a:ext cx="13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000" dirty="0">
                  <a:latin typeface="Avenir Next" panose="020B0503020202020204" pitchFamily="34" charset="0"/>
                </a:rPr>
                <a:t>Modified tokens.</a:t>
              </a:r>
            </a:p>
          </p:txBody>
        </p:sp>
        <p:sp>
          <p:nvSpPr>
            <p:cNvPr id="19498" name="Rectangle 14">
              <a:extLst>
                <a:ext uri="{FF2B5EF4-FFF2-40B4-BE49-F238E27FC236}">
                  <a16:creationId xmlns:a16="http://schemas.microsoft.com/office/drawing/2014/main" id="{77763FB4-22EE-3B44-83E0-E24F0562B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870"/>
              <a:ext cx="639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friend</a:t>
              </a:r>
            </a:p>
          </p:txBody>
        </p:sp>
        <p:sp>
          <p:nvSpPr>
            <p:cNvPr id="19499" name="Rectangle 15">
              <a:extLst>
                <a:ext uri="{FF2B5EF4-FFF2-40B4-BE49-F238E27FC236}">
                  <a16:creationId xmlns:a16="http://schemas.microsoft.com/office/drawing/2014/main" id="{B9BD1522-016D-D34B-939E-C513D603A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2876"/>
              <a:ext cx="689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roman</a:t>
              </a:r>
            </a:p>
          </p:txBody>
        </p:sp>
        <p:sp>
          <p:nvSpPr>
            <p:cNvPr id="19500" name="Rectangle 16">
              <a:extLst>
                <a:ext uri="{FF2B5EF4-FFF2-40B4-BE49-F238E27FC236}">
                  <a16:creationId xmlns:a16="http://schemas.microsoft.com/office/drawing/2014/main" id="{DC66CF19-D635-9F4D-9EC7-8788E3AC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2876"/>
              <a:ext cx="1173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countryman</a:t>
              </a:r>
            </a:p>
          </p:txBody>
        </p:sp>
      </p:grpSp>
      <p:grpSp>
        <p:nvGrpSpPr>
          <p:cNvPr id="19461" name="Group 45">
            <a:extLst>
              <a:ext uri="{FF2B5EF4-FFF2-40B4-BE49-F238E27FC236}">
                <a16:creationId xmlns:a16="http://schemas.microsoft.com/office/drawing/2014/main" id="{9316CCC5-BA74-9748-ACFA-255A024E476C}"/>
              </a:ext>
            </a:extLst>
          </p:cNvPr>
          <p:cNvGrpSpPr>
            <a:grpSpLocks/>
          </p:cNvGrpSpPr>
          <p:nvPr/>
        </p:nvGrpSpPr>
        <p:grpSpPr bwMode="auto">
          <a:xfrm>
            <a:off x="4975226" y="1752600"/>
            <a:ext cx="1196975" cy="406400"/>
            <a:chOff x="399" y="1488"/>
            <a:chExt cx="849" cy="288"/>
          </a:xfrm>
        </p:grpSpPr>
        <p:pic>
          <p:nvPicPr>
            <p:cNvPr id="19468" name="Picture 46">
              <a:extLst>
                <a:ext uri="{FF2B5EF4-FFF2-40B4-BE49-F238E27FC236}">
                  <a16:creationId xmlns:a16="http://schemas.microsoft.com/office/drawing/2014/main" id="{EDBBB07F-AB53-0042-8F9A-AD797C17C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" y="1488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9469" name="Picture 47">
              <a:extLst>
                <a:ext uri="{FF2B5EF4-FFF2-40B4-BE49-F238E27FC236}">
                  <a16:creationId xmlns:a16="http://schemas.microsoft.com/office/drawing/2014/main" id="{C44777E2-1ED0-AD45-B341-047AEAB05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9470" name="Picture 48">
              <a:extLst>
                <a:ext uri="{FF2B5EF4-FFF2-40B4-BE49-F238E27FC236}">
                  <a16:creationId xmlns:a16="http://schemas.microsoft.com/office/drawing/2014/main" id="{D003F5BD-1A63-B648-80F5-845D0DF97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" y="1584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9471" name="Picture 49">
              <a:extLst>
                <a:ext uri="{FF2B5EF4-FFF2-40B4-BE49-F238E27FC236}">
                  <a16:creationId xmlns:a16="http://schemas.microsoft.com/office/drawing/2014/main" id="{5D4BEA05-2EC3-954B-988B-9936779DB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9472" name="Picture 50">
              <a:extLst>
                <a:ext uri="{FF2B5EF4-FFF2-40B4-BE49-F238E27FC236}">
                  <a16:creationId xmlns:a16="http://schemas.microsoft.com/office/drawing/2014/main" id="{E3C643DB-31F8-814E-8E63-70972BF10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" y="1488"/>
              <a:ext cx="180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sp>
        <p:nvSpPr>
          <p:cNvPr id="19462" name="AutoShape 51">
            <a:extLst>
              <a:ext uri="{FF2B5EF4-FFF2-40B4-BE49-F238E27FC236}">
                <a16:creationId xmlns:a16="http://schemas.microsoft.com/office/drawing/2014/main" id="{6C7B24EA-C173-9941-8859-E06D041C1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9463" name="Text Box 52">
            <a:extLst>
              <a:ext uri="{FF2B5EF4-FFF2-40B4-BE49-F238E27FC236}">
                <a16:creationId xmlns:a16="http://schemas.microsoft.com/office/drawing/2014/main" id="{D08CBAB6-3F0D-7143-9DD1-FECA50CF4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687514"/>
            <a:ext cx="18341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 dirty="0">
                <a:latin typeface="Avenir Next" panose="020B0503020202020204" pitchFamily="34" charset="0"/>
              </a:rPr>
              <a:t>Documents to</a:t>
            </a:r>
          </a:p>
          <a:p>
            <a:pPr eaLnBrk="1" hangingPunct="1"/>
            <a:r>
              <a:rPr lang="en-US" altLang="it-IT" sz="2000" dirty="0">
                <a:latin typeface="Avenir Next" panose="020B0503020202020204" pitchFamily="34" charset="0"/>
              </a:rPr>
              <a:t>be indexed.</a:t>
            </a:r>
          </a:p>
        </p:txBody>
      </p:sp>
      <p:sp>
        <p:nvSpPr>
          <p:cNvPr id="19464" name="Rectangle 53">
            <a:extLst>
              <a:ext uri="{FF2B5EF4-FFF2-40B4-BE49-F238E27FC236}">
                <a16:creationId xmlns:a16="http://schemas.microsoft.com/office/drawing/2014/main" id="{62230FBE-4D6C-2846-8E05-59524F918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1" y="1747839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dirty="0">
                <a:latin typeface="Times New Roman" panose="02020603050405020304" pitchFamily="18" charset="0"/>
              </a:rPr>
              <a:t>Friends, Romans, countrymen.</a:t>
            </a:r>
          </a:p>
        </p:txBody>
      </p:sp>
      <p:grpSp>
        <p:nvGrpSpPr>
          <p:cNvPr id="52" name="Group 17">
            <a:extLst>
              <a:ext uri="{FF2B5EF4-FFF2-40B4-BE49-F238E27FC236}">
                <a16:creationId xmlns:a16="http://schemas.microsoft.com/office/drawing/2014/main" id="{A676037D-DE67-2043-89CD-EECB3456862E}"/>
              </a:ext>
            </a:extLst>
          </p:cNvPr>
          <p:cNvGrpSpPr>
            <a:grpSpLocks/>
          </p:cNvGrpSpPr>
          <p:nvPr/>
        </p:nvGrpSpPr>
        <p:grpSpPr bwMode="auto">
          <a:xfrm>
            <a:off x="2316164" y="5238751"/>
            <a:ext cx="8350250" cy="1579563"/>
            <a:chOff x="480" y="3254"/>
            <a:chExt cx="5260" cy="995"/>
          </a:xfrm>
        </p:grpSpPr>
        <p:sp>
          <p:nvSpPr>
            <p:cNvPr id="53" name="AutoShape 18">
              <a:extLst>
                <a:ext uri="{FF2B5EF4-FFF2-40B4-BE49-F238E27FC236}">
                  <a16:creationId xmlns:a16="http://schemas.microsoft.com/office/drawing/2014/main" id="{EEB04C4A-E648-1940-BE23-2A6F4D1DA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3254"/>
              <a:ext cx="819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Indexer</a:t>
              </a:r>
            </a:p>
          </p:txBody>
        </p:sp>
        <p:sp>
          <p:nvSpPr>
            <p:cNvPr id="54" name="AutoShape 19">
              <a:extLst>
                <a:ext uri="{FF2B5EF4-FFF2-40B4-BE49-F238E27FC236}">
                  <a16:creationId xmlns:a16="http://schemas.microsoft.com/office/drawing/2014/main" id="{320F4A2A-29F2-1846-9C6A-7F3A1F564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sp>
          <p:nvSpPr>
            <p:cNvPr id="55" name="Text Box 20">
              <a:extLst>
                <a:ext uri="{FF2B5EF4-FFF2-40B4-BE49-F238E27FC236}">
                  <a16:creationId xmlns:a16="http://schemas.microsoft.com/office/drawing/2014/main" id="{7E570B29-07FA-904D-B74F-B36B82BF2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728"/>
              <a:ext cx="1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000" dirty="0">
                  <a:latin typeface="Avenir Next" panose="020B0503020202020204" pitchFamily="34" charset="0"/>
                </a:rPr>
                <a:t>Inverted index.</a:t>
              </a:r>
            </a:p>
          </p:txBody>
        </p:sp>
        <p:grpSp>
          <p:nvGrpSpPr>
            <p:cNvPr id="56" name="Group 21">
              <a:extLst>
                <a:ext uri="{FF2B5EF4-FFF2-40B4-BE49-F238E27FC236}">
                  <a16:creationId xmlns:a16="http://schemas.microsoft.com/office/drawing/2014/main" id="{1A66C7B0-9290-A247-8C85-D11846A0F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3258"/>
              <a:ext cx="2716" cy="991"/>
              <a:chOff x="3024" y="3258"/>
              <a:chExt cx="2716" cy="991"/>
            </a:xfrm>
          </p:grpSpPr>
          <p:grpSp>
            <p:nvGrpSpPr>
              <p:cNvPr id="57" name="Group 22">
                <a:extLst>
                  <a:ext uri="{FF2B5EF4-FFF2-40B4-BE49-F238E27FC236}">
                    <a16:creationId xmlns:a16="http://schemas.microsoft.com/office/drawing/2014/main" id="{026B53EF-A2B2-0A4D-813D-A2A93FC0B7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43"/>
                <a:chOff x="528" y="2634"/>
                <a:chExt cx="1776" cy="943"/>
              </a:xfrm>
            </p:grpSpPr>
            <p:sp>
              <p:nvSpPr>
                <p:cNvPr id="69" name="Text Box 23">
                  <a:extLst>
                    <a:ext uri="{FF2B5EF4-FFF2-40B4-BE49-F238E27FC236}">
                      <a16:creationId xmlns:a16="http://schemas.microsoft.com/office/drawing/2014/main" id="{3C92BDCD-6E5D-F349-95D9-854E83EAE9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3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latin typeface="Avenir Next" panose="020B0503020202020204" pitchFamily="34" charset="0"/>
                      <a:ea typeface="Arial Unicode MS" charset="0"/>
                      <a:cs typeface="Arial Unicode MS" charset="0"/>
                    </a:rPr>
                    <a:t>friend</a:t>
                  </a:r>
                </a:p>
              </p:txBody>
            </p:sp>
            <p:sp>
              <p:nvSpPr>
                <p:cNvPr id="70" name="Text Box 24">
                  <a:extLst>
                    <a:ext uri="{FF2B5EF4-FFF2-40B4-BE49-F238E27FC236}">
                      <a16:creationId xmlns:a16="http://schemas.microsoft.com/office/drawing/2014/main" id="{C7FFAEE2-EC35-5F46-B23F-991B4D369D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7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latin typeface="Avenir Next" panose="020B0503020202020204" pitchFamily="34" charset="0"/>
                      <a:ea typeface="Arial Unicode MS" charset="0"/>
                      <a:cs typeface="Arial Unicode MS" charset="0"/>
                    </a:rPr>
                    <a:t>roman</a:t>
                  </a:r>
                </a:p>
              </p:txBody>
            </p:sp>
            <p:sp>
              <p:nvSpPr>
                <p:cNvPr id="71" name="Text Box 25">
                  <a:extLst>
                    <a:ext uri="{FF2B5EF4-FFF2-40B4-BE49-F238E27FC236}">
                      <a16:creationId xmlns:a16="http://schemas.microsoft.com/office/drawing/2014/main" id="{7B8B765B-2A62-604D-8192-5B081DFB4C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4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latin typeface="Avenir Next" panose="020B0503020202020204" pitchFamily="34" charset="0"/>
                      <a:ea typeface="Arial Unicode MS" charset="0"/>
                      <a:cs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72" name="AutoShape 26">
                  <a:extLst>
                    <a:ext uri="{FF2B5EF4-FFF2-40B4-BE49-F238E27FC236}">
                      <a16:creationId xmlns:a16="http://schemas.microsoft.com/office/drawing/2014/main" id="{6A28873D-DE86-4845-AA74-8F3E542B6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/>
                </a:p>
              </p:txBody>
            </p:sp>
            <p:sp>
              <p:nvSpPr>
                <p:cNvPr id="73" name="AutoShape 27">
                  <a:extLst>
                    <a:ext uri="{FF2B5EF4-FFF2-40B4-BE49-F238E27FC236}">
                      <a16:creationId xmlns:a16="http://schemas.microsoft.com/office/drawing/2014/main" id="{374AF78A-5FB8-3E46-9B35-CEFBAE6AF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/>
                </a:p>
              </p:txBody>
            </p:sp>
            <p:sp>
              <p:nvSpPr>
                <p:cNvPr id="74" name="AutoShape 28">
                  <a:extLst>
                    <a:ext uri="{FF2B5EF4-FFF2-40B4-BE49-F238E27FC236}">
                      <a16:creationId xmlns:a16="http://schemas.microsoft.com/office/drawing/2014/main" id="{551E188C-96D7-AC46-BB7D-2A4EB042F8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/>
                </a:p>
              </p:txBody>
            </p:sp>
          </p:grpSp>
          <p:sp>
            <p:nvSpPr>
              <p:cNvPr id="58" name="Text Box 29">
                <a:extLst>
                  <a:ext uri="{FF2B5EF4-FFF2-40B4-BE49-F238E27FC236}">
                    <a16:creationId xmlns:a16="http://schemas.microsoft.com/office/drawing/2014/main" id="{449ADCBC-506F-A042-AD38-2ACE97024D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2</a:t>
                </a:r>
              </a:p>
            </p:txBody>
          </p:sp>
          <p:sp>
            <p:nvSpPr>
              <p:cNvPr id="59" name="Text Box 30">
                <a:extLst>
                  <a:ext uri="{FF2B5EF4-FFF2-40B4-BE49-F238E27FC236}">
                    <a16:creationId xmlns:a16="http://schemas.microsoft.com/office/drawing/2014/main" id="{291973B2-131A-BD46-B622-499CF5BA1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4</a:t>
                </a:r>
              </a:p>
            </p:txBody>
          </p:sp>
          <p:sp>
            <p:nvSpPr>
              <p:cNvPr id="60" name="Text Box 31">
                <a:extLst>
                  <a:ext uri="{FF2B5EF4-FFF2-40B4-BE49-F238E27FC236}">
                    <a16:creationId xmlns:a16="http://schemas.microsoft.com/office/drawing/2014/main" id="{ADBEE42E-A2F9-D240-ABB6-933CE8393A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2</a:t>
                </a:r>
              </a:p>
            </p:txBody>
          </p:sp>
          <p:sp>
            <p:nvSpPr>
              <p:cNvPr id="61" name="Text Box 32">
                <a:extLst>
                  <a:ext uri="{FF2B5EF4-FFF2-40B4-BE49-F238E27FC236}">
                    <a16:creationId xmlns:a16="http://schemas.microsoft.com/office/drawing/2014/main" id="{7765F75A-888B-7C49-B7CA-1E448ABBC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13</a:t>
                </a:r>
              </a:p>
            </p:txBody>
          </p:sp>
          <p:sp>
            <p:nvSpPr>
              <p:cNvPr id="62" name="Text Box 33">
                <a:extLst>
                  <a:ext uri="{FF2B5EF4-FFF2-40B4-BE49-F238E27FC236}">
                    <a16:creationId xmlns:a16="http://schemas.microsoft.com/office/drawing/2014/main" id="{96DA9819-8723-994A-8158-DC9D05EA43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16</a:t>
                </a:r>
              </a:p>
            </p:txBody>
          </p:sp>
          <p:cxnSp>
            <p:nvCxnSpPr>
              <p:cNvPr id="63" name="AutoShape 34">
                <a:extLst>
                  <a:ext uri="{FF2B5EF4-FFF2-40B4-BE49-F238E27FC236}">
                    <a16:creationId xmlns:a16="http://schemas.microsoft.com/office/drawing/2014/main" id="{8603DCE0-85F1-F448-B931-68F75C31D5E5}"/>
                  </a:ext>
                </a:extLst>
              </p:cNvPr>
              <p:cNvCxnSpPr>
                <a:cxnSpLocks noChangeShapeType="1"/>
                <a:stCxn id="58" idx="3"/>
                <a:endCxn id="59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AutoShape 35">
                <a:extLst>
                  <a:ext uri="{FF2B5EF4-FFF2-40B4-BE49-F238E27FC236}">
                    <a16:creationId xmlns:a16="http://schemas.microsoft.com/office/drawing/2014/main" id="{24D22F70-A8CF-4D4A-B60B-00B35F4F7195}"/>
                  </a:ext>
                </a:extLst>
              </p:cNvPr>
              <p:cNvCxnSpPr>
                <a:cxnSpLocks noChangeShapeType="1"/>
                <a:stCxn id="59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5" name="Text Box 36">
                <a:extLst>
                  <a:ext uri="{FF2B5EF4-FFF2-40B4-BE49-F238E27FC236}">
                    <a16:creationId xmlns:a16="http://schemas.microsoft.com/office/drawing/2014/main" id="{8CAF800B-6882-2A48-A193-D0F9280DBD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1</a:t>
                </a:r>
              </a:p>
            </p:txBody>
          </p:sp>
          <p:cxnSp>
            <p:nvCxnSpPr>
              <p:cNvPr id="66" name="AutoShape 37">
                <a:extLst>
                  <a:ext uri="{FF2B5EF4-FFF2-40B4-BE49-F238E27FC236}">
                    <a16:creationId xmlns:a16="http://schemas.microsoft.com/office/drawing/2014/main" id="{6FC72A8F-4601-FE4B-92C4-315827DE9911}"/>
                  </a:ext>
                </a:extLst>
              </p:cNvPr>
              <p:cNvCxnSpPr>
                <a:cxnSpLocks noChangeShapeType="1"/>
                <a:stCxn id="65" idx="3"/>
                <a:endCxn id="60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AutoShape 38">
                <a:extLst>
                  <a:ext uri="{FF2B5EF4-FFF2-40B4-BE49-F238E27FC236}">
                    <a16:creationId xmlns:a16="http://schemas.microsoft.com/office/drawing/2014/main" id="{176E3096-564D-A646-805B-44C4054DBADB}"/>
                  </a:ext>
                </a:extLst>
              </p:cNvPr>
              <p:cNvCxnSpPr>
                <a:cxnSpLocks noChangeShapeType="1"/>
                <a:stCxn id="60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AutoShape 39">
                <a:extLst>
                  <a:ext uri="{FF2B5EF4-FFF2-40B4-BE49-F238E27FC236}">
                    <a16:creationId xmlns:a16="http://schemas.microsoft.com/office/drawing/2014/main" id="{5EDACB29-8D89-2848-9194-AE0B5BF71424}"/>
                  </a:ext>
                </a:extLst>
              </p:cNvPr>
              <p:cNvCxnSpPr>
                <a:cxnSpLocks noChangeShapeType="1"/>
                <a:stCxn id="61" idx="3"/>
                <a:endCxn id="62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FCBC9CF4-C58C-2149-B959-8B9ABB287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200" y="3378200"/>
            <a:ext cx="101600" cy="1016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A01402-BC59-A54E-B062-6EA5C999D5A7}"/>
              </a:ext>
            </a:extLst>
          </p:cNvPr>
          <p:cNvSpPr txBox="1"/>
          <p:nvPr/>
        </p:nvSpPr>
        <p:spPr>
          <a:xfrm>
            <a:off x="8177213" y="2231332"/>
            <a:ext cx="2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26">
            <a:extLst>
              <a:ext uri="{FF2B5EF4-FFF2-40B4-BE49-F238E27FC236}">
                <a16:creationId xmlns:a16="http://schemas.microsoft.com/office/drawing/2014/main" id="{CEB29DF1-55D7-DE42-844F-55607017E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Parsing a document</a:t>
            </a:r>
          </a:p>
        </p:txBody>
      </p:sp>
      <p:sp>
        <p:nvSpPr>
          <p:cNvPr id="20482" name="Rectangle 1027">
            <a:extLst>
              <a:ext uri="{FF2B5EF4-FFF2-40B4-BE49-F238E27FC236}">
                <a16:creationId xmlns:a16="http://schemas.microsoft.com/office/drawing/2014/main" id="{2BA91088-105E-D74A-98CD-097938F0C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3000">
                <a:ea typeface="ＭＳ Ｐゴシック" panose="020B0600070205080204" pitchFamily="34" charset="-128"/>
              </a:rPr>
              <a:t>What format is it in?</a:t>
            </a:r>
          </a:p>
          <a:p>
            <a:pPr lvl="1" eaLnBrk="1" hangingPunct="1"/>
            <a:r>
              <a:rPr lang="en-US" altLang="it-IT" sz="2800">
                <a:ea typeface="ＭＳ Ｐゴシック" panose="020B0600070205080204" pitchFamily="34" charset="-128"/>
              </a:rPr>
              <a:t>pdf/word/excel/html?</a:t>
            </a:r>
          </a:p>
          <a:p>
            <a:pPr eaLnBrk="1" hangingPunct="1"/>
            <a:r>
              <a:rPr lang="en-US" altLang="it-IT" sz="3000">
                <a:ea typeface="ＭＳ Ｐゴシック" panose="020B0600070205080204" pitchFamily="34" charset="-128"/>
              </a:rPr>
              <a:t>What language is it in?</a:t>
            </a:r>
          </a:p>
          <a:p>
            <a:pPr eaLnBrk="1" hangingPunct="1"/>
            <a:r>
              <a:rPr lang="en-US" altLang="it-IT" sz="3000">
                <a:ea typeface="ＭＳ Ｐゴシック" panose="020B0600070205080204" pitchFamily="34" charset="-128"/>
              </a:rPr>
              <a:t>What character set is in use?</a:t>
            </a:r>
          </a:p>
        </p:txBody>
      </p:sp>
      <p:sp>
        <p:nvSpPr>
          <p:cNvPr id="1259524" name="Text Box 1028">
            <a:extLst>
              <a:ext uri="{FF2B5EF4-FFF2-40B4-BE49-F238E27FC236}">
                <a16:creationId xmlns:a16="http://schemas.microsoft.com/office/drawing/2014/main" id="{54A7E3CB-5B91-1849-B631-832E0AC76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379914"/>
            <a:ext cx="7772400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800" dirty="0">
                <a:latin typeface="Avenir Next" panose="020B0503020202020204" pitchFamily="34" charset="0"/>
              </a:rPr>
              <a:t>Each of these is a classification problem.</a:t>
            </a:r>
          </a:p>
        </p:txBody>
      </p:sp>
      <p:sp>
        <p:nvSpPr>
          <p:cNvPr id="1259526" name="Text Box 1030">
            <a:extLst>
              <a:ext uri="{FF2B5EF4-FFF2-40B4-BE49-F238E27FC236}">
                <a16:creationId xmlns:a16="http://schemas.microsoft.com/office/drawing/2014/main" id="{ED86EC25-E818-2941-8F3D-2C1611CC3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576888"/>
            <a:ext cx="75845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800">
                <a:latin typeface="Avenir Next" panose="020B0503020202020204" pitchFamily="34" charset="0"/>
              </a:rPr>
              <a:t>But these tasks are often done heuristically …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107BDA-C38A-C148-B9B4-5E627BB55A2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4" grpId="0" autoUpdateAnimBg="0"/>
      <p:bldP spid="125952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>
            <a:extLst>
              <a:ext uri="{FF2B5EF4-FFF2-40B4-BE49-F238E27FC236}">
                <a16:creationId xmlns:a16="http://schemas.microsoft.com/office/drawing/2014/main" id="{D8EC9FA0-F760-9B4A-9D19-AAF239C62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sz="3600" dirty="0">
                <a:ea typeface="ＭＳ Ｐゴシック" panose="020B0600070205080204" pitchFamily="34" charset="-128"/>
              </a:rPr>
              <a:t>Complications: Format/language</a:t>
            </a:r>
          </a:p>
        </p:txBody>
      </p:sp>
      <p:sp>
        <p:nvSpPr>
          <p:cNvPr id="21506" name="Rectangle 1027">
            <a:extLst>
              <a:ext uri="{FF2B5EF4-FFF2-40B4-BE49-F238E27FC236}">
                <a16:creationId xmlns:a16="http://schemas.microsoft.com/office/drawing/2014/main" id="{701BFC46-5073-D14F-A880-207134BC0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Documents being indexed can include docs from many different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A single index may have to contain terms of several languages.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Sometimes a document or its components can contain multiple languages/formats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French email with a German pdf attachment.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u="sng" dirty="0">
                <a:ea typeface="ＭＳ Ｐゴシック" panose="020B0600070205080204" pitchFamily="34" charset="-128"/>
              </a:rPr>
              <a:t>What is a unit document</a:t>
            </a:r>
            <a:r>
              <a:rPr lang="en-US" altLang="it-IT" dirty="0">
                <a:ea typeface="ＭＳ Ｐゴシック" panose="020B0600070205080204" pitchFamily="34" charset="-128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A file?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An email?  (Perhaps one of many in an </a:t>
            </a:r>
            <a:r>
              <a:rPr lang="en-US" altLang="it-IT" dirty="0" err="1">
                <a:ea typeface="ＭＳ Ｐゴシック" panose="020B0600070205080204" pitchFamily="34" charset="-128"/>
              </a:rPr>
              <a:t>mbox</a:t>
            </a:r>
            <a:r>
              <a:rPr lang="en-US" altLang="it-IT" dirty="0">
                <a:ea typeface="ＭＳ Ｐゴシック" panose="020B0600070205080204" pitchFamily="34" charset="-128"/>
              </a:rPr>
              <a:t>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An email with 5 attachments?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A group of files (PPT or LaTeX as HTML pages)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445D4B-4501-4B43-A1AF-833C205C31D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999777A-78E0-0B44-0E37-EC275CA8F5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4F5743FA-D683-294C-8E67-16F459873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Tokens and Terms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FF231-F72C-A841-B824-13DAC7590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5D7DD36-DE19-34B5-2211-27ACD97504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0EF29F09-F375-2647-8CF5-4699E9E39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Recall the basic indexing pipeline</a:t>
            </a:r>
          </a:p>
        </p:txBody>
      </p:sp>
      <p:grpSp>
        <p:nvGrpSpPr>
          <p:cNvPr id="24578" name="Group 3">
            <a:extLst>
              <a:ext uri="{FF2B5EF4-FFF2-40B4-BE49-F238E27FC236}">
                <a16:creationId xmlns:a16="http://schemas.microsoft.com/office/drawing/2014/main" id="{94A71573-516A-4442-811F-0D07028D3972}"/>
              </a:ext>
            </a:extLst>
          </p:cNvPr>
          <p:cNvGrpSpPr>
            <a:grpSpLocks/>
          </p:cNvGrpSpPr>
          <p:nvPr/>
        </p:nvGrpSpPr>
        <p:grpSpPr bwMode="auto">
          <a:xfrm>
            <a:off x="2270126" y="2736851"/>
            <a:ext cx="8396288" cy="1114425"/>
            <a:chOff x="470" y="1724"/>
            <a:chExt cx="5289" cy="702"/>
          </a:xfrm>
        </p:grpSpPr>
        <p:sp>
          <p:nvSpPr>
            <p:cNvPr id="24621" name="AutoShape 4">
              <a:extLst>
                <a:ext uri="{FF2B5EF4-FFF2-40B4-BE49-F238E27FC236}">
                  <a16:creationId xmlns:a16="http://schemas.microsoft.com/office/drawing/2014/main" id="{73CE0BDD-D128-E44D-8B7A-6A52320F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724"/>
              <a:ext cx="988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Tokenizer</a:t>
              </a:r>
            </a:p>
          </p:txBody>
        </p:sp>
        <p:sp>
          <p:nvSpPr>
            <p:cNvPr id="24622" name="AutoShape 5">
              <a:extLst>
                <a:ext uri="{FF2B5EF4-FFF2-40B4-BE49-F238E27FC236}">
                  <a16:creationId xmlns:a16="http://schemas.microsoft.com/office/drawing/2014/main" id="{8921C871-ED30-2048-A561-566A408E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87"/>
              <a:ext cx="192" cy="33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>
                <a:latin typeface="Avenir Next" panose="020B0503020202020204" pitchFamily="34" charset="0"/>
              </a:endParaRPr>
            </a:p>
          </p:txBody>
        </p:sp>
        <p:sp>
          <p:nvSpPr>
            <p:cNvPr id="24623" name="Text Box 6">
              <a:extLst>
                <a:ext uri="{FF2B5EF4-FFF2-40B4-BE49-F238E27FC236}">
                  <a16:creationId xmlns:a16="http://schemas.microsoft.com/office/drawing/2014/main" id="{A6D88625-6D33-B545-AEE2-E465323AA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2119"/>
              <a:ext cx="11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000">
                  <a:latin typeface="Avenir Next" panose="020B0503020202020204" pitchFamily="34" charset="0"/>
                </a:rPr>
                <a:t>Token stream.</a:t>
              </a:r>
            </a:p>
          </p:txBody>
        </p:sp>
        <p:sp>
          <p:nvSpPr>
            <p:cNvPr id="24624" name="Rectangle 7">
              <a:extLst>
                <a:ext uri="{FF2B5EF4-FFF2-40B4-BE49-F238E27FC236}">
                  <a16:creationId xmlns:a16="http://schemas.microsoft.com/office/drawing/2014/main" id="{523AB6C1-77EC-9347-B64F-214D33FFB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" y="2102"/>
              <a:ext cx="769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Friends</a:t>
              </a:r>
            </a:p>
          </p:txBody>
        </p:sp>
        <p:sp>
          <p:nvSpPr>
            <p:cNvPr id="24625" name="Rectangle 8">
              <a:extLst>
                <a:ext uri="{FF2B5EF4-FFF2-40B4-BE49-F238E27FC236}">
                  <a16:creationId xmlns:a16="http://schemas.microsoft.com/office/drawing/2014/main" id="{E8AB2825-3FF9-1A41-A9F1-3B04854A4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2108"/>
              <a:ext cx="823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Romans</a:t>
              </a:r>
            </a:p>
          </p:txBody>
        </p:sp>
        <p:sp>
          <p:nvSpPr>
            <p:cNvPr id="24626" name="Rectangle 9">
              <a:extLst>
                <a:ext uri="{FF2B5EF4-FFF2-40B4-BE49-F238E27FC236}">
                  <a16:creationId xmlns:a16="http://schemas.microsoft.com/office/drawing/2014/main" id="{2A0299CC-D9D9-FE4E-850E-B317F5C95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2108"/>
              <a:ext cx="1222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Countrymen</a:t>
              </a:r>
            </a:p>
          </p:txBody>
        </p:sp>
      </p:grpSp>
      <p:grpSp>
        <p:nvGrpSpPr>
          <p:cNvPr id="24579" name="Group 10">
            <a:extLst>
              <a:ext uri="{FF2B5EF4-FFF2-40B4-BE49-F238E27FC236}">
                <a16:creationId xmlns:a16="http://schemas.microsoft.com/office/drawing/2014/main" id="{697A0F09-59E3-6F4F-BF7D-E1C448381AC5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3990976"/>
            <a:ext cx="8380413" cy="1190625"/>
            <a:chOff x="480" y="2514"/>
            <a:chExt cx="5279" cy="750"/>
          </a:xfrm>
        </p:grpSpPr>
        <p:sp>
          <p:nvSpPr>
            <p:cNvPr id="24615" name="AutoShape 11">
              <a:extLst>
                <a:ext uri="{FF2B5EF4-FFF2-40B4-BE49-F238E27FC236}">
                  <a16:creationId xmlns:a16="http://schemas.microsoft.com/office/drawing/2014/main" id="{3F8B8C5A-E6BB-C44D-A52C-15D2AEB95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14"/>
              <a:ext cx="1824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Linguistic modules</a:t>
              </a:r>
            </a:p>
          </p:txBody>
        </p:sp>
        <p:sp>
          <p:nvSpPr>
            <p:cNvPr id="24616" name="AutoShape 12">
              <a:extLst>
                <a:ext uri="{FF2B5EF4-FFF2-40B4-BE49-F238E27FC236}">
                  <a16:creationId xmlns:a16="http://schemas.microsoft.com/office/drawing/2014/main" id="{4F43A584-B278-B74E-AAFA-ABD47814E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>
                <a:latin typeface="Avenir Next" panose="020B0503020202020204" pitchFamily="34" charset="0"/>
              </a:endParaRPr>
            </a:p>
          </p:txBody>
        </p:sp>
        <p:sp>
          <p:nvSpPr>
            <p:cNvPr id="24617" name="Text Box 13">
              <a:extLst>
                <a:ext uri="{FF2B5EF4-FFF2-40B4-BE49-F238E27FC236}">
                  <a16:creationId xmlns:a16="http://schemas.microsoft.com/office/drawing/2014/main" id="{8E8E16AC-0E77-1342-8C54-BF7326353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935"/>
              <a:ext cx="13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000">
                  <a:latin typeface="Avenir Next" panose="020B0503020202020204" pitchFamily="34" charset="0"/>
                </a:rPr>
                <a:t>Modified tokens.</a:t>
              </a:r>
            </a:p>
          </p:txBody>
        </p:sp>
        <p:sp>
          <p:nvSpPr>
            <p:cNvPr id="24618" name="Rectangle 14">
              <a:extLst>
                <a:ext uri="{FF2B5EF4-FFF2-40B4-BE49-F238E27FC236}">
                  <a16:creationId xmlns:a16="http://schemas.microsoft.com/office/drawing/2014/main" id="{54C4FBE6-7347-254F-8BC9-1E17FA96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870"/>
              <a:ext cx="639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friend</a:t>
              </a:r>
            </a:p>
          </p:txBody>
        </p:sp>
        <p:sp>
          <p:nvSpPr>
            <p:cNvPr id="24619" name="Rectangle 15">
              <a:extLst>
                <a:ext uri="{FF2B5EF4-FFF2-40B4-BE49-F238E27FC236}">
                  <a16:creationId xmlns:a16="http://schemas.microsoft.com/office/drawing/2014/main" id="{BE7F848C-B91A-A94F-BB33-65854E153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2876"/>
              <a:ext cx="689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roman</a:t>
              </a:r>
            </a:p>
          </p:txBody>
        </p:sp>
        <p:sp>
          <p:nvSpPr>
            <p:cNvPr id="24620" name="Rectangle 16">
              <a:extLst>
                <a:ext uri="{FF2B5EF4-FFF2-40B4-BE49-F238E27FC236}">
                  <a16:creationId xmlns:a16="http://schemas.microsoft.com/office/drawing/2014/main" id="{4AAB3E34-95E5-D547-A735-08C2E5B2B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2876"/>
              <a:ext cx="1173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countryman</a:t>
              </a:r>
            </a:p>
          </p:txBody>
        </p:sp>
      </p:grpSp>
      <p:grpSp>
        <p:nvGrpSpPr>
          <p:cNvPr id="24581" name="Group 45">
            <a:extLst>
              <a:ext uri="{FF2B5EF4-FFF2-40B4-BE49-F238E27FC236}">
                <a16:creationId xmlns:a16="http://schemas.microsoft.com/office/drawing/2014/main" id="{B50D1B86-C0C7-9E47-9D95-CEFF630E0024}"/>
              </a:ext>
            </a:extLst>
          </p:cNvPr>
          <p:cNvGrpSpPr>
            <a:grpSpLocks/>
          </p:cNvGrpSpPr>
          <p:nvPr/>
        </p:nvGrpSpPr>
        <p:grpSpPr bwMode="auto">
          <a:xfrm>
            <a:off x="4975226" y="1752600"/>
            <a:ext cx="1196975" cy="406400"/>
            <a:chOff x="399" y="1488"/>
            <a:chExt cx="849" cy="288"/>
          </a:xfrm>
        </p:grpSpPr>
        <p:pic>
          <p:nvPicPr>
            <p:cNvPr id="24588" name="Picture 46">
              <a:extLst>
                <a:ext uri="{FF2B5EF4-FFF2-40B4-BE49-F238E27FC236}">
                  <a16:creationId xmlns:a16="http://schemas.microsoft.com/office/drawing/2014/main" id="{4498A0E6-F1A6-BE4F-9C58-B626DEA879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" y="1488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4589" name="Picture 47">
              <a:extLst>
                <a:ext uri="{FF2B5EF4-FFF2-40B4-BE49-F238E27FC236}">
                  <a16:creationId xmlns:a16="http://schemas.microsoft.com/office/drawing/2014/main" id="{D5C71F44-D59B-4348-AE56-0DD43FF29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4590" name="Picture 48">
              <a:extLst>
                <a:ext uri="{FF2B5EF4-FFF2-40B4-BE49-F238E27FC236}">
                  <a16:creationId xmlns:a16="http://schemas.microsoft.com/office/drawing/2014/main" id="{1BDB1B0C-4001-9944-B59E-07319537C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" y="1584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4591" name="Picture 49">
              <a:extLst>
                <a:ext uri="{FF2B5EF4-FFF2-40B4-BE49-F238E27FC236}">
                  <a16:creationId xmlns:a16="http://schemas.microsoft.com/office/drawing/2014/main" id="{C115784C-1573-004B-838A-E72F92E2C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4592" name="Picture 50">
              <a:extLst>
                <a:ext uri="{FF2B5EF4-FFF2-40B4-BE49-F238E27FC236}">
                  <a16:creationId xmlns:a16="http://schemas.microsoft.com/office/drawing/2014/main" id="{ECF973F1-220A-E243-8EA9-050E739A7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" y="1488"/>
              <a:ext cx="180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sp>
        <p:nvSpPr>
          <p:cNvPr id="24582" name="AutoShape 51">
            <a:extLst>
              <a:ext uri="{FF2B5EF4-FFF2-40B4-BE49-F238E27FC236}">
                <a16:creationId xmlns:a16="http://schemas.microsoft.com/office/drawing/2014/main" id="{F68459C2-7934-974C-91F4-A32482D33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24583" name="Text Box 52">
            <a:extLst>
              <a:ext uri="{FF2B5EF4-FFF2-40B4-BE49-F238E27FC236}">
                <a16:creationId xmlns:a16="http://schemas.microsoft.com/office/drawing/2014/main" id="{D09BAB31-0D56-F546-850C-4B951A7BF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687514"/>
            <a:ext cx="18341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 dirty="0">
                <a:latin typeface="Avenir Next" panose="020B0503020202020204" pitchFamily="34" charset="0"/>
              </a:rPr>
              <a:t>Documents to</a:t>
            </a:r>
          </a:p>
          <a:p>
            <a:pPr eaLnBrk="1" hangingPunct="1"/>
            <a:r>
              <a:rPr lang="en-US" altLang="it-IT" sz="2000" dirty="0">
                <a:latin typeface="Avenir Next" panose="020B0503020202020204" pitchFamily="34" charset="0"/>
              </a:rPr>
              <a:t>be indexed.</a:t>
            </a:r>
          </a:p>
        </p:txBody>
      </p:sp>
      <p:sp>
        <p:nvSpPr>
          <p:cNvPr id="24584" name="Rectangle 53">
            <a:extLst>
              <a:ext uri="{FF2B5EF4-FFF2-40B4-BE49-F238E27FC236}">
                <a16:creationId xmlns:a16="http://schemas.microsoft.com/office/drawing/2014/main" id="{693F8F1D-481A-2346-A67A-D28CF7D0F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1" y="1747839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>
                <a:latin typeface="Times New Roman" panose="02020603050405020304" pitchFamily="18" charset="0"/>
              </a:rPr>
              <a:t>Friends, Romans, countrymen.</a:t>
            </a:r>
          </a:p>
        </p:txBody>
      </p:sp>
      <p:grpSp>
        <p:nvGrpSpPr>
          <p:cNvPr id="52" name="Group 17">
            <a:extLst>
              <a:ext uri="{FF2B5EF4-FFF2-40B4-BE49-F238E27FC236}">
                <a16:creationId xmlns:a16="http://schemas.microsoft.com/office/drawing/2014/main" id="{5500818B-58DF-BE4F-9397-FD04A6EE655F}"/>
              </a:ext>
            </a:extLst>
          </p:cNvPr>
          <p:cNvGrpSpPr>
            <a:grpSpLocks/>
          </p:cNvGrpSpPr>
          <p:nvPr/>
        </p:nvGrpSpPr>
        <p:grpSpPr bwMode="auto">
          <a:xfrm>
            <a:off x="2316164" y="5238751"/>
            <a:ext cx="8350250" cy="1579563"/>
            <a:chOff x="480" y="3254"/>
            <a:chExt cx="5260" cy="995"/>
          </a:xfrm>
        </p:grpSpPr>
        <p:sp>
          <p:nvSpPr>
            <p:cNvPr id="53" name="AutoShape 18">
              <a:extLst>
                <a:ext uri="{FF2B5EF4-FFF2-40B4-BE49-F238E27FC236}">
                  <a16:creationId xmlns:a16="http://schemas.microsoft.com/office/drawing/2014/main" id="{54A68CC1-D2E8-3F4D-AAFB-34157F1B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3254"/>
              <a:ext cx="819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Indexer</a:t>
              </a:r>
            </a:p>
          </p:txBody>
        </p:sp>
        <p:sp>
          <p:nvSpPr>
            <p:cNvPr id="54" name="AutoShape 19">
              <a:extLst>
                <a:ext uri="{FF2B5EF4-FFF2-40B4-BE49-F238E27FC236}">
                  <a16:creationId xmlns:a16="http://schemas.microsoft.com/office/drawing/2014/main" id="{AC1AC4C1-E745-874F-92E6-EE9E14464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sp>
          <p:nvSpPr>
            <p:cNvPr id="55" name="Text Box 20">
              <a:extLst>
                <a:ext uri="{FF2B5EF4-FFF2-40B4-BE49-F238E27FC236}">
                  <a16:creationId xmlns:a16="http://schemas.microsoft.com/office/drawing/2014/main" id="{DA2F1ABE-532B-2F46-AAFA-28AB3988D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728"/>
              <a:ext cx="1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000" dirty="0">
                  <a:latin typeface="Avenir Next" panose="020B0503020202020204" pitchFamily="34" charset="0"/>
                </a:rPr>
                <a:t>Inverted index.</a:t>
              </a:r>
            </a:p>
          </p:txBody>
        </p:sp>
        <p:grpSp>
          <p:nvGrpSpPr>
            <p:cNvPr id="56" name="Group 21">
              <a:extLst>
                <a:ext uri="{FF2B5EF4-FFF2-40B4-BE49-F238E27FC236}">
                  <a16:creationId xmlns:a16="http://schemas.microsoft.com/office/drawing/2014/main" id="{DDBDA111-2383-C742-AF3A-A5E10118F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3258"/>
              <a:ext cx="2716" cy="991"/>
              <a:chOff x="3024" y="3258"/>
              <a:chExt cx="2716" cy="991"/>
            </a:xfrm>
          </p:grpSpPr>
          <p:grpSp>
            <p:nvGrpSpPr>
              <p:cNvPr id="57" name="Group 22">
                <a:extLst>
                  <a:ext uri="{FF2B5EF4-FFF2-40B4-BE49-F238E27FC236}">
                    <a16:creationId xmlns:a16="http://schemas.microsoft.com/office/drawing/2014/main" id="{D6FDD1A4-7DE1-AB48-9E78-6863D02C6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43"/>
                <a:chOff x="528" y="2634"/>
                <a:chExt cx="1776" cy="943"/>
              </a:xfrm>
            </p:grpSpPr>
            <p:sp>
              <p:nvSpPr>
                <p:cNvPr id="69" name="Text Box 23">
                  <a:extLst>
                    <a:ext uri="{FF2B5EF4-FFF2-40B4-BE49-F238E27FC236}">
                      <a16:creationId xmlns:a16="http://schemas.microsoft.com/office/drawing/2014/main" id="{9B5612C7-486B-6E44-B2D8-84BCFAC2A0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3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latin typeface="Avenir Next" panose="020B0503020202020204" pitchFamily="34" charset="0"/>
                      <a:ea typeface="Arial Unicode MS" charset="0"/>
                      <a:cs typeface="Arial Unicode MS" charset="0"/>
                    </a:rPr>
                    <a:t>friend</a:t>
                  </a:r>
                </a:p>
              </p:txBody>
            </p:sp>
            <p:sp>
              <p:nvSpPr>
                <p:cNvPr id="70" name="Text Box 24">
                  <a:extLst>
                    <a:ext uri="{FF2B5EF4-FFF2-40B4-BE49-F238E27FC236}">
                      <a16:creationId xmlns:a16="http://schemas.microsoft.com/office/drawing/2014/main" id="{791203E8-242F-4A4C-B90C-4D1CEE94CC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7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latin typeface="Avenir Next" panose="020B0503020202020204" pitchFamily="34" charset="0"/>
                      <a:ea typeface="Arial Unicode MS" charset="0"/>
                      <a:cs typeface="Arial Unicode MS" charset="0"/>
                    </a:rPr>
                    <a:t>roman</a:t>
                  </a:r>
                </a:p>
              </p:txBody>
            </p:sp>
            <p:sp>
              <p:nvSpPr>
                <p:cNvPr id="71" name="Text Box 25">
                  <a:extLst>
                    <a:ext uri="{FF2B5EF4-FFF2-40B4-BE49-F238E27FC236}">
                      <a16:creationId xmlns:a16="http://schemas.microsoft.com/office/drawing/2014/main" id="{B3671280-C69F-404C-9D72-13F5937099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4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latin typeface="Avenir Next" panose="020B0503020202020204" pitchFamily="34" charset="0"/>
                      <a:ea typeface="Arial Unicode MS" charset="0"/>
                      <a:cs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72" name="AutoShape 26">
                  <a:extLst>
                    <a:ext uri="{FF2B5EF4-FFF2-40B4-BE49-F238E27FC236}">
                      <a16:creationId xmlns:a16="http://schemas.microsoft.com/office/drawing/2014/main" id="{B6A71042-C16E-F54C-96B2-2B72FD5BA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/>
                </a:p>
              </p:txBody>
            </p:sp>
            <p:sp>
              <p:nvSpPr>
                <p:cNvPr id="73" name="AutoShape 27">
                  <a:extLst>
                    <a:ext uri="{FF2B5EF4-FFF2-40B4-BE49-F238E27FC236}">
                      <a16:creationId xmlns:a16="http://schemas.microsoft.com/office/drawing/2014/main" id="{865E0EF6-1062-E048-92C1-B0736EAD50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/>
                </a:p>
              </p:txBody>
            </p:sp>
            <p:sp>
              <p:nvSpPr>
                <p:cNvPr id="74" name="AutoShape 28">
                  <a:extLst>
                    <a:ext uri="{FF2B5EF4-FFF2-40B4-BE49-F238E27FC236}">
                      <a16:creationId xmlns:a16="http://schemas.microsoft.com/office/drawing/2014/main" id="{A5346982-7AFD-9A40-8CA1-105DD9407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/>
                </a:p>
              </p:txBody>
            </p:sp>
          </p:grpSp>
          <p:sp>
            <p:nvSpPr>
              <p:cNvPr id="58" name="Text Box 29">
                <a:extLst>
                  <a:ext uri="{FF2B5EF4-FFF2-40B4-BE49-F238E27FC236}">
                    <a16:creationId xmlns:a16="http://schemas.microsoft.com/office/drawing/2014/main" id="{53ABE2BB-07A1-EB40-81AC-B6F3E8285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2</a:t>
                </a:r>
              </a:p>
            </p:txBody>
          </p:sp>
          <p:sp>
            <p:nvSpPr>
              <p:cNvPr id="59" name="Text Box 30">
                <a:extLst>
                  <a:ext uri="{FF2B5EF4-FFF2-40B4-BE49-F238E27FC236}">
                    <a16:creationId xmlns:a16="http://schemas.microsoft.com/office/drawing/2014/main" id="{B4DA4537-2714-2F48-A664-748113F7D6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4</a:t>
                </a:r>
              </a:p>
            </p:txBody>
          </p:sp>
          <p:sp>
            <p:nvSpPr>
              <p:cNvPr id="60" name="Text Box 31">
                <a:extLst>
                  <a:ext uri="{FF2B5EF4-FFF2-40B4-BE49-F238E27FC236}">
                    <a16:creationId xmlns:a16="http://schemas.microsoft.com/office/drawing/2014/main" id="{42F1FADC-A983-1A4A-A1BA-5AE377FA62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2</a:t>
                </a:r>
              </a:p>
            </p:txBody>
          </p:sp>
          <p:sp>
            <p:nvSpPr>
              <p:cNvPr id="61" name="Text Box 32">
                <a:extLst>
                  <a:ext uri="{FF2B5EF4-FFF2-40B4-BE49-F238E27FC236}">
                    <a16:creationId xmlns:a16="http://schemas.microsoft.com/office/drawing/2014/main" id="{E2B41D85-87DA-9048-A885-29253B1AF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13</a:t>
                </a:r>
              </a:p>
            </p:txBody>
          </p:sp>
          <p:sp>
            <p:nvSpPr>
              <p:cNvPr id="62" name="Text Box 33">
                <a:extLst>
                  <a:ext uri="{FF2B5EF4-FFF2-40B4-BE49-F238E27FC236}">
                    <a16:creationId xmlns:a16="http://schemas.microsoft.com/office/drawing/2014/main" id="{B9D81EE7-D702-8547-87BA-5F2797ADF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16</a:t>
                </a:r>
              </a:p>
            </p:txBody>
          </p:sp>
          <p:cxnSp>
            <p:nvCxnSpPr>
              <p:cNvPr id="63" name="AutoShape 34">
                <a:extLst>
                  <a:ext uri="{FF2B5EF4-FFF2-40B4-BE49-F238E27FC236}">
                    <a16:creationId xmlns:a16="http://schemas.microsoft.com/office/drawing/2014/main" id="{0046D546-6EDC-CB4E-BE10-68209C860976}"/>
                  </a:ext>
                </a:extLst>
              </p:cNvPr>
              <p:cNvCxnSpPr>
                <a:cxnSpLocks noChangeShapeType="1"/>
                <a:stCxn id="58" idx="3"/>
                <a:endCxn id="59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AutoShape 35">
                <a:extLst>
                  <a:ext uri="{FF2B5EF4-FFF2-40B4-BE49-F238E27FC236}">
                    <a16:creationId xmlns:a16="http://schemas.microsoft.com/office/drawing/2014/main" id="{7C273E07-BD72-3F4D-998D-ED8ECE56349A}"/>
                  </a:ext>
                </a:extLst>
              </p:cNvPr>
              <p:cNvCxnSpPr>
                <a:cxnSpLocks noChangeShapeType="1"/>
                <a:stCxn id="59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5" name="Text Box 36">
                <a:extLst>
                  <a:ext uri="{FF2B5EF4-FFF2-40B4-BE49-F238E27FC236}">
                    <a16:creationId xmlns:a16="http://schemas.microsoft.com/office/drawing/2014/main" id="{291FDAB2-0701-3B40-8F90-DF582FB15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1</a:t>
                </a:r>
              </a:p>
            </p:txBody>
          </p:sp>
          <p:cxnSp>
            <p:nvCxnSpPr>
              <p:cNvPr id="66" name="AutoShape 37">
                <a:extLst>
                  <a:ext uri="{FF2B5EF4-FFF2-40B4-BE49-F238E27FC236}">
                    <a16:creationId xmlns:a16="http://schemas.microsoft.com/office/drawing/2014/main" id="{CF04DC89-F24E-CE4A-AE23-61392ACC84F4}"/>
                  </a:ext>
                </a:extLst>
              </p:cNvPr>
              <p:cNvCxnSpPr>
                <a:cxnSpLocks noChangeShapeType="1"/>
                <a:stCxn id="65" idx="3"/>
                <a:endCxn id="60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AutoShape 38">
                <a:extLst>
                  <a:ext uri="{FF2B5EF4-FFF2-40B4-BE49-F238E27FC236}">
                    <a16:creationId xmlns:a16="http://schemas.microsoft.com/office/drawing/2014/main" id="{F8CBF193-9FF7-5B4E-9995-9C06E5E61DF3}"/>
                  </a:ext>
                </a:extLst>
              </p:cNvPr>
              <p:cNvCxnSpPr>
                <a:cxnSpLocks noChangeShapeType="1"/>
                <a:stCxn id="60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AutoShape 39">
                <a:extLst>
                  <a:ext uri="{FF2B5EF4-FFF2-40B4-BE49-F238E27FC236}">
                    <a16:creationId xmlns:a16="http://schemas.microsoft.com/office/drawing/2014/main" id="{982B131A-E90E-4D44-9060-4374047905C6}"/>
                  </a:ext>
                </a:extLst>
              </p:cNvPr>
              <p:cNvCxnSpPr>
                <a:cxnSpLocks noChangeShapeType="1"/>
                <a:stCxn id="61" idx="3"/>
                <a:endCxn id="62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049324C-A28A-7445-9DA6-8762ADAA4DC5}"/>
              </a:ext>
            </a:extLst>
          </p:cNvPr>
          <p:cNvSpPr txBox="1"/>
          <p:nvPr/>
        </p:nvSpPr>
        <p:spPr>
          <a:xfrm>
            <a:off x="8177213" y="2231332"/>
            <a:ext cx="2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7B1EB9D-84FD-4083-D988-9107EA54E3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A314373-BC0F-5648-9E20-F26C2EC6D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Tokenization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638A8796-C124-4E49-8953-0CD0DC187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u="sng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Input</a:t>
            </a:r>
            <a:r>
              <a:rPr lang="en-US" altLang="it-IT" dirty="0">
                <a:ea typeface="ＭＳ Ｐゴシック" panose="020B0600070205080204" pitchFamily="34" charset="-128"/>
              </a:rPr>
              <a:t>: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b="1" i="1" dirty="0">
                <a:ea typeface="ＭＳ Ｐゴシック" panose="020B0600070205080204" pitchFamily="34" charset="-128"/>
              </a:rPr>
              <a:t>Friends, Romans and Countrymen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u="sng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Output</a:t>
            </a:r>
            <a:r>
              <a:rPr lang="en-US" altLang="it-IT" dirty="0">
                <a:ea typeface="ＭＳ Ｐゴシック" panose="020B0600070205080204" pitchFamily="34" charset="-128"/>
              </a:rPr>
              <a:t>: Tokens</a:t>
            </a:r>
          </a:p>
          <a:p>
            <a:pPr lvl="1"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Friends</a:t>
            </a:r>
          </a:p>
          <a:p>
            <a:pPr lvl="1"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Romans</a:t>
            </a:r>
          </a:p>
          <a:p>
            <a:pPr lvl="1"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Countrymen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A </a:t>
            </a:r>
            <a:r>
              <a:rPr lang="en-US" altLang="it-IT" dirty="0">
                <a:solidFill>
                  <a:srgbClr val="139CB7"/>
                </a:solidFill>
                <a:ea typeface="ＭＳ Ｐゴシック" panose="020B0600070205080204" pitchFamily="34" charset="-128"/>
              </a:rPr>
              <a:t>token</a:t>
            </a:r>
            <a:r>
              <a:rPr lang="en-US" altLang="it-IT" dirty="0">
                <a:ea typeface="ＭＳ Ｐゴシック" panose="020B0600070205080204" pitchFamily="34" charset="-128"/>
              </a:rPr>
              <a:t> is an instance of a sequence of characters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Each such token is now a candidate for an index entry, after </a:t>
            </a:r>
            <a:r>
              <a:rPr lang="en-US" altLang="it-IT" u="sng" dirty="0">
                <a:ea typeface="ＭＳ Ｐゴシック" panose="020B0600070205080204" pitchFamily="34" charset="-128"/>
              </a:rPr>
              <a:t>further processing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Described below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But what are valid tokens to emit?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4F797A-0BFA-844A-94CF-BA575A29F6ED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B486E22-D21E-73DF-3472-8535D095F3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050">
            <a:extLst>
              <a:ext uri="{FF2B5EF4-FFF2-40B4-BE49-F238E27FC236}">
                <a16:creationId xmlns:a16="http://schemas.microsoft.com/office/drawing/2014/main" id="{43B0DFD1-1821-A541-8F16-1FE8DEF85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Tokenization</a:t>
            </a:r>
          </a:p>
        </p:txBody>
      </p:sp>
      <p:sp>
        <p:nvSpPr>
          <p:cNvPr id="26626" name="Rectangle 2051">
            <a:extLst>
              <a:ext uri="{FF2B5EF4-FFF2-40B4-BE49-F238E27FC236}">
                <a16:creationId xmlns:a16="http://schemas.microsoft.com/office/drawing/2014/main" id="{15E96B5F-677F-2244-B46E-9B63E664E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3000" dirty="0">
                <a:ea typeface="ＭＳ Ｐゴシック" panose="020B0600070205080204" pitchFamily="34" charset="-128"/>
              </a:rPr>
              <a:t>Issues in tokenization:</a:t>
            </a:r>
          </a:p>
          <a:p>
            <a:pPr lvl="1" eaLnBrk="1" hangingPunct="1"/>
            <a:r>
              <a:rPr lang="en-US" altLang="it-IT" sz="2800" b="1" i="1" dirty="0">
                <a:ea typeface="ＭＳ Ｐゴシック" panose="020B0600070205080204" pitchFamily="34" charset="-128"/>
              </a:rPr>
              <a:t>Finland</a:t>
            </a:r>
            <a:r>
              <a:rPr lang="ja-JP" altLang="en-US" sz="2800" b="1" i="1">
                <a:ea typeface="ＭＳ Ｐゴシック" panose="020B0600070205080204" pitchFamily="34" charset="-128"/>
              </a:rPr>
              <a:t>’</a:t>
            </a:r>
            <a:r>
              <a:rPr lang="en-US" altLang="ja-JP" sz="2800" b="1" i="1" dirty="0">
                <a:ea typeface="ＭＳ Ｐゴシック" panose="020B0600070205080204" pitchFamily="34" charset="-128"/>
              </a:rPr>
              <a:t>s capital </a:t>
            </a:r>
            <a:r>
              <a:rPr lang="en-US" altLang="ja-JP" sz="2800" b="1" i="1" dirty="0">
                <a:ea typeface="ＭＳ Ｐゴシック" panose="020B0600070205080204" pitchFamily="34" charset="-128"/>
                <a:sym typeface="Symbol" pitchFamily="2" charset="2"/>
              </a:rPr>
              <a:t>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 sz="2800" b="1" i="1" dirty="0">
                <a:ea typeface="ＭＳ Ｐゴシック" panose="020B0600070205080204" pitchFamily="34" charset="-128"/>
                <a:sym typeface="Symbol" pitchFamily="2" charset="2"/>
              </a:rPr>
              <a:t>     Finland? </a:t>
            </a:r>
            <a:r>
              <a:rPr lang="en-US" altLang="it-IT" sz="2800" b="1" i="1" dirty="0" err="1">
                <a:ea typeface="ＭＳ Ｐゴシック" panose="020B0600070205080204" pitchFamily="34" charset="-128"/>
                <a:sym typeface="Symbol" pitchFamily="2" charset="2"/>
              </a:rPr>
              <a:t>Finlands</a:t>
            </a:r>
            <a:r>
              <a:rPr lang="en-US" altLang="it-IT" sz="2800" b="1" i="1" dirty="0">
                <a:ea typeface="ＭＳ Ｐゴシック" panose="020B0600070205080204" pitchFamily="34" charset="-128"/>
                <a:sym typeface="Symbol" pitchFamily="2" charset="2"/>
              </a:rPr>
              <a:t>? Finland</a:t>
            </a:r>
            <a:r>
              <a:rPr lang="ja-JP" altLang="en-US" sz="2800" b="1" i="1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sz="2800" b="1" i="1" dirty="0">
                <a:ea typeface="ＭＳ Ｐゴシック" panose="020B0600070205080204" pitchFamily="34" charset="-128"/>
                <a:sym typeface="Symbol" pitchFamily="2" charset="2"/>
              </a:rPr>
              <a:t>s</a:t>
            </a:r>
            <a:r>
              <a:rPr lang="en-US" altLang="ja-JP" sz="2800" dirty="0">
                <a:ea typeface="ＭＳ Ｐゴシック" panose="020B0600070205080204" pitchFamily="34" charset="-128"/>
                <a:sym typeface="Symbol" pitchFamily="2" charset="2"/>
              </a:rPr>
              <a:t>?</a:t>
            </a:r>
          </a:p>
          <a:p>
            <a:pPr lvl="1" eaLnBrk="1" hangingPunct="1"/>
            <a:r>
              <a:rPr lang="en-US" altLang="it-IT" sz="2800" b="1" i="1" dirty="0">
                <a:ea typeface="ＭＳ Ｐゴシック" panose="020B0600070205080204" pitchFamily="34" charset="-128"/>
                <a:sym typeface="Symbol" pitchFamily="2" charset="2"/>
              </a:rPr>
              <a:t>Hewlett-Packard</a:t>
            </a:r>
            <a:r>
              <a:rPr lang="en-US" altLang="it-IT" sz="2800" dirty="0">
                <a:ea typeface="ＭＳ Ｐゴシック" panose="020B0600070205080204" pitchFamily="34" charset="-128"/>
                <a:sym typeface="Symbol" pitchFamily="2" charset="2"/>
              </a:rPr>
              <a:t>  </a:t>
            </a:r>
            <a:r>
              <a:rPr lang="en-US" altLang="it-IT" sz="2800" b="1" i="1" dirty="0">
                <a:ea typeface="ＭＳ Ｐゴシック" panose="020B0600070205080204" pitchFamily="34" charset="-128"/>
                <a:sym typeface="Symbol" pitchFamily="2" charset="2"/>
              </a:rPr>
              <a:t>Hewlett</a:t>
            </a:r>
            <a:r>
              <a:rPr lang="en-US" altLang="it-IT" sz="2800" dirty="0">
                <a:ea typeface="ＭＳ Ｐゴシック" panose="020B0600070205080204" pitchFamily="34" charset="-128"/>
                <a:sym typeface="Symbol" pitchFamily="2" charset="2"/>
              </a:rPr>
              <a:t> and </a:t>
            </a:r>
            <a:r>
              <a:rPr lang="en-US" altLang="it-IT" sz="2800" b="1" i="1" dirty="0">
                <a:ea typeface="ＭＳ Ｐゴシック" panose="020B0600070205080204" pitchFamily="34" charset="-128"/>
                <a:sym typeface="Symbol" pitchFamily="2" charset="2"/>
              </a:rPr>
              <a:t>Packard</a:t>
            </a:r>
            <a:r>
              <a:rPr lang="en-US" altLang="it-IT" sz="2800" dirty="0">
                <a:ea typeface="ＭＳ Ｐゴシック" panose="020B0600070205080204" pitchFamily="34" charset="-128"/>
                <a:sym typeface="Symbol" pitchFamily="2" charset="2"/>
              </a:rPr>
              <a:t> as two tokens?</a:t>
            </a:r>
          </a:p>
          <a:p>
            <a:pPr lvl="2"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state-of-the-art</a:t>
            </a:r>
            <a:r>
              <a:rPr lang="en-US" altLang="it-IT" dirty="0">
                <a:ea typeface="ＭＳ Ｐゴシック" panose="020B0600070205080204" pitchFamily="34" charset="-128"/>
              </a:rPr>
              <a:t>: break up hyphenated sequence.  </a:t>
            </a:r>
          </a:p>
          <a:p>
            <a:pPr lvl="2" eaLnBrk="1" hangingPunct="1"/>
            <a:r>
              <a:rPr lang="en-US" altLang="it-IT" b="1" i="1" dirty="0">
                <a:ea typeface="ＭＳ Ｐゴシック" panose="020B0600070205080204" pitchFamily="34" charset="-128"/>
                <a:sym typeface="Symbol" pitchFamily="2" charset="2"/>
              </a:rPr>
              <a:t>co-education</a:t>
            </a:r>
          </a:p>
          <a:p>
            <a:pPr lvl="2" eaLnBrk="1" hangingPunct="1"/>
            <a:r>
              <a:rPr lang="en-US" altLang="it-IT" b="1" i="1" dirty="0">
                <a:ea typeface="ＭＳ Ｐゴシック" panose="020B0600070205080204" pitchFamily="34" charset="-128"/>
                <a:sym typeface="Symbol" pitchFamily="2" charset="2"/>
              </a:rPr>
              <a:t>lowercase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, </a:t>
            </a:r>
            <a:r>
              <a:rPr lang="en-US" altLang="it-IT" b="1" i="1" dirty="0">
                <a:ea typeface="ＭＳ Ｐゴシック" panose="020B0600070205080204" pitchFamily="34" charset="-128"/>
                <a:sym typeface="Symbol" pitchFamily="2" charset="2"/>
              </a:rPr>
              <a:t>lower-case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, </a:t>
            </a:r>
            <a:r>
              <a:rPr lang="en-US" altLang="it-IT" b="1" i="1" dirty="0">
                <a:ea typeface="ＭＳ Ｐゴシック" panose="020B0600070205080204" pitchFamily="34" charset="-128"/>
                <a:sym typeface="Symbol" pitchFamily="2" charset="2"/>
              </a:rPr>
              <a:t>lower case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 ?</a:t>
            </a:r>
          </a:p>
          <a:p>
            <a:pPr lvl="2" eaLnBrk="1" hangingPunct="1"/>
            <a:r>
              <a:rPr lang="en-US" altLang="it-IT" sz="1900" dirty="0">
                <a:ea typeface="ＭＳ Ｐゴシック" panose="020B0600070205080204" pitchFamily="34" charset="-128"/>
                <a:sym typeface="Symbol" pitchFamily="2" charset="2"/>
              </a:rPr>
              <a:t>It can be effective to get the user to put in possible hyphens</a:t>
            </a:r>
          </a:p>
          <a:p>
            <a:pPr lvl="1" eaLnBrk="1" hangingPunct="1"/>
            <a:r>
              <a:rPr lang="en-US" altLang="it-IT" sz="2800" b="1" i="1" dirty="0">
                <a:ea typeface="ＭＳ Ｐゴシック" panose="020B0600070205080204" pitchFamily="34" charset="-128"/>
                <a:sym typeface="Symbol" pitchFamily="2" charset="2"/>
              </a:rPr>
              <a:t>San Francisco</a:t>
            </a:r>
            <a:r>
              <a:rPr lang="en-US" altLang="it-IT" sz="2800" dirty="0">
                <a:ea typeface="ＭＳ Ｐゴシック" panose="020B0600070205080204" pitchFamily="34" charset="-128"/>
                <a:sym typeface="Symbol" pitchFamily="2" charset="2"/>
              </a:rPr>
              <a:t>: one token or two?  </a:t>
            </a:r>
          </a:p>
          <a:p>
            <a:pPr lvl="2"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How do you decide it is one token?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A9E17C4-21C6-304C-9C61-CE6314D01BE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4FADB8-3256-F005-3EBF-F0FAAB5C25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321AE98C-53EE-404C-BDD9-D43CC439C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Numbers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7242BEBE-3F7E-E44D-995F-CB703D5FC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2400" b="1" i="1">
                <a:ea typeface="ＭＳ Ｐゴシック" panose="020B0600070205080204" pitchFamily="34" charset="-128"/>
              </a:rPr>
              <a:t>3/20/91			 Mar. 12, 1991				20/3/91</a:t>
            </a:r>
          </a:p>
          <a:p>
            <a:pPr eaLnBrk="1" hangingPunct="1"/>
            <a:r>
              <a:rPr lang="en-US" altLang="it-IT" sz="2400" b="1" i="1">
                <a:ea typeface="ＭＳ Ｐゴシック" panose="020B0600070205080204" pitchFamily="34" charset="-128"/>
              </a:rPr>
              <a:t>55 B.C.</a:t>
            </a:r>
          </a:p>
          <a:p>
            <a:pPr eaLnBrk="1" hangingPunct="1"/>
            <a:r>
              <a:rPr lang="en-US" altLang="it-IT" sz="2400" b="1" i="1">
                <a:ea typeface="ＭＳ Ｐゴシック" panose="020B0600070205080204" pitchFamily="34" charset="-128"/>
              </a:rPr>
              <a:t>B-52</a:t>
            </a:r>
          </a:p>
          <a:p>
            <a:pPr eaLnBrk="1" hangingPunct="1"/>
            <a:r>
              <a:rPr lang="en-US" altLang="it-IT" sz="2400" b="1" i="1">
                <a:ea typeface="ＭＳ Ｐゴシック" panose="020B0600070205080204" pitchFamily="34" charset="-128"/>
              </a:rPr>
              <a:t>My PGP key is 324a3df234cb23e</a:t>
            </a:r>
          </a:p>
          <a:p>
            <a:pPr eaLnBrk="1" hangingPunct="1"/>
            <a:r>
              <a:rPr lang="en-US" altLang="it-IT" sz="2400" b="1" i="1">
                <a:ea typeface="ＭＳ Ｐゴシック" panose="020B0600070205080204" pitchFamily="34" charset="-128"/>
              </a:rPr>
              <a:t>(800) 234-2333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Often have embedded spaces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Older IR systems may not index numbers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But often very useful: think about things like looking up error codes/stacktraces on the web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(One answer is using n-grams: Lecture 3)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Will often index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meta-data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separately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Creation date, format, etc.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E126C9-575A-8B4B-B528-16B25945000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F8ACFCB-08EC-2EE0-1B30-20D25F7994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Background: Search technologies</a:t>
            </a:r>
          </a:p>
          <a:p>
            <a:pPr lvl="1"/>
            <a:r>
              <a:rPr lang="en-US"/>
              <a:t>Inverted index </a:t>
            </a:r>
          </a:p>
          <a:p>
            <a:pPr lvl="1"/>
            <a:r>
              <a:rPr lang="en-US"/>
              <a:t>Boolean queries </a:t>
            </a:r>
          </a:p>
          <a:p>
            <a:pPr lvl="1"/>
            <a:r>
              <a:rPr lang="en-US"/>
              <a:t>Approximate queries</a:t>
            </a:r>
          </a:p>
          <a:p>
            <a:pPr lvl="1"/>
            <a:r>
              <a:rPr lang="en-US"/>
              <a:t>Ranking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Searching tables in a data lake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Source and data discovery on the Web</a:t>
            </a:r>
          </a:p>
        </p:txBody>
      </p:sp>
    </p:spTree>
    <p:extLst>
      <p:ext uri="{BB962C8B-B14F-4D97-AF65-F5344CB8AC3E}">
        <p14:creationId xmlns:p14="http://schemas.microsoft.com/office/powerpoint/2010/main" val="3460329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26">
            <a:extLst>
              <a:ext uri="{FF2B5EF4-FFF2-40B4-BE49-F238E27FC236}">
                <a16:creationId xmlns:a16="http://schemas.microsoft.com/office/drawing/2014/main" id="{2AA10009-D3D2-EC41-A24E-07AEF1A9A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Tokenization: language issues</a:t>
            </a:r>
          </a:p>
        </p:txBody>
      </p:sp>
      <p:sp>
        <p:nvSpPr>
          <p:cNvPr id="28674" name="Rectangle 1027">
            <a:extLst>
              <a:ext uri="{FF2B5EF4-FFF2-40B4-BE49-F238E27FC236}">
                <a16:creationId xmlns:a16="http://schemas.microsoft.com/office/drawing/2014/main" id="{59F82CB2-7A91-DD48-AB0A-B5DA30F0D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French</a:t>
            </a:r>
          </a:p>
          <a:p>
            <a:pPr lvl="1" eaLnBrk="1" hangingPunct="1"/>
            <a:r>
              <a:rPr lang="en-US" altLang="it-IT" b="1" i="1">
                <a:ea typeface="ＭＳ Ｐゴシック" panose="020B0600070205080204" pitchFamily="34" charset="-128"/>
              </a:rPr>
              <a:t>L'ensemble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 one token or two?</a:t>
            </a:r>
          </a:p>
          <a:p>
            <a:pPr lvl="2" eaLnBrk="1" hangingPunct="1"/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L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? </a:t>
            </a:r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L</a:t>
            </a:r>
            <a:r>
              <a:rPr lang="ja-JP" altLang="en-US" b="1" i="1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b="1" i="1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? </a:t>
            </a:r>
            <a:r>
              <a:rPr lang="en-US" altLang="ja-JP" b="1" i="1">
                <a:ea typeface="ＭＳ Ｐゴシック" panose="020B0600070205080204" pitchFamily="34" charset="-128"/>
                <a:sym typeface="Symbol" pitchFamily="2" charset="2"/>
              </a:rPr>
              <a:t>Le 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?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Want </a:t>
            </a:r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l</a:t>
            </a:r>
            <a:r>
              <a:rPr lang="ja-JP" altLang="en-US" b="1" i="1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b="1" i="1">
                <a:ea typeface="ＭＳ Ｐゴシック" panose="020B0600070205080204" pitchFamily="34" charset="-128"/>
                <a:sym typeface="Symbol" pitchFamily="2" charset="2"/>
              </a:rPr>
              <a:t>ensemble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 to match with </a:t>
            </a:r>
            <a:r>
              <a:rPr lang="en-US" altLang="ja-JP" b="1" i="1">
                <a:ea typeface="ＭＳ Ｐゴシック" panose="020B0600070205080204" pitchFamily="34" charset="-128"/>
                <a:sym typeface="Symbol" pitchFamily="2" charset="2"/>
              </a:rPr>
              <a:t>un ensemble</a:t>
            </a:r>
          </a:p>
          <a:p>
            <a:pPr lvl="3"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Until at least 2003, it didn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t on Google</a:t>
            </a:r>
          </a:p>
          <a:p>
            <a:pPr lvl="4" eaLnBrk="1" hangingPunct="1"/>
            <a:r>
              <a:rPr lang="en-US" altLang="it-IT">
                <a:solidFill>
                  <a:srgbClr val="C0504D"/>
                </a:solidFill>
                <a:ea typeface="ＭＳ Ｐゴシック" panose="020B0600070205080204" pitchFamily="34" charset="-128"/>
                <a:sym typeface="Symbol" pitchFamily="2" charset="2"/>
              </a:rPr>
              <a:t>Internationalization!</a:t>
            </a:r>
          </a:p>
          <a:p>
            <a:pPr lvl="1" eaLnBrk="1" hangingPunct="1"/>
            <a:endParaRPr lang="en-US" altLang="it-IT" sz="1600" b="1" i="1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German noun compounds are not segmented</a:t>
            </a:r>
          </a:p>
          <a:p>
            <a:pPr lvl="1" eaLnBrk="1" hangingPunct="1"/>
            <a:r>
              <a:rPr lang="en-US" altLang="it-IT" sz="2000" b="1" i="1">
                <a:ea typeface="ＭＳ Ｐゴシック" panose="020B0600070205080204" pitchFamily="34" charset="-128"/>
                <a:sym typeface="Symbol" pitchFamily="2" charset="2"/>
              </a:rPr>
              <a:t>Lebensversicherungsgesellschaftsangestellter</a:t>
            </a:r>
          </a:p>
          <a:p>
            <a:pPr lvl="1" eaLnBrk="1" hangingPunct="1"/>
            <a:r>
              <a:rPr lang="ja-JP" altLang="en-US" sz="2000">
                <a:ea typeface="ＭＳ Ｐゴシック" panose="020B0600070205080204" pitchFamily="34" charset="-128"/>
                <a:sym typeface="Symbol" pitchFamily="2" charset="2"/>
              </a:rPr>
              <a:t>‘</a:t>
            </a:r>
            <a:r>
              <a:rPr lang="en-US" altLang="ja-JP" sz="2000">
                <a:ea typeface="ＭＳ Ｐゴシック" panose="020B0600070205080204" pitchFamily="34" charset="-128"/>
                <a:sym typeface="Symbol" pitchFamily="2" charset="2"/>
              </a:rPr>
              <a:t>life insurance company employee</a:t>
            </a:r>
            <a:r>
              <a:rPr lang="ja-JP" altLang="en-US" sz="2000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endParaRPr lang="en-US" altLang="ja-JP" sz="2000">
              <a:ea typeface="ＭＳ Ｐゴシック" panose="020B0600070205080204" pitchFamily="34" charset="-128"/>
              <a:sym typeface="Symbol" pitchFamily="2" charset="2"/>
            </a:endParaRPr>
          </a:p>
          <a:p>
            <a:pPr lvl="1" eaLnBrk="1" hangingPunct="1"/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German retrieval systems benefit greatly from a </a:t>
            </a:r>
            <a:r>
              <a:rPr lang="en-US" altLang="it-IT" sz="2000" b="1">
                <a:ea typeface="ＭＳ Ｐゴシック" panose="020B0600070205080204" pitchFamily="34" charset="-128"/>
                <a:sym typeface="Symbol" pitchFamily="2" charset="2"/>
              </a:rPr>
              <a:t>compound splitter </a:t>
            </a:r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module</a:t>
            </a:r>
          </a:p>
          <a:p>
            <a:pPr lvl="3" eaLnBrk="1" hangingPunct="1"/>
            <a:r>
              <a:rPr lang="en-US" altLang="it-IT" sz="1600">
                <a:ea typeface="ＭＳ Ｐゴシック" panose="020B0600070205080204" pitchFamily="34" charset="-128"/>
                <a:sym typeface="Symbol" pitchFamily="2" charset="2"/>
              </a:rPr>
              <a:t>Can give a 15% performance boost for German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D65EDE4-9363-2F43-89BA-1BABD68CDE1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2D41F57-86B5-87A1-D662-3B530AAF2D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26">
            <a:extLst>
              <a:ext uri="{FF2B5EF4-FFF2-40B4-BE49-F238E27FC236}">
                <a16:creationId xmlns:a16="http://schemas.microsoft.com/office/drawing/2014/main" id="{6238616D-E116-B049-8996-76CB713F7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Tokenization: language issues</a:t>
            </a:r>
          </a:p>
        </p:txBody>
      </p:sp>
      <p:sp>
        <p:nvSpPr>
          <p:cNvPr id="29698" name="Rectangle 1027">
            <a:extLst>
              <a:ext uri="{FF2B5EF4-FFF2-40B4-BE49-F238E27FC236}">
                <a16:creationId xmlns:a16="http://schemas.microsoft.com/office/drawing/2014/main" id="{79D45220-C8B9-8E48-B115-ACEBB8D8A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5019" y="1339869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Chinese and Japanese have no spaces between words:</a:t>
            </a:r>
          </a:p>
          <a:p>
            <a:pPr lvl="1" eaLnBrk="1" hangingPunct="1"/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莎拉波娃现在居住在美国东南部的佛罗里达。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Not always guaranteed a unique tokenization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 </a:t>
            </a:r>
            <a:endParaRPr lang="en-US" altLang="it-IT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Dates/amounts in multiple formats</a:t>
            </a:r>
          </a:p>
        </p:txBody>
      </p:sp>
      <p:sp>
        <p:nvSpPr>
          <p:cNvPr id="29699" name="Text Box 1037">
            <a:extLst>
              <a:ext uri="{FF2B5EF4-FFF2-40B4-BE49-F238E27FC236}">
                <a16:creationId xmlns:a16="http://schemas.microsoft.com/office/drawing/2014/main" id="{8C4636A3-D5A0-8947-9358-D92FB7066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4365169"/>
            <a:ext cx="88884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None/>
            </a:pPr>
            <a:r>
              <a:rPr lang="ja-JP" altLang="en-US" sz="2100" b="1" i="1">
                <a:latin typeface="Tahoma" panose="020B0604030504040204" pitchFamily="34" charset="0"/>
              </a:rPr>
              <a:t>フォーチュン</a:t>
            </a:r>
            <a:r>
              <a:rPr lang="en-US" altLang="ja-JP" sz="2100" b="1" i="1">
                <a:latin typeface="Tahoma" panose="020B0604030504040204" pitchFamily="34" charset="0"/>
              </a:rPr>
              <a:t>500</a:t>
            </a:r>
            <a:r>
              <a:rPr lang="ja-JP" altLang="en-US" sz="2100" b="1" i="1">
                <a:latin typeface="Tahoma" panose="020B0604030504040204" pitchFamily="34" charset="0"/>
              </a:rPr>
              <a:t>社は情報不足のため時間あた</a:t>
            </a:r>
            <a:r>
              <a:rPr lang="en-US" altLang="ja-JP" sz="2100" b="1" i="1">
                <a:latin typeface="Tahoma" panose="020B0604030504040204" pitchFamily="34" charset="0"/>
              </a:rPr>
              <a:t>$500K(</a:t>
            </a:r>
            <a:r>
              <a:rPr lang="ja-JP" altLang="en-US" sz="2100" b="1" i="1">
                <a:latin typeface="Tahoma" panose="020B0604030504040204" pitchFamily="34" charset="0"/>
              </a:rPr>
              <a:t>約</a:t>
            </a:r>
            <a:r>
              <a:rPr lang="en-US" altLang="ja-JP" sz="2100" b="1" i="1">
                <a:latin typeface="Tahoma" panose="020B0604030504040204" pitchFamily="34" charset="0"/>
              </a:rPr>
              <a:t>6,000</a:t>
            </a:r>
            <a:r>
              <a:rPr lang="ja-JP" altLang="en-US" sz="2100" b="1" i="1">
                <a:latin typeface="Tahoma" panose="020B0604030504040204" pitchFamily="34" charset="0"/>
              </a:rPr>
              <a:t>万円</a:t>
            </a:r>
            <a:r>
              <a:rPr lang="en-US" altLang="ja-JP" sz="2100" b="1" i="1">
                <a:latin typeface="Tahoma" panose="020B0604030504040204" pitchFamily="34" charset="0"/>
              </a:rPr>
              <a:t>)</a:t>
            </a:r>
            <a:endParaRPr lang="en-US" altLang="it-IT" b="1" i="1"/>
          </a:p>
        </p:txBody>
      </p:sp>
      <p:grpSp>
        <p:nvGrpSpPr>
          <p:cNvPr id="29700" name="Group 1032">
            <a:extLst>
              <a:ext uri="{FF2B5EF4-FFF2-40B4-BE49-F238E27FC236}">
                <a16:creationId xmlns:a16="http://schemas.microsoft.com/office/drawing/2014/main" id="{B1AB7BDC-382A-B640-9F0E-5CEA18028924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4974769"/>
            <a:ext cx="5726113" cy="457200"/>
            <a:chOff x="422" y="3792"/>
            <a:chExt cx="3607" cy="288"/>
          </a:xfrm>
        </p:grpSpPr>
        <p:sp>
          <p:nvSpPr>
            <p:cNvPr id="29714" name="Text Box 1028">
              <a:extLst>
                <a:ext uri="{FF2B5EF4-FFF2-40B4-BE49-F238E27FC236}">
                  <a16:creationId xmlns:a16="http://schemas.microsoft.com/office/drawing/2014/main" id="{69E867DC-8382-DC4C-ADD3-36D46B615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3792"/>
              <a:ext cx="968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Katakana</a:t>
              </a:r>
            </a:p>
          </p:txBody>
        </p:sp>
        <p:sp>
          <p:nvSpPr>
            <p:cNvPr id="29715" name="Text Box 1029">
              <a:extLst>
                <a:ext uri="{FF2B5EF4-FFF2-40B4-BE49-F238E27FC236}">
                  <a16:creationId xmlns:a16="http://schemas.microsoft.com/office/drawing/2014/main" id="{E6EDEDB8-B66F-A44B-A184-A42F754EA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3792"/>
              <a:ext cx="949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Hiragana</a:t>
              </a:r>
            </a:p>
          </p:txBody>
        </p:sp>
        <p:sp>
          <p:nvSpPr>
            <p:cNvPr id="29716" name="Text Box 1030">
              <a:extLst>
                <a:ext uri="{FF2B5EF4-FFF2-40B4-BE49-F238E27FC236}">
                  <a16:creationId xmlns:a16="http://schemas.microsoft.com/office/drawing/2014/main" id="{AE6A8E90-1823-424D-ABE2-098D35411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" y="3792"/>
              <a:ext cx="580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Kanji</a:t>
              </a:r>
            </a:p>
          </p:txBody>
        </p:sp>
        <p:sp>
          <p:nvSpPr>
            <p:cNvPr id="29717" name="Text Box 1031">
              <a:extLst>
                <a:ext uri="{FF2B5EF4-FFF2-40B4-BE49-F238E27FC236}">
                  <a16:creationId xmlns:a16="http://schemas.microsoft.com/office/drawing/2014/main" id="{41F8EE7F-6648-DC40-9C76-4BB25F15C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" y="3792"/>
              <a:ext cx="754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Romaji</a:t>
              </a:r>
            </a:p>
          </p:txBody>
        </p:sp>
      </p:grpSp>
      <p:sp>
        <p:nvSpPr>
          <p:cNvPr id="29701" name="Rectangle 1040">
            <a:extLst>
              <a:ext uri="{FF2B5EF4-FFF2-40B4-BE49-F238E27FC236}">
                <a16:creationId xmlns:a16="http://schemas.microsoft.com/office/drawing/2014/main" id="{D94EBC63-AF41-FF48-9B98-835D1950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65170"/>
            <a:ext cx="14478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29702" name="AutoShape 1041">
            <a:extLst>
              <a:ext uri="{FF2B5EF4-FFF2-40B4-BE49-F238E27FC236}">
                <a16:creationId xmlns:a16="http://schemas.microsoft.com/office/drawing/2014/main" id="{BC0C153B-4EAD-6749-A032-08039437F6FF}"/>
              </a:ext>
            </a:extLst>
          </p:cNvPr>
          <p:cNvCxnSpPr>
            <a:cxnSpLocks noChangeShapeType="1"/>
            <a:stCxn id="29714" idx="0"/>
            <a:endCxn id="29701" idx="2"/>
          </p:cNvCxnSpPr>
          <p:nvPr/>
        </p:nvCxnSpPr>
        <p:spPr bwMode="auto">
          <a:xfrm rot="16200000" flipV="1">
            <a:off x="3186907" y="4497726"/>
            <a:ext cx="147637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3" name="Rectangle 1044">
            <a:extLst>
              <a:ext uri="{FF2B5EF4-FFF2-40B4-BE49-F238E27FC236}">
                <a16:creationId xmlns:a16="http://schemas.microsoft.com/office/drawing/2014/main" id="{ACB0BCB0-FE74-8D43-A89F-6806C9020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65170"/>
            <a:ext cx="5334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29704" name="AutoShape 1045">
            <a:extLst>
              <a:ext uri="{FF2B5EF4-FFF2-40B4-BE49-F238E27FC236}">
                <a16:creationId xmlns:a16="http://schemas.microsoft.com/office/drawing/2014/main" id="{5DF35714-9F95-744B-A0AD-FDBEDE481126}"/>
              </a:ext>
            </a:extLst>
          </p:cNvPr>
          <p:cNvCxnSpPr>
            <a:cxnSpLocks noChangeShapeType="1"/>
            <a:stCxn id="29715" idx="0"/>
            <a:endCxn id="29703" idx="2"/>
          </p:cNvCxnSpPr>
          <p:nvPr/>
        </p:nvCxnSpPr>
        <p:spPr bwMode="auto">
          <a:xfrm rot="5400000" flipH="1" flipV="1">
            <a:off x="5672139" y="4512808"/>
            <a:ext cx="147637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Rectangle 1046">
            <a:extLst>
              <a:ext uri="{FF2B5EF4-FFF2-40B4-BE49-F238E27FC236}">
                <a16:creationId xmlns:a16="http://schemas.microsoft.com/office/drawing/2014/main" id="{CB429C92-A104-294A-895E-4E04F0EE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65170"/>
            <a:ext cx="609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29706" name="AutoShape 1047">
            <a:extLst>
              <a:ext uri="{FF2B5EF4-FFF2-40B4-BE49-F238E27FC236}">
                <a16:creationId xmlns:a16="http://schemas.microsoft.com/office/drawing/2014/main" id="{746E7E1E-8884-0C43-BB50-20A2D596CDFE}"/>
              </a:ext>
            </a:extLst>
          </p:cNvPr>
          <p:cNvCxnSpPr>
            <a:cxnSpLocks noChangeShapeType="1"/>
            <a:stCxn id="29716" idx="0"/>
            <a:endCxn id="29705" idx="2"/>
          </p:cNvCxnSpPr>
          <p:nvPr/>
        </p:nvCxnSpPr>
        <p:spPr bwMode="auto">
          <a:xfrm rot="16200000" flipV="1">
            <a:off x="6688139" y="4844595"/>
            <a:ext cx="147637" cy="1127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Rectangle 1048">
            <a:extLst>
              <a:ext uri="{FF2B5EF4-FFF2-40B4-BE49-F238E27FC236}">
                <a16:creationId xmlns:a16="http://schemas.microsoft.com/office/drawing/2014/main" id="{D0141CE0-E64D-9C46-B43E-2DE7853B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324838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29708" name="AutoShape 1049">
            <a:extLst>
              <a:ext uri="{FF2B5EF4-FFF2-40B4-BE49-F238E27FC236}">
                <a16:creationId xmlns:a16="http://schemas.microsoft.com/office/drawing/2014/main" id="{37D61468-0F23-8148-8E57-F7B97AE2C1CE}"/>
              </a:ext>
            </a:extLst>
          </p:cNvPr>
          <p:cNvCxnSpPr>
            <a:cxnSpLocks noChangeShapeType="1"/>
            <a:stCxn id="29717" idx="0"/>
            <a:endCxn id="29707" idx="2"/>
          </p:cNvCxnSpPr>
          <p:nvPr/>
        </p:nvCxnSpPr>
        <p:spPr bwMode="auto">
          <a:xfrm flipV="1">
            <a:off x="8023226" y="4786503"/>
            <a:ext cx="244474" cy="18826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9" name="Text Box 1051">
            <a:extLst>
              <a:ext uri="{FF2B5EF4-FFF2-40B4-BE49-F238E27FC236}">
                <a16:creationId xmlns:a16="http://schemas.microsoft.com/office/drawing/2014/main" id="{66935E92-4CFD-5E49-A44D-E179E78FE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660569"/>
            <a:ext cx="7319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End-user can express query entirely in hiragana!</a:t>
            </a:r>
          </a:p>
        </p:txBody>
      </p:sp>
      <p:grpSp>
        <p:nvGrpSpPr>
          <p:cNvPr id="29710" name="Group 1055">
            <a:extLst>
              <a:ext uri="{FF2B5EF4-FFF2-40B4-BE49-F238E27FC236}">
                <a16:creationId xmlns:a16="http://schemas.microsoft.com/office/drawing/2014/main" id="{28A76472-8BDD-5A4F-A9ED-F4E66D56E82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4212769"/>
            <a:ext cx="1447800" cy="228600"/>
            <a:chOff x="4176" y="3168"/>
            <a:chExt cx="912" cy="144"/>
          </a:xfrm>
        </p:grpSpPr>
        <p:sp>
          <p:nvSpPr>
            <p:cNvPr id="29712" name="Line 1053">
              <a:extLst>
                <a:ext uri="{FF2B5EF4-FFF2-40B4-BE49-F238E27FC236}">
                  <a16:creationId xmlns:a16="http://schemas.microsoft.com/office/drawing/2014/main" id="{2794F119-E8F1-F546-906F-9F73107CA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1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it-IT"/>
            </a:p>
          </p:txBody>
        </p:sp>
        <p:sp>
          <p:nvSpPr>
            <p:cNvPr id="29713" name="Line 1054">
              <a:extLst>
                <a:ext uri="{FF2B5EF4-FFF2-40B4-BE49-F238E27FC236}">
                  <a16:creationId xmlns:a16="http://schemas.microsoft.com/office/drawing/2014/main" id="{0FCFF207-6F4C-064A-8180-5388E7700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168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it-IT"/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2DDD1C3-53FE-FB4E-ABCF-A3DDDB031FB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BC91FFA-2369-EF61-A2F8-552BE9D63C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39E3C8F9-AF5F-1F48-BBA9-DED59259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Tokenization: language issues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567311E9-BD8A-B84F-A65F-9658515D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Arabic (or Hebrew) is basically written right to left, but with certain items like numbers written left to right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Words are separated, but letter forms within a word form complex ligatures</a:t>
            </a: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it-IT" dirty="0">
                <a:ea typeface="ＭＳ Ｐゴシック" panose="020B0600070205080204" pitchFamily="34" charset="-128"/>
              </a:rPr>
              <a:t>                  		         ←  →    ← →                         ← start</a:t>
            </a:r>
          </a:p>
          <a:p>
            <a:pPr eaLnBrk="1" hangingPunct="1"/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 dirty="0">
                <a:ea typeface="ＭＳ Ｐゴシック" panose="020B0600070205080204" pitchFamily="34" charset="-128"/>
              </a:rPr>
              <a:t>Algeria achieved its independence in 1962 after 132 years of French occupation.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sz="2400" dirty="0">
                <a:ea typeface="ＭＳ Ｐゴシック" panose="020B0600070205080204" pitchFamily="34" charset="-128"/>
              </a:rPr>
              <a:t>With Unicode, the surface presentation is complex, but the stored form is  straightforward</a:t>
            </a: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8068EDA7-3415-3148-B964-24622EC87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1" y="3429000"/>
            <a:ext cx="76200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1B9A3F-970F-E04D-A700-93E6493A2A5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A522AB8-5987-34F5-F57E-12B42B1271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olo 1">
            <a:extLst>
              <a:ext uri="{FF2B5EF4-FFF2-40B4-BE49-F238E27FC236}">
                <a16:creationId xmlns:a16="http://schemas.microsoft.com/office/drawing/2014/main" id="{0FCBB8FC-0705-AF48-834C-7701BB4E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Tokenization	</a:t>
            </a:r>
          </a:p>
        </p:txBody>
      </p:sp>
      <p:sp>
        <p:nvSpPr>
          <p:cNvPr id="31746" name="Segnaposto contenuto 2">
            <a:extLst>
              <a:ext uri="{FF2B5EF4-FFF2-40B4-BE49-F238E27FC236}">
                <a16:creationId xmlns:a16="http://schemas.microsoft.com/office/drawing/2014/main" id="{0FB3DB56-6B8F-7649-AAF8-D623DA27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The same exact tokenization process must be performed on both the documents and the queries</a:t>
            </a:r>
          </a:p>
          <a:p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CACF02-179B-DA44-A34B-31E86344790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E331E81-80DC-2850-0396-F837B17CE3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919436B5-4E1D-4642-83D7-FF753D5DB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Stop words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5A403C5E-F5D1-DA40-9A70-F329A940F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235" y="1752600"/>
            <a:ext cx="9776565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With a stop list, you exclude from the dictionary entirely the commonest words. Intuition:</a:t>
            </a:r>
          </a:p>
          <a:p>
            <a:pPr lvl="1" eaLnBrk="1" hangingPunct="1"/>
            <a:r>
              <a:rPr lang="en-US" altLang="it-IT" sz="2000" dirty="0">
                <a:ea typeface="ＭＳ Ｐゴシック" panose="020B0600070205080204" pitchFamily="34" charset="-128"/>
              </a:rPr>
              <a:t>They have little semantic content: </a:t>
            </a:r>
            <a:r>
              <a:rPr lang="en-US" altLang="it-IT" sz="2000" i="1" dirty="0">
                <a:ea typeface="ＭＳ Ｐゴシック" panose="020B0600070205080204" pitchFamily="34" charset="-128"/>
              </a:rPr>
              <a:t>the, a, and, to, be</a:t>
            </a:r>
          </a:p>
          <a:p>
            <a:pPr lvl="1" eaLnBrk="1" hangingPunct="1"/>
            <a:r>
              <a:rPr lang="en-US" altLang="it-IT" sz="2000" dirty="0">
                <a:ea typeface="ＭＳ Ｐゴシック" panose="020B0600070205080204" pitchFamily="34" charset="-128"/>
              </a:rPr>
              <a:t>There are a lot of them: ~30% of postings for top 30 words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But the trend is away from doing this:</a:t>
            </a:r>
          </a:p>
          <a:p>
            <a:pPr lvl="1" eaLnBrk="1" hangingPunct="1"/>
            <a:r>
              <a:rPr lang="en-US" altLang="it-IT" sz="2000" dirty="0">
                <a:ea typeface="ＭＳ Ｐゴシック" panose="020B0600070205080204" pitchFamily="34" charset="-128"/>
              </a:rPr>
              <a:t>Good compression techniques (chapter 5) means the space for including stop words in a system is very small</a:t>
            </a:r>
          </a:p>
          <a:p>
            <a:pPr lvl="1" eaLnBrk="1" hangingPunct="1"/>
            <a:r>
              <a:rPr lang="en-US" altLang="it-IT" sz="2000" dirty="0">
                <a:ea typeface="ＭＳ Ｐゴシック" panose="020B0600070205080204" pitchFamily="34" charset="-128"/>
              </a:rPr>
              <a:t>Good query optimization techniques (chapter 7) mean you pay little at query time for including stop words.</a:t>
            </a:r>
          </a:p>
          <a:p>
            <a:pPr lvl="1" eaLnBrk="1" hangingPunct="1"/>
            <a:r>
              <a:rPr lang="en-US" altLang="it-IT" sz="2000" dirty="0">
                <a:ea typeface="ＭＳ Ｐゴシック" panose="020B0600070205080204" pitchFamily="34" charset="-128"/>
              </a:rPr>
              <a:t>You need them for:</a:t>
            </a:r>
          </a:p>
          <a:p>
            <a:pPr lvl="2" eaLnBrk="1" hangingPunct="1"/>
            <a:r>
              <a:rPr lang="en-US" altLang="it-IT" sz="1800" dirty="0">
                <a:ea typeface="ＭＳ Ｐゴシック" panose="020B0600070205080204" pitchFamily="34" charset="-128"/>
              </a:rPr>
              <a:t>Phrase queries: </a:t>
            </a:r>
            <a:r>
              <a:rPr lang="ja-JP" altLang="en-US" sz="1800"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>
                <a:ea typeface="ＭＳ Ｐゴシック" panose="020B0600070205080204" pitchFamily="34" charset="-128"/>
              </a:rPr>
              <a:t>King of Denmark</a:t>
            </a:r>
            <a:r>
              <a:rPr lang="ja-JP" altLang="en-US" sz="1800">
                <a:ea typeface="ＭＳ Ｐゴシック" panose="020B0600070205080204" pitchFamily="34" charset="-128"/>
              </a:rPr>
              <a:t>”</a:t>
            </a:r>
            <a:endParaRPr lang="en-US" altLang="ja-JP" sz="18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it-IT" sz="1800" dirty="0">
                <a:ea typeface="ＭＳ Ｐゴシック" panose="020B0600070205080204" pitchFamily="34" charset="-128"/>
              </a:rPr>
              <a:t>Various song titles, etc.: </a:t>
            </a:r>
            <a:r>
              <a:rPr lang="ja-JP" altLang="en-US" sz="1800"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>
                <a:ea typeface="ＭＳ Ｐゴシック" panose="020B0600070205080204" pitchFamily="34" charset="-128"/>
              </a:rPr>
              <a:t>Let it be</a:t>
            </a:r>
            <a:r>
              <a:rPr lang="ja-JP" altLang="en-US" sz="1800">
                <a:ea typeface="ＭＳ Ｐゴシック" panose="020B0600070205080204" pitchFamily="34" charset="-128"/>
              </a:rPr>
              <a:t>”</a:t>
            </a:r>
            <a:r>
              <a:rPr lang="en-US" altLang="ja-JP" sz="1800" dirty="0">
                <a:ea typeface="ＭＳ Ｐゴシック" panose="020B0600070205080204" pitchFamily="34" charset="-128"/>
              </a:rPr>
              <a:t>, </a:t>
            </a:r>
            <a:r>
              <a:rPr lang="ja-JP" altLang="en-US" sz="1800"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>
                <a:ea typeface="ＭＳ Ｐゴシック" panose="020B0600070205080204" pitchFamily="34" charset="-128"/>
              </a:rPr>
              <a:t>To be or not to be</a:t>
            </a:r>
            <a:r>
              <a:rPr lang="ja-JP" altLang="en-US" sz="1800">
                <a:ea typeface="ＭＳ Ｐゴシック" panose="020B0600070205080204" pitchFamily="34" charset="-128"/>
              </a:rPr>
              <a:t>”</a:t>
            </a:r>
            <a:endParaRPr lang="en-US" altLang="ja-JP" sz="18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ja-JP" altLang="en-US" sz="1800"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>
                <a:ea typeface="ＭＳ Ｐゴシック" panose="020B0600070205080204" pitchFamily="34" charset="-128"/>
              </a:rPr>
              <a:t>Relational</a:t>
            </a:r>
            <a:r>
              <a:rPr lang="ja-JP" altLang="en-US" sz="1800">
                <a:ea typeface="ＭＳ Ｐゴシック" panose="020B0600070205080204" pitchFamily="34" charset="-128"/>
              </a:rPr>
              <a:t>”</a:t>
            </a:r>
            <a:r>
              <a:rPr lang="en-US" altLang="ja-JP" sz="1800" dirty="0">
                <a:ea typeface="ＭＳ Ｐゴシック" panose="020B0600070205080204" pitchFamily="34" charset="-128"/>
              </a:rPr>
              <a:t> queries: </a:t>
            </a:r>
            <a:r>
              <a:rPr lang="ja-JP" altLang="en-US" sz="1800"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>
                <a:ea typeface="ＭＳ Ｐゴシック" panose="020B0600070205080204" pitchFamily="34" charset="-128"/>
              </a:rPr>
              <a:t>flights to London</a:t>
            </a:r>
            <a:r>
              <a:rPr lang="ja-JP" altLang="en-US" sz="1800">
                <a:ea typeface="ＭＳ Ｐゴシック" panose="020B0600070205080204" pitchFamily="34" charset="-128"/>
              </a:rPr>
              <a:t>”</a:t>
            </a:r>
            <a:endParaRPr lang="en-US" altLang="it-IT" sz="1700" dirty="0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3C7825-10A4-0042-BC4C-708582F7D43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188E1D7-0A21-1929-7D27-1711556631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050">
            <a:extLst>
              <a:ext uri="{FF2B5EF4-FFF2-40B4-BE49-F238E27FC236}">
                <a16:creationId xmlns:a16="http://schemas.microsoft.com/office/drawing/2014/main" id="{28CAA945-CBC6-CB46-90CF-B6F07F71F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sz="3200" dirty="0">
                <a:ea typeface="ＭＳ Ｐゴシック" panose="020B0600070205080204" pitchFamily="34" charset="-128"/>
              </a:rPr>
              <a:t>Normalization to terms: </a:t>
            </a:r>
            <a:r>
              <a:rPr lang="en-US" altLang="it-IT" sz="3200" b="1" dirty="0">
                <a:ea typeface="ＭＳ Ｐゴシック" panose="020B0600070205080204" pitchFamily="34" charset="-128"/>
                <a:sym typeface="Symbol" pitchFamily="2" charset="2"/>
              </a:rPr>
              <a:t>equivalence classes</a:t>
            </a:r>
            <a:endParaRPr lang="en-US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34818" name="Rectangle 2051">
            <a:extLst>
              <a:ext uri="{FF2B5EF4-FFF2-40B4-BE49-F238E27FC236}">
                <a16:creationId xmlns:a16="http://schemas.microsoft.com/office/drawing/2014/main" id="{88ED9340-74DE-4A4C-A93B-87BC95341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We need to 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normalize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words in indexed text as well as query words into the same form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We want to match </a:t>
            </a:r>
            <a:r>
              <a:rPr lang="en-US" altLang="it-IT" b="1" i="1" dirty="0">
                <a:ea typeface="ＭＳ Ｐゴシック" panose="020B0600070205080204" pitchFamily="34" charset="-128"/>
                <a:sym typeface="Symbol" pitchFamily="2" charset="2"/>
              </a:rPr>
              <a:t>U.S.A.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 and </a:t>
            </a:r>
            <a:r>
              <a:rPr lang="en-US" altLang="it-IT" b="1" i="1" dirty="0">
                <a:ea typeface="ＭＳ Ｐゴシック" panose="020B0600070205080204" pitchFamily="34" charset="-128"/>
                <a:sym typeface="Symbol" pitchFamily="2" charset="2"/>
              </a:rPr>
              <a:t>USA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Result is terms: a </a:t>
            </a:r>
            <a:r>
              <a:rPr lang="en-US" altLang="it-IT" dirty="0">
                <a:solidFill>
                  <a:srgbClr val="139CB7"/>
                </a:solidFill>
                <a:ea typeface="ＭＳ Ｐゴシック" panose="020B0600070205080204" pitchFamily="34" charset="-128"/>
                <a:sym typeface="Symbol" pitchFamily="2" charset="2"/>
              </a:rPr>
              <a:t>term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 is a (normalized) word type, which is an entry in our IR system dictionary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We most commonly implicitly define </a:t>
            </a:r>
            <a:r>
              <a:rPr lang="en-US" altLang="it-IT" b="1" dirty="0">
                <a:ea typeface="ＭＳ Ｐゴシック" panose="020B0600070205080204" pitchFamily="34" charset="-128"/>
                <a:sym typeface="Symbol" pitchFamily="2" charset="2"/>
              </a:rPr>
              <a:t>equivalence classes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 of terms by, e.g., 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deleting periods to form a term</a:t>
            </a:r>
          </a:p>
          <a:p>
            <a:pPr lvl="2" eaLnBrk="1" hangingPunct="1"/>
            <a:r>
              <a:rPr lang="en-US" altLang="it-IT" sz="1800" b="1" i="1" dirty="0">
                <a:ea typeface="ＭＳ Ｐゴシック" panose="020B0600070205080204" pitchFamily="34" charset="-128"/>
                <a:sym typeface="Symbol" pitchFamily="2" charset="2"/>
              </a:rPr>
              <a:t>U.S.A.</a:t>
            </a:r>
            <a:r>
              <a:rPr lang="en-US" altLang="it-IT" sz="1800" b="1" dirty="0">
                <a:ea typeface="ＭＳ Ｐゴシック" panose="020B0600070205080204" pitchFamily="34" charset="-128"/>
                <a:sym typeface="Symbol" pitchFamily="2" charset="2"/>
              </a:rPr>
              <a:t>,</a:t>
            </a:r>
            <a:r>
              <a:rPr lang="en-US" altLang="it-IT" sz="1800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it-IT" sz="1800" b="1" i="1" dirty="0">
                <a:ea typeface="ＭＳ Ｐゴシック" panose="020B0600070205080204" pitchFamily="34" charset="-128"/>
                <a:sym typeface="Symbol" pitchFamily="2" charset="2"/>
              </a:rPr>
              <a:t>USA    USA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deleting hyphens to form a term</a:t>
            </a:r>
          </a:p>
          <a:p>
            <a:pPr lvl="2" eaLnBrk="1" hangingPunct="1"/>
            <a:r>
              <a:rPr lang="en-US" altLang="it-IT" sz="1800" b="1" i="1" dirty="0">
                <a:ea typeface="ＭＳ Ｐゴシック" panose="020B0600070205080204" pitchFamily="34" charset="-128"/>
                <a:sym typeface="Symbol" pitchFamily="2" charset="2"/>
              </a:rPr>
              <a:t>anti-discriminatory, </a:t>
            </a:r>
            <a:r>
              <a:rPr lang="en-US" altLang="it-IT" sz="1800" b="1" i="1" dirty="0" err="1">
                <a:ea typeface="ＭＳ Ｐゴシック" panose="020B0600070205080204" pitchFamily="34" charset="-128"/>
                <a:sym typeface="Symbol" pitchFamily="2" charset="2"/>
              </a:rPr>
              <a:t>antidiscriminatory</a:t>
            </a:r>
            <a:r>
              <a:rPr lang="en-US" altLang="it-IT" sz="1800" b="1" i="1" dirty="0">
                <a:ea typeface="ＭＳ Ｐゴシック" panose="020B0600070205080204" pitchFamily="34" charset="-128"/>
                <a:sym typeface="Symbol" pitchFamily="2" charset="2"/>
              </a:rPr>
              <a:t>    </a:t>
            </a:r>
            <a:r>
              <a:rPr lang="en-US" altLang="it-IT" sz="1800" b="1" i="1" dirty="0" err="1">
                <a:ea typeface="ＭＳ Ｐゴシック" panose="020B0600070205080204" pitchFamily="34" charset="-128"/>
                <a:sym typeface="Symbol" pitchFamily="2" charset="2"/>
              </a:rPr>
              <a:t>antidiscriminatory</a:t>
            </a:r>
            <a:endParaRPr lang="en-US" altLang="it-IT" sz="1800" b="1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40F137-6C2B-5D44-ADD0-D3DE125EA9F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3C5EB48-7BAB-6F60-A932-8F7439B4C6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AE0242-C729-DB43-86F0-6AF8E5F55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Normalization: other languages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DBBB7222-791C-104B-9830-CD83180C2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Accents: e.g., French</a:t>
            </a:r>
            <a:r>
              <a:rPr lang="en-US" altLang="it-IT" b="1" i="1">
                <a:ea typeface="ＭＳ Ｐゴシック" panose="020B0600070205080204" pitchFamily="34" charset="-128"/>
              </a:rPr>
              <a:t> résumé</a:t>
            </a:r>
            <a:r>
              <a:rPr lang="en-US" altLang="it-IT">
                <a:ea typeface="ＭＳ Ｐゴシック" panose="020B0600070205080204" pitchFamily="34" charset="-128"/>
              </a:rPr>
              <a:t> vs. </a:t>
            </a:r>
            <a:r>
              <a:rPr lang="en-US" altLang="it-IT" b="1" i="1">
                <a:ea typeface="ＭＳ Ｐゴシック" panose="020B0600070205080204" pitchFamily="34" charset="-128"/>
              </a:rPr>
              <a:t>resume</a:t>
            </a:r>
            <a:r>
              <a:rPr lang="en-US" altLang="it-IT" b="1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Umlauts: e.g., German: </a:t>
            </a:r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Tuebingen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 vs. </a:t>
            </a:r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Tübingen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Should be equivalent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Most important criterion: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How are your users like to write their queries for these words?</a:t>
            </a:r>
          </a:p>
          <a:p>
            <a:pPr lvl="1" eaLnBrk="1" hangingPunct="1"/>
            <a:endParaRPr lang="en-US" altLang="it-IT" sz="1600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Even in languages that standardly have accents, users often may not type them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Often best to normalize to a de-accented term</a:t>
            </a:r>
          </a:p>
          <a:p>
            <a:pPr lvl="2" eaLnBrk="1" hangingPunct="1"/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Tuebingen, Tübingen, Tubingen </a:t>
            </a:r>
            <a:r>
              <a:rPr lang="en-US" altLang="it-IT">
                <a:latin typeface="Wingdings" pitchFamily="2" charset="2"/>
                <a:ea typeface="ＭＳ Ｐゴシック" panose="020B0600070205080204" pitchFamily="34" charset="-128"/>
                <a:sym typeface="Symbol" pitchFamily="2" charset="2"/>
              </a:rPr>
              <a:t></a:t>
            </a:r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 Tubingen</a:t>
            </a:r>
            <a:endParaRPr lang="en-US" altLang="it-IT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C20B89-8617-714B-AA99-0843A818E10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2A2C773-BBD3-FCD6-8250-7076C21936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41CE6CE1-2C61-5A4C-B8E8-FAC734A88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Normalization: other languages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686953C0-6EC9-1C48-9B3A-6E3DABEA7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Normalization of things like date forms</a:t>
            </a:r>
          </a:p>
          <a:p>
            <a:pPr lvl="1" eaLnBrk="1" hangingPunct="1"/>
            <a:r>
              <a:rPr lang="en-US" altLang="it-IT" b="1" i="1">
                <a:solidFill>
                  <a:srgbClr val="A40508"/>
                </a:solidFill>
                <a:latin typeface="楷体_GB2312" charset="0"/>
                <a:ea typeface="ＭＳ Ｐゴシック" panose="020B0600070205080204" pitchFamily="34" charset="-128"/>
              </a:rPr>
              <a:t>7</a:t>
            </a:r>
            <a:r>
              <a:rPr lang="ja-JP" altLang="en-US" b="1" i="1">
                <a:solidFill>
                  <a:srgbClr val="A40508"/>
                </a:solidFill>
                <a:latin typeface="楷体_GB2312" charset="0"/>
                <a:ea typeface="ＭＳ Ｐゴシック" panose="020B0600070205080204" pitchFamily="34" charset="-128"/>
              </a:rPr>
              <a:t>月</a:t>
            </a:r>
            <a:r>
              <a:rPr lang="en-US" altLang="ja-JP" b="1" i="1">
                <a:solidFill>
                  <a:srgbClr val="A40508"/>
                </a:solidFill>
                <a:latin typeface="楷体_GB2312" charset="0"/>
                <a:ea typeface="ＭＳ Ｐゴシック" panose="020B0600070205080204" pitchFamily="34" charset="-128"/>
              </a:rPr>
              <a:t>30</a:t>
            </a:r>
            <a:r>
              <a:rPr lang="ja-JP" altLang="en-US" b="1" i="1">
                <a:solidFill>
                  <a:srgbClr val="A40508"/>
                </a:solidFill>
                <a:latin typeface="楷体_GB2312" charset="0"/>
                <a:ea typeface="ＭＳ Ｐゴシック" panose="020B0600070205080204" pitchFamily="34" charset="-128"/>
              </a:rPr>
              <a:t>日</a:t>
            </a:r>
            <a:r>
              <a:rPr lang="en-US" altLang="ja-JP" b="1" i="1">
                <a:solidFill>
                  <a:srgbClr val="A40508"/>
                </a:solidFill>
                <a:latin typeface="楷体_GB2312" charset="0"/>
                <a:ea typeface="ＭＳ Ｐゴシック" panose="020B0600070205080204" pitchFamily="34" charset="-128"/>
              </a:rPr>
              <a:t> vs. 7/30</a:t>
            </a:r>
          </a:p>
          <a:p>
            <a:pPr lvl="1" eaLnBrk="1" hangingPunct="1"/>
            <a:r>
              <a:rPr lang="en-US" altLang="it-IT" b="1" i="1">
                <a:solidFill>
                  <a:srgbClr val="A40508"/>
                </a:solidFill>
                <a:latin typeface="楷体_GB2312" charset="0"/>
                <a:ea typeface="ＭＳ Ｐゴシック" panose="020B0600070205080204" pitchFamily="34" charset="-128"/>
                <a:sym typeface="Symbol" pitchFamily="2" charset="2"/>
              </a:rPr>
              <a:t>Japanese use of kana vs. Chinese characters</a:t>
            </a:r>
            <a:endParaRPr lang="en-US" altLang="it-IT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it-IT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Tokenization and normalization may depend on the language and so is intertwined with language detection</a:t>
            </a:r>
          </a:p>
          <a:p>
            <a:pPr eaLnBrk="1" hangingPunct="1"/>
            <a:endParaRPr lang="en-US" altLang="it-IT" sz="3600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Crucial: Need to 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normalize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 indexed text as well as query terms into the same form</a:t>
            </a:r>
            <a:endParaRPr lang="en-US" altLang="it-IT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36867" name="Text Box 6">
            <a:extLst>
              <a:ext uri="{FF2B5EF4-FFF2-40B4-BE49-F238E27FC236}">
                <a16:creationId xmlns:a16="http://schemas.microsoft.com/office/drawing/2014/main" id="{789B5CF4-F0FA-7D4C-80F2-14AA284D9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3657"/>
            <a:ext cx="414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b="1" i="1" dirty="0"/>
              <a:t>Morgen will ich in MIT</a:t>
            </a:r>
            <a:r>
              <a:rPr lang="en-US" altLang="it-IT" dirty="0"/>
              <a:t> … </a:t>
            </a:r>
          </a:p>
        </p:txBody>
      </p:sp>
      <p:grpSp>
        <p:nvGrpSpPr>
          <p:cNvPr id="36868" name="Group 7">
            <a:extLst>
              <a:ext uri="{FF2B5EF4-FFF2-40B4-BE49-F238E27FC236}">
                <a16:creationId xmlns:a16="http://schemas.microsoft.com/office/drawing/2014/main" id="{E6350A4A-5E6A-6F43-BCAA-4E56833859A0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842658"/>
            <a:ext cx="3867150" cy="873125"/>
            <a:chOff x="3216" y="3604"/>
            <a:chExt cx="2436" cy="550"/>
          </a:xfrm>
        </p:grpSpPr>
        <p:sp>
          <p:nvSpPr>
            <p:cNvPr id="36870" name="Rectangle 8">
              <a:extLst>
                <a:ext uri="{FF2B5EF4-FFF2-40B4-BE49-F238E27FC236}">
                  <a16:creationId xmlns:a16="http://schemas.microsoft.com/office/drawing/2014/main" id="{898A0A7B-56CA-1C43-A2BE-0AABDBE8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863"/>
              <a:ext cx="439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sp>
          <p:nvSpPr>
            <p:cNvPr id="36871" name="AutoShape 9">
              <a:extLst>
                <a:ext uri="{FF2B5EF4-FFF2-40B4-BE49-F238E27FC236}">
                  <a16:creationId xmlns:a16="http://schemas.microsoft.com/office/drawing/2014/main" id="{FD3996F6-B207-C449-A1AC-BC3F31EC9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3604"/>
              <a:ext cx="1500" cy="523"/>
            </a:xfrm>
            <a:prstGeom prst="borderCallout2">
              <a:avLst>
                <a:gd name="adj1" fmla="val 18750"/>
                <a:gd name="adj2" fmla="val -3083"/>
                <a:gd name="adj3" fmla="val 18750"/>
                <a:gd name="adj4" fmla="val -10218"/>
                <a:gd name="adj5" fmla="val 74426"/>
                <a:gd name="adj6" fmla="val -329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/>
                <a:t>Is this</a:t>
              </a:r>
            </a:p>
            <a:p>
              <a:pPr algn="ctr" eaLnBrk="1" hangingPunct="1"/>
              <a:r>
                <a:rPr lang="en-US" altLang="it-IT"/>
                <a:t>German </a:t>
              </a:r>
              <a:r>
                <a:rPr lang="ja-JP" altLang="en-US"/>
                <a:t>“</a:t>
              </a:r>
              <a:r>
                <a:rPr lang="en-US" altLang="ja-JP"/>
                <a:t>mit</a:t>
              </a:r>
              <a:r>
                <a:rPr lang="ja-JP" altLang="en-US"/>
                <a:t>”</a:t>
              </a:r>
              <a:r>
                <a:rPr lang="en-US" altLang="ja-JP"/>
                <a:t>?</a:t>
              </a:r>
              <a:endParaRPr lang="en-US" altLang="it-IT"/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88E150-487E-9745-B5E5-8959029DF6C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B949EF6-0714-1EAD-C8F4-C51332B55D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6">
            <a:extLst>
              <a:ext uri="{FF2B5EF4-FFF2-40B4-BE49-F238E27FC236}">
                <a16:creationId xmlns:a16="http://schemas.microsoft.com/office/drawing/2014/main" id="{ECFC5370-F047-A14D-BFD0-616643B2C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Case folding</a:t>
            </a:r>
          </a:p>
        </p:txBody>
      </p:sp>
      <p:sp>
        <p:nvSpPr>
          <p:cNvPr id="39938" name="Rectangle 7">
            <a:extLst>
              <a:ext uri="{FF2B5EF4-FFF2-40B4-BE49-F238E27FC236}">
                <a16:creationId xmlns:a16="http://schemas.microsoft.com/office/drawing/2014/main" id="{BB7C0F81-63A8-4E40-8678-AA2DD8298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235" y="1600200"/>
            <a:ext cx="10995765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t-IT" sz="2600" dirty="0">
                <a:ea typeface="ＭＳ Ｐゴシック" panose="020B0600070205080204" pitchFamily="34" charset="-128"/>
              </a:rPr>
              <a:t>Reduce all letters to lower case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200" dirty="0">
                <a:ea typeface="ＭＳ Ｐゴシック" panose="020B0600070205080204" pitchFamily="34" charset="-128"/>
              </a:rPr>
              <a:t>exception: upper case in mid-sentence?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900" dirty="0">
                <a:ea typeface="ＭＳ Ｐゴシック" panose="020B0600070205080204" pitchFamily="34" charset="-128"/>
              </a:rPr>
              <a:t>e.g., </a:t>
            </a:r>
            <a:r>
              <a:rPr lang="en-US" altLang="it-IT" sz="1900" b="1" i="1" dirty="0">
                <a:ea typeface="ＭＳ Ｐゴシック" panose="020B0600070205080204" pitchFamily="34" charset="-128"/>
              </a:rPr>
              <a:t>General Motors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900" b="1" i="1" dirty="0">
                <a:ea typeface="ＭＳ Ｐゴシック" panose="020B0600070205080204" pitchFamily="34" charset="-128"/>
              </a:rPr>
              <a:t>Fed</a:t>
            </a:r>
            <a:r>
              <a:rPr lang="en-US" altLang="it-IT" sz="1900" dirty="0">
                <a:ea typeface="ＭＳ Ｐゴシック" panose="020B0600070205080204" pitchFamily="34" charset="-128"/>
              </a:rPr>
              <a:t> vs. </a:t>
            </a:r>
            <a:r>
              <a:rPr lang="en-US" altLang="it-IT" sz="1900" b="1" i="1" dirty="0">
                <a:ea typeface="ＭＳ Ｐゴシック" panose="020B0600070205080204" pitchFamily="34" charset="-128"/>
              </a:rPr>
              <a:t>fed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900" b="1" i="1" dirty="0">
                <a:ea typeface="ＭＳ Ｐゴシック" panose="020B0600070205080204" pitchFamily="34" charset="-128"/>
              </a:rPr>
              <a:t>SAIL</a:t>
            </a:r>
            <a:r>
              <a:rPr lang="en-US" altLang="it-IT" sz="1900" dirty="0">
                <a:ea typeface="ＭＳ Ｐゴシック" panose="020B0600070205080204" pitchFamily="34" charset="-128"/>
              </a:rPr>
              <a:t> vs. </a:t>
            </a:r>
            <a:r>
              <a:rPr lang="en-US" altLang="it-IT" sz="1900" b="1" i="1" dirty="0">
                <a:ea typeface="ＭＳ Ｐゴシック" panose="020B0600070205080204" pitchFamily="34" charset="-128"/>
              </a:rPr>
              <a:t>sail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200" dirty="0">
                <a:ea typeface="ＭＳ Ｐゴシック" panose="020B0600070205080204" pitchFamily="34" charset="-128"/>
              </a:rPr>
              <a:t>Often best to lower case everything, since users will use lowercase regardless of </a:t>
            </a:r>
            <a:r>
              <a:rPr lang="ja-JP" altLang="en-US" sz="2200">
                <a:ea typeface="ＭＳ Ｐゴシック" panose="020B0600070205080204" pitchFamily="34" charset="-128"/>
              </a:rPr>
              <a:t>‘</a:t>
            </a:r>
            <a:r>
              <a:rPr lang="en-US" altLang="ja-JP" sz="2200" dirty="0">
                <a:ea typeface="ＭＳ Ｐゴシック" panose="020B0600070205080204" pitchFamily="34" charset="-128"/>
              </a:rPr>
              <a:t>correct</a:t>
            </a:r>
            <a:r>
              <a:rPr lang="ja-JP" altLang="en-US" sz="2200">
                <a:ea typeface="ＭＳ Ｐゴシック" panose="020B0600070205080204" pitchFamily="34" charset="-128"/>
              </a:rPr>
              <a:t>’</a:t>
            </a:r>
            <a:r>
              <a:rPr lang="en-US" altLang="ja-JP" sz="2200" dirty="0">
                <a:ea typeface="ＭＳ Ｐゴシック" panose="020B0600070205080204" pitchFamily="34" charset="-128"/>
              </a:rPr>
              <a:t> capitalization…</a:t>
            </a:r>
          </a:p>
          <a:p>
            <a:pPr lvl="1" eaLnBrk="1" hangingPunct="1">
              <a:lnSpc>
                <a:spcPct val="80000"/>
              </a:lnSpc>
            </a:pPr>
            <a:endParaRPr lang="en-US" altLang="it-IT" sz="7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it-IT" sz="2600" dirty="0">
                <a:ea typeface="ＭＳ Ｐゴシック" panose="020B0600070205080204" pitchFamily="34" charset="-128"/>
              </a:rPr>
              <a:t>Google example (not valid anymore):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200" dirty="0">
                <a:ea typeface="ＭＳ Ｐゴシック" panose="020B0600070205080204" pitchFamily="34" charset="-128"/>
              </a:rPr>
              <a:t>Query </a:t>
            </a:r>
            <a:r>
              <a:rPr lang="en-US" altLang="it-IT" sz="2200" b="1" i="1" dirty="0">
                <a:ea typeface="ＭＳ Ｐゴシック" panose="020B0600070205080204" pitchFamily="34" charset="-128"/>
              </a:rPr>
              <a:t>C.A.T.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200" dirty="0">
                <a:ea typeface="ＭＳ Ｐゴシック" panose="020B0600070205080204" pitchFamily="34" charset="-128"/>
              </a:rPr>
              <a:t>#1</a:t>
            </a:r>
            <a:r>
              <a:rPr lang="en-US" altLang="it-IT" sz="2200" b="1" dirty="0">
                <a:ea typeface="ＭＳ Ｐゴシック" panose="020B0600070205080204" pitchFamily="34" charset="-128"/>
              </a:rPr>
              <a:t> </a:t>
            </a:r>
            <a:r>
              <a:rPr lang="en-US" altLang="it-IT" sz="2200" dirty="0">
                <a:ea typeface="ＭＳ Ｐゴシック" panose="020B0600070205080204" pitchFamily="34" charset="-128"/>
              </a:rPr>
              <a:t>result was for </a:t>
            </a:r>
            <a:r>
              <a:rPr lang="ja-JP" altLang="en-US" sz="2200"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ea typeface="ＭＳ Ｐゴシック" panose="020B0600070205080204" pitchFamily="34" charset="-128"/>
              </a:rPr>
              <a:t>cat</a:t>
            </a:r>
            <a:r>
              <a:rPr lang="ja-JP" altLang="en-US" sz="2200">
                <a:ea typeface="ＭＳ Ｐゴシック" panose="020B0600070205080204" pitchFamily="34" charset="-128"/>
              </a:rPr>
              <a:t>”</a:t>
            </a:r>
            <a:r>
              <a:rPr lang="en-US" altLang="ja-JP" sz="2200" dirty="0">
                <a:ea typeface="ＭＳ Ｐゴシック" panose="020B0600070205080204" pitchFamily="34" charset="-128"/>
              </a:rPr>
              <a:t> (well, Lolcats)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not </a:t>
            </a:r>
            <a:r>
              <a:rPr lang="en-US" altLang="ja-JP" sz="2200" dirty="0">
                <a:ea typeface="ＭＳ Ｐゴシック" panose="020B0600070205080204" pitchFamily="34" charset="-128"/>
                <a:sym typeface="Wingdings" pitchFamily="2" charset="2"/>
              </a:rPr>
              <a:t>Caterpillar Inc.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600" dirty="0">
                <a:ea typeface="ＭＳ Ｐゴシック" panose="020B0600070205080204" pitchFamily="34" charset="-128"/>
                <a:sym typeface="Wingdings" pitchFamily="2" charset="2"/>
              </a:rPr>
              <a:t>Another interesting Google examples: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200" dirty="0">
                <a:ea typeface="ＭＳ Ｐゴシック" panose="020B0600070205080204" pitchFamily="34" charset="-128"/>
                <a:sym typeface="Wingdings" pitchFamily="2" charset="2"/>
              </a:rPr>
              <a:t>query </a:t>
            </a:r>
            <a:r>
              <a:rPr lang="en-US" altLang="it-IT" sz="2200" b="1" i="1" dirty="0" err="1">
                <a:ea typeface="ＭＳ Ｐゴシック" panose="020B0600070205080204" pitchFamily="34" charset="-128"/>
                <a:sym typeface="Wingdings" pitchFamily="2" charset="2"/>
              </a:rPr>
              <a:t>aapl</a:t>
            </a:r>
            <a:r>
              <a:rPr lang="en-US" altLang="it-IT" sz="2200" b="1" i="1" dirty="0">
                <a:ea typeface="ＭＳ Ｐゴシック" panose="020B0600070205080204" pitchFamily="34" charset="-128"/>
                <a:sym typeface="Wingdings" pitchFamily="2" charset="2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200" dirty="0">
                <a:ea typeface="ＭＳ Ｐゴシック" panose="020B0600070205080204" pitchFamily="34" charset="-128"/>
                <a:sym typeface="Wingdings" pitchFamily="2" charset="2"/>
              </a:rPr>
              <a:t>query </a:t>
            </a:r>
            <a:r>
              <a:rPr lang="en-US" altLang="it-IT" sz="2200" b="1" i="1" dirty="0" err="1">
                <a:ea typeface="ＭＳ Ｐゴシック" panose="020B0600070205080204" pitchFamily="34" charset="-128"/>
                <a:sym typeface="Wingdings" pitchFamily="2" charset="2"/>
              </a:rPr>
              <a:t>jordan</a:t>
            </a:r>
            <a:r>
              <a:rPr lang="en-US" altLang="it-IT" sz="2200" b="1" i="1" dirty="0">
                <a:ea typeface="ＭＳ Ｐゴシック" panose="020B0600070205080204" pitchFamily="34" charset="-128"/>
                <a:sym typeface="Wingdings" pitchFamily="2" charset="2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200" dirty="0">
                <a:ea typeface="ＭＳ Ｐゴシック" panose="020B0600070205080204" pitchFamily="34" charset="-128"/>
                <a:sym typeface="Wingdings" pitchFamily="2" charset="2"/>
              </a:rPr>
              <a:t>query </a:t>
            </a:r>
            <a:r>
              <a:rPr lang="en-US" altLang="it-IT" sz="2200" b="1" i="1" dirty="0">
                <a:ea typeface="ＭＳ Ｐゴシック" panose="020B0600070205080204" pitchFamily="34" charset="-128"/>
                <a:sym typeface="Wingdings" pitchFamily="2" charset="2"/>
              </a:rPr>
              <a:t>jaguar</a:t>
            </a:r>
            <a:endParaRPr lang="en-US" altLang="it-IT" sz="2200" b="1" i="1" dirty="0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814859-5F1E-394B-A3D3-7FC48D53022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1A0EA36-DEEE-1F2F-873B-896CED4310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050">
            <a:extLst>
              <a:ext uri="{FF2B5EF4-FFF2-40B4-BE49-F238E27FC236}">
                <a16:creationId xmlns:a16="http://schemas.microsoft.com/office/drawing/2014/main" id="{EF3E9EAE-EF39-C54C-AE94-7D250AFC6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Normalization to terms</a:t>
            </a:r>
          </a:p>
        </p:txBody>
      </p:sp>
      <p:sp>
        <p:nvSpPr>
          <p:cNvPr id="38914" name="Rectangle 2051">
            <a:extLst>
              <a:ext uri="{FF2B5EF4-FFF2-40B4-BE49-F238E27FC236}">
                <a16:creationId xmlns:a16="http://schemas.microsoft.com/office/drawing/2014/main" id="{5FA16CA8-0947-B243-8BF3-0A8F86643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it-IT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An alternative to equivalence classing is to do </a:t>
            </a:r>
            <a:r>
              <a:rPr lang="en-US" altLang="it-IT" b="1">
                <a:ea typeface="ＭＳ Ｐゴシック" panose="020B0600070205080204" pitchFamily="34" charset="-128"/>
                <a:sym typeface="Symbol" pitchFamily="2" charset="2"/>
              </a:rPr>
              <a:t>asymmetric expansion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An example of where this may be useful</a:t>
            </a:r>
          </a:p>
          <a:p>
            <a:pPr lvl="1" eaLnBrk="1" hangingPunct="1"/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Enter: </a:t>
            </a:r>
            <a:r>
              <a:rPr lang="en-US" altLang="it-IT" sz="2000" b="1" i="1">
                <a:ea typeface="ＭＳ Ｐゴシック" panose="020B0600070205080204" pitchFamily="34" charset="-128"/>
                <a:sym typeface="Symbol" pitchFamily="2" charset="2"/>
              </a:rPr>
              <a:t>window</a:t>
            </a:r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		Search: </a:t>
            </a:r>
            <a:r>
              <a:rPr lang="en-US" altLang="it-IT" sz="2000" b="1" i="1">
                <a:ea typeface="ＭＳ Ｐゴシック" panose="020B0600070205080204" pitchFamily="34" charset="-128"/>
                <a:sym typeface="Symbol" pitchFamily="2" charset="2"/>
              </a:rPr>
              <a:t>window, windows</a:t>
            </a:r>
          </a:p>
          <a:p>
            <a:pPr lvl="1" eaLnBrk="1" hangingPunct="1"/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Enter: </a:t>
            </a:r>
            <a:r>
              <a:rPr lang="en-US" altLang="it-IT" sz="2000" b="1" i="1">
                <a:ea typeface="ＭＳ Ｐゴシック" panose="020B0600070205080204" pitchFamily="34" charset="-128"/>
                <a:sym typeface="Symbol" pitchFamily="2" charset="2"/>
              </a:rPr>
              <a:t>windows</a:t>
            </a:r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	Search: </a:t>
            </a:r>
            <a:r>
              <a:rPr lang="en-US" altLang="it-IT" sz="2000" b="1" i="1">
                <a:ea typeface="ＭＳ Ｐゴシック" panose="020B0600070205080204" pitchFamily="34" charset="-128"/>
                <a:sym typeface="Symbol" pitchFamily="2" charset="2"/>
              </a:rPr>
              <a:t>Windows, windows, window</a:t>
            </a:r>
          </a:p>
          <a:p>
            <a:pPr lvl="1" eaLnBrk="1" hangingPunct="1"/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Enter: </a:t>
            </a:r>
            <a:r>
              <a:rPr lang="en-US" altLang="it-IT" sz="2000" b="1" i="1">
                <a:ea typeface="ＭＳ Ｐゴシック" panose="020B0600070205080204" pitchFamily="34" charset="-128"/>
                <a:sym typeface="Symbol" pitchFamily="2" charset="2"/>
              </a:rPr>
              <a:t>Windows</a:t>
            </a:r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	Search: </a:t>
            </a:r>
            <a:r>
              <a:rPr lang="en-US" altLang="it-IT" sz="2000" b="1" i="1">
                <a:ea typeface="ＭＳ Ｐゴシック" panose="020B0600070205080204" pitchFamily="34" charset="-128"/>
                <a:sym typeface="Symbol" pitchFamily="2" charset="2"/>
              </a:rPr>
              <a:t>Windows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Potentially more powerful, but less efficient</a:t>
            </a:r>
          </a:p>
        </p:txBody>
      </p:sp>
      <p:sp>
        <p:nvSpPr>
          <p:cNvPr id="38915" name="TextBox 4">
            <a:extLst>
              <a:ext uri="{FF2B5EF4-FFF2-40B4-BE49-F238E27FC236}">
                <a16:creationId xmlns:a16="http://schemas.microsoft.com/office/drawing/2014/main" id="{AF71A7EA-58C6-D541-A72D-53A99815B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2.2.3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F069EB-CBB0-6C4D-9240-88D029AB845D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B13CEEE-38D3-C3A8-4C29-D59FF87B72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D8568-76CD-6C46-ACEC-8D54F86C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67C7F-BF59-7746-9310-AF31E4E2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These slides are based on the book:</a:t>
            </a:r>
            <a:br>
              <a:rPr lang="en-US"/>
            </a:br>
            <a:r>
              <a:rPr lang="en-US"/>
              <a:t>C. D. Manning, P. Raghavan and H. Schütze,  </a:t>
            </a:r>
            <a:r>
              <a:rPr lang="en-US">
                <a:hlinkClick r:id="rId2"/>
              </a:rPr>
              <a:t>Introduction to Information Retrieval</a:t>
            </a:r>
            <a:r>
              <a:rPr lang="en-US"/>
              <a:t>.  Cambridge University Press. 2008.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165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183E9FE-6B40-5742-81BF-EBA2C9787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Thesauri and soundex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65D6778A-234C-DF4C-BAEA-BE7C2BC08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Do we handle synonyms and homonyms?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E.g., by hand-constructed equivalence classes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t-IT" b="1" i="1" dirty="0">
                <a:ea typeface="ＭＳ Ｐゴシック" panose="020B0600070205080204" pitchFamily="34" charset="-128"/>
              </a:rPr>
              <a:t>car</a:t>
            </a:r>
            <a:r>
              <a:rPr lang="en-US" altLang="it-IT" dirty="0">
                <a:ea typeface="ＭＳ Ｐゴシック" panose="020B0600070205080204" pitchFamily="34" charset="-128"/>
              </a:rPr>
              <a:t> =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automobile	 color</a:t>
            </a:r>
            <a:r>
              <a:rPr lang="en-US" altLang="it-IT" dirty="0">
                <a:ea typeface="ＭＳ Ｐゴシック" panose="020B0600070205080204" pitchFamily="34" charset="-128"/>
              </a:rPr>
              <a:t> =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colour</a:t>
            </a:r>
            <a:endParaRPr lang="en-US" altLang="it-IT" b="1" i="1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We can rewrite to form equivalence-class terms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When the document contains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automobile</a:t>
            </a:r>
            <a:r>
              <a:rPr lang="en-US" altLang="it-IT" dirty="0">
                <a:ea typeface="ＭＳ Ｐゴシック" panose="020B0600070205080204" pitchFamily="34" charset="-128"/>
              </a:rPr>
              <a:t>, index it under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car-automobile</a:t>
            </a:r>
            <a:r>
              <a:rPr lang="en-US" altLang="it-IT" dirty="0">
                <a:ea typeface="ＭＳ Ｐゴシック" panose="020B0600070205080204" pitchFamily="34" charset="-128"/>
              </a:rPr>
              <a:t> (and vice-versa)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Or we can expand a query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When the query contains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automobile</a:t>
            </a:r>
            <a:r>
              <a:rPr lang="en-US" altLang="it-IT" dirty="0">
                <a:ea typeface="ＭＳ Ｐゴシック" panose="020B0600070205080204" pitchFamily="34" charset="-128"/>
              </a:rPr>
              <a:t>, look under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car</a:t>
            </a:r>
            <a:r>
              <a:rPr lang="en-US" altLang="it-IT" dirty="0">
                <a:ea typeface="ＭＳ Ｐゴシック" panose="020B0600070205080204" pitchFamily="34" charset="-128"/>
              </a:rPr>
              <a:t> as well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What about spelling mistakes?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One approach is </a:t>
            </a:r>
            <a:r>
              <a:rPr lang="en-US" altLang="it-IT" dirty="0" err="1">
                <a:ea typeface="ＭＳ Ｐゴシック" panose="020B0600070205080204" pitchFamily="34" charset="-128"/>
              </a:rPr>
              <a:t>soundex</a:t>
            </a:r>
            <a:r>
              <a:rPr lang="en-US" altLang="it-IT" dirty="0">
                <a:ea typeface="ＭＳ Ｐゴシック" panose="020B0600070205080204" pitchFamily="34" charset="-128"/>
              </a:rPr>
              <a:t>, which forms equivalence classes of words based on phonetic heuristics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More later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6B8ED1-96B4-3E44-93BE-69D3401BA54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9433510-7A86-A63C-6D54-AA88C3C451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25AB52F3-600D-A94C-8244-53C9D03D4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Lemmatization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F2555118-0638-E04A-A29A-D7C837662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Reduce inflectional/variant forms to base form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E.g.,</a:t>
            </a:r>
          </a:p>
          <a:p>
            <a:pPr lvl="1">
              <a:spcAft>
                <a:spcPts val="500"/>
              </a:spcAft>
            </a:pPr>
            <a:r>
              <a:rPr lang="en-US" altLang="it-IT" i="1" dirty="0">
                <a:ea typeface="ＭＳ Ｐゴシック" panose="020B0600070205080204" pitchFamily="34" charset="-128"/>
              </a:rPr>
              <a:t>am, are,</a:t>
            </a:r>
            <a:r>
              <a:rPr lang="en-US" altLang="it-IT" dirty="0">
                <a:ea typeface="ＭＳ Ｐゴシック" panose="020B0600070205080204" pitchFamily="34" charset="-128"/>
              </a:rPr>
              <a:t> </a:t>
            </a:r>
            <a:r>
              <a:rPr lang="en-US" altLang="it-IT" i="1" dirty="0">
                <a:ea typeface="ＭＳ Ｐゴシック" panose="020B0600070205080204" pitchFamily="34" charset="-128"/>
              </a:rPr>
              <a:t>is 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it-IT" dirty="0">
                <a:ea typeface="ＭＳ Ｐゴシック" panose="020B0600070205080204" pitchFamily="34" charset="-128"/>
              </a:rPr>
              <a:t> </a:t>
            </a:r>
            <a:r>
              <a:rPr lang="en-US" altLang="it-IT" i="1" dirty="0">
                <a:ea typeface="ＭＳ Ｐゴシック" panose="020B0600070205080204" pitchFamily="34" charset="-128"/>
              </a:rPr>
              <a:t>be</a:t>
            </a:r>
            <a:endParaRPr lang="en-US" altLang="it-IT" dirty="0">
              <a:ea typeface="ＭＳ Ｐゴシック" panose="020B0600070205080204" pitchFamily="34" charset="-128"/>
            </a:endParaRPr>
          </a:p>
          <a:p>
            <a:pPr lvl="1">
              <a:spcAft>
                <a:spcPts val="500"/>
              </a:spcAft>
            </a:pPr>
            <a:r>
              <a:rPr lang="en-US" altLang="it-IT" i="1" dirty="0">
                <a:ea typeface="ＭＳ Ｐゴシック" panose="020B0600070205080204" pitchFamily="34" charset="-128"/>
              </a:rPr>
              <a:t>car, cars, car's</a:t>
            </a:r>
            <a:r>
              <a:rPr lang="en-US" altLang="it-IT" dirty="0">
                <a:ea typeface="ＭＳ Ｐゴシック" panose="020B0600070205080204" pitchFamily="34" charset="-128"/>
              </a:rPr>
              <a:t>, </a:t>
            </a:r>
            <a:r>
              <a:rPr lang="en-US" altLang="it-IT" i="1" dirty="0">
                <a:ea typeface="ＭＳ Ｐゴシック" panose="020B0600070205080204" pitchFamily="34" charset="-128"/>
              </a:rPr>
              <a:t>cars'</a:t>
            </a:r>
            <a:r>
              <a:rPr lang="en-US" altLang="it-IT" dirty="0">
                <a:ea typeface="ＭＳ Ｐゴシック" panose="020B0600070205080204" pitchFamily="34" charset="-128"/>
              </a:rPr>
              <a:t> 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it-IT" dirty="0">
                <a:ea typeface="ＭＳ Ｐゴシック" panose="020B0600070205080204" pitchFamily="34" charset="-128"/>
              </a:rPr>
              <a:t> </a:t>
            </a:r>
            <a:r>
              <a:rPr lang="en-US" altLang="it-IT" i="1" dirty="0">
                <a:ea typeface="ＭＳ Ｐゴシック" panose="020B0600070205080204" pitchFamily="34" charset="-128"/>
              </a:rPr>
              <a:t>car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it-IT" i="1" dirty="0">
                <a:ea typeface="ＭＳ Ｐゴシック" panose="020B0600070205080204" pitchFamily="34" charset="-128"/>
              </a:rPr>
              <a:t>the boy's cars are different colors</a:t>
            </a:r>
            <a:r>
              <a:rPr lang="en-US" altLang="it-IT" dirty="0">
                <a:ea typeface="ＭＳ Ｐゴシック" panose="020B0600070205080204" pitchFamily="34" charset="-128"/>
              </a:rPr>
              <a:t> 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it-IT" dirty="0">
                <a:ea typeface="ＭＳ Ｐゴシック" panose="020B0600070205080204" pitchFamily="34" charset="-128"/>
              </a:rPr>
              <a:t> </a:t>
            </a:r>
            <a:r>
              <a:rPr lang="en-US" altLang="it-IT" i="1" dirty="0">
                <a:ea typeface="ＭＳ Ｐゴシック" panose="020B0600070205080204" pitchFamily="34" charset="-128"/>
              </a:rPr>
              <a:t>the boy car be different color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it-IT" dirty="0">
                <a:ea typeface="ＭＳ Ｐゴシック" panose="020B0600070205080204" pitchFamily="34" charset="-128"/>
              </a:rPr>
              <a:t>Lemmatization implies doing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proper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reduction to dictionary headword form</a:t>
            </a:r>
            <a:endParaRPr lang="en-US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E9F367-8E28-C545-BE77-6991476D3C3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18FCC11-4AFB-806B-391C-9CA4A96E23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9EAE6DB-23E2-1A43-8978-CDE1E4B9D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Stemming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477EC90F-E8BA-DE4E-8407-DCAEB673A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Reduce terms to their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roots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before indexing</a:t>
            </a:r>
          </a:p>
          <a:p>
            <a:pPr eaLnBrk="1" hangingPunct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Stemming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suggest crude affix chopping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language dependent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e.g., </a:t>
            </a:r>
            <a:r>
              <a:rPr lang="en-US" altLang="it-IT" b="1" i="1">
                <a:ea typeface="ＭＳ Ｐゴシック" panose="020B0600070205080204" pitchFamily="34" charset="-128"/>
              </a:rPr>
              <a:t>automate(s), automatic, automation</a:t>
            </a:r>
            <a:r>
              <a:rPr lang="en-US" altLang="it-IT">
                <a:ea typeface="ＭＳ Ｐゴシック" panose="020B0600070205080204" pitchFamily="34" charset="-128"/>
              </a:rPr>
              <a:t> all reduced to </a:t>
            </a:r>
            <a:r>
              <a:rPr lang="en-US" altLang="it-IT" b="1" i="1">
                <a:ea typeface="ＭＳ Ｐゴシック" panose="020B0600070205080204" pitchFamily="34" charset="-128"/>
              </a:rPr>
              <a:t>automat</a:t>
            </a:r>
            <a:r>
              <a:rPr lang="en-US" altLang="it-IT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BA6A5282-7C6F-064A-9E14-C5D55F25B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1671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681B27DE-95C3-484D-8C07-CCBDBAA0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4648200"/>
            <a:ext cx="4086225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b="1" i="1">
                <a:latin typeface="Arial" panose="020B0604020202020204" pitchFamily="34" charset="0"/>
              </a:rPr>
              <a:t>for example compressed </a:t>
            </a:r>
          </a:p>
          <a:p>
            <a:pPr eaLnBrk="1" hangingPunct="1"/>
            <a:r>
              <a:rPr lang="en-US" altLang="it-IT" b="1" i="1">
                <a:latin typeface="Arial" panose="020B0604020202020204" pitchFamily="34" charset="0"/>
              </a:rPr>
              <a:t>and compression are both </a:t>
            </a:r>
          </a:p>
          <a:p>
            <a:pPr eaLnBrk="1" hangingPunct="1"/>
            <a:r>
              <a:rPr lang="en-US" altLang="it-IT" b="1" i="1">
                <a:latin typeface="Arial" panose="020B0604020202020204" pitchFamily="34" charset="0"/>
              </a:rPr>
              <a:t>accepted as equivalent to </a:t>
            </a:r>
          </a:p>
          <a:p>
            <a:pPr eaLnBrk="1" hangingPunct="1"/>
            <a:r>
              <a:rPr lang="en-US" altLang="it-IT" b="1" i="1">
                <a:latin typeface="Arial" panose="020B0604020202020204" pitchFamily="34" charset="0"/>
              </a:rPr>
              <a:t>compress</a:t>
            </a:r>
            <a:r>
              <a:rPr lang="en-US" altLang="it-IT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D94A4E75-3D8B-8849-AF79-38F31DE68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6" y="4572000"/>
            <a:ext cx="3609975" cy="1676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>
                <a:latin typeface="Arial" panose="020B0604020202020204" pitchFamily="34" charset="0"/>
              </a:rPr>
              <a:t>for exampl compress and</a:t>
            </a:r>
          </a:p>
          <a:p>
            <a:pPr eaLnBrk="1" hangingPunct="1"/>
            <a:r>
              <a:rPr lang="en-US" altLang="it-IT">
                <a:latin typeface="Arial" panose="020B0604020202020204" pitchFamily="34" charset="0"/>
              </a:rPr>
              <a:t>compress ar both accept</a:t>
            </a:r>
          </a:p>
          <a:p>
            <a:pPr eaLnBrk="1" hangingPunct="1"/>
            <a:r>
              <a:rPr lang="en-US" altLang="it-IT">
                <a:latin typeface="Arial" panose="020B0604020202020204" pitchFamily="34" charset="0"/>
              </a:rPr>
              <a:t>as equival to compress</a:t>
            </a:r>
          </a:p>
        </p:txBody>
      </p:sp>
      <p:sp>
        <p:nvSpPr>
          <p:cNvPr id="43014" name="AutoShape 7">
            <a:extLst>
              <a:ext uri="{FF2B5EF4-FFF2-40B4-BE49-F238E27FC236}">
                <a16:creationId xmlns:a16="http://schemas.microsoft.com/office/drawing/2014/main" id="{1792B8A6-2402-DB4F-843D-A5F0FBF4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181601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E07111-6924-4B4E-9F4B-94BB8A18377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815FF90-A7B0-3057-E2AC-0D62CBC65C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7AFD4558-5226-234F-9D5E-08A1FDE47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Porter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ED46D9D8-2821-F345-8E1B-AE166973E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Commonest algorithm for stemming English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Results suggest it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at least as good as other stemming options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Conventions + 5 phases of reductions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phases applied sequentially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each phase consists of a set of commands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sample convention: </a:t>
            </a:r>
            <a:r>
              <a:rPr lang="en-US" altLang="it-IT" i="1">
                <a:ea typeface="ＭＳ Ｐゴシック" panose="020B0600070205080204" pitchFamily="34" charset="-128"/>
              </a:rPr>
              <a:t>Of the rules in a compound command, select the one that applies to the longest suffix.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E92FB0-724B-6642-B8F8-84551C71B50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5FC80A4-D6B7-C265-1D85-0340153485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D2937BE1-F295-9C44-A295-B7DBAAFE3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Typical rules in Porter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2F644C1A-9E4C-8349-9C5E-5312F18D7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sses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ss</a:t>
            </a:r>
          </a:p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ies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i</a:t>
            </a:r>
          </a:p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ational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ate</a:t>
            </a:r>
          </a:p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tional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tion</a:t>
            </a:r>
          </a:p>
          <a:p>
            <a:pPr eaLnBrk="1" hangingPunct="1"/>
            <a:endParaRPr lang="en-US" altLang="it-IT" i="1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 Weight of word sensitive rules</a:t>
            </a:r>
            <a:endParaRPr lang="en-US" altLang="it-IT" b="1" i="1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 	</a:t>
            </a:r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(m&gt;1) EMENT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→</a:t>
            </a:r>
          </a:p>
          <a:p>
            <a:pPr lvl="2" eaLnBrk="1" hangingPunct="1"/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replacement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 → </a:t>
            </a:r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replac</a:t>
            </a:r>
          </a:p>
          <a:p>
            <a:pPr lvl="2" eaLnBrk="1" hangingPunct="1"/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cement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 → </a:t>
            </a:r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cement</a:t>
            </a:r>
          </a:p>
          <a:p>
            <a:pPr eaLnBrk="1" hangingPunct="1"/>
            <a:endParaRPr lang="en-US" altLang="it-IT" i="1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61FDF0-4F3C-4044-B9A0-5D65CF99C11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ABB140A-C445-3BF2-D6DF-84310E0459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F8DCB6BC-D96E-1F4E-A90C-38193677A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Other stemmers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9FFAEA65-8E12-AD4C-B714-5ECA7E142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Other stemmers exist, e.g., Lovins stemmer </a:t>
            </a:r>
          </a:p>
          <a:p>
            <a:pPr lvl="1" eaLnBrk="1" hangingPunct="1"/>
            <a:r>
              <a:rPr lang="en-US" altLang="it-IT" sz="1600">
                <a:ea typeface="ＭＳ Ｐゴシック" panose="020B0600070205080204" pitchFamily="34" charset="-128"/>
              </a:rPr>
              <a:t>http://www.comp.lancs.ac.uk/computing/research/stemming/general/lovins.htm</a:t>
            </a:r>
            <a:endParaRPr lang="en-US" altLang="it-IT" sz="44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Single-pass, longest suffix removal (about 250 rules)</a:t>
            </a:r>
          </a:p>
          <a:p>
            <a:pPr eaLnBrk="1" hangingPunct="1"/>
            <a:endParaRPr lang="en-US" altLang="it-IT" sz="100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it-IT">
                <a:ea typeface="ＭＳ Ｐゴシック" panose="020B0600070205080204" pitchFamily="34" charset="-128"/>
              </a:rPr>
              <a:t>Full morphological analysis – at most modest benefits for retrieval</a:t>
            </a:r>
          </a:p>
          <a:p>
            <a:pPr eaLnBrk="1" hangingPunct="1"/>
            <a:endParaRPr lang="en-US" altLang="it-IT" sz="100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it-IT">
                <a:ea typeface="ＭＳ Ｐゴシック" panose="020B0600070205080204" pitchFamily="34" charset="-128"/>
              </a:rPr>
              <a:t>Do stemming and other normalizations help?</a:t>
            </a:r>
          </a:p>
          <a:p>
            <a:pPr lvl="1" eaLnBrk="1" hangingPunct="1"/>
            <a:r>
              <a:rPr lang="en-US" altLang="it-IT" sz="2200">
                <a:ea typeface="ＭＳ Ｐゴシック" panose="020B0600070205080204" pitchFamily="34" charset="-128"/>
              </a:rPr>
              <a:t>English: very mixed results. Helps recall for some queries but harms precision on others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E.g., operative (dentistry) </a:t>
            </a:r>
            <a:r>
              <a:rPr lang="en-US" altLang="it-IT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⇒ oper</a:t>
            </a:r>
          </a:p>
          <a:p>
            <a:pPr lvl="1" eaLnBrk="1" hangingPunct="1"/>
            <a:r>
              <a:rPr lang="en-US" altLang="it-IT" sz="2200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Definitely useful for Spanish, German, Finnish, …</a:t>
            </a:r>
          </a:p>
          <a:p>
            <a:pPr lvl="2" eaLnBrk="1" hangingPunct="1"/>
            <a:r>
              <a:rPr lang="en-US" altLang="it-IT" sz="1800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30% performance gains for Finnish!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47A6D8-44B7-BA4F-BD6B-ADE665DA73F6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DF8A373-1F78-32B2-9F29-954A936E66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F35A6EB5-7E1F-4A44-9DD9-C819FCC6E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Language-specificity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72B5B977-A571-0C4F-949B-62A1BDA93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Many of the above features embody transformations that are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Language-specific and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Often, application-specific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These are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plug-in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addenda to the indexing process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Both open source and commercial plug-ins are available for handling these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F9A80A-3F0F-914F-A32A-223A34E8A077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9F549B2-32A0-6D37-2551-225CE6AE18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026">
            <a:extLst>
              <a:ext uri="{FF2B5EF4-FFF2-40B4-BE49-F238E27FC236}">
                <a16:creationId xmlns:a16="http://schemas.microsoft.com/office/drawing/2014/main" id="{91CE79F1-A30F-D248-8B75-74EFC74EB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Dictionary entries – first cut</a:t>
            </a:r>
          </a:p>
        </p:txBody>
      </p:sp>
      <p:graphicFrame>
        <p:nvGraphicFramePr>
          <p:cNvPr id="1260568" name="Group 1048">
            <a:extLst>
              <a:ext uri="{FF2B5EF4-FFF2-40B4-BE49-F238E27FC236}">
                <a16:creationId xmlns:a16="http://schemas.microsoft.com/office/drawing/2014/main" id="{7A976EBA-5405-294C-830F-81D2671224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3733800" cy="4876800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ensemble.french</a:t>
                      </a: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cs typeface="Arial Unicode MS" pitchFamily="34" charset="-128"/>
                        </a:rPr>
                        <a:t>時間</a:t>
                      </a:r>
                      <a:r>
                        <a:rPr kumimoji="0" lang="ja-JP" alt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ＭＳ Ｐゴシック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altLang="ja-JP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ＭＳ Ｐゴシック" pitchFamily="34" charset="-128"/>
                          <a:cs typeface="Arial Unicode MS" pitchFamily="34" charset="-128"/>
                        </a:rPr>
                        <a:t>japanese</a:t>
                      </a:r>
                      <a:endParaRPr kumimoji="0" 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  <a:ea typeface="ＭＳ Ｐゴシック" pitchFamily="34" charset="-128"/>
                        <a:cs typeface="Arial Unicode MS" pitchFamily="34" charset="-128"/>
                      </a:endParaRP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MIT.english</a:t>
                      </a: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mit.german</a:t>
                      </a: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guaranteed.english</a:t>
                      </a: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entries.english</a:t>
                      </a: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sometimes.english</a:t>
                      </a: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tokenization.english</a:t>
                      </a: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150" name="AutoShape 1049">
            <a:extLst>
              <a:ext uri="{FF2B5EF4-FFF2-40B4-BE49-F238E27FC236}">
                <a16:creationId xmlns:a16="http://schemas.microsoft.com/office/drawing/2014/main" id="{49CD8552-5E9D-234A-9B3D-4640D15CE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488" y="2938464"/>
            <a:ext cx="4125912" cy="2657475"/>
          </a:xfrm>
          <a:prstGeom prst="leftArrowCallout">
            <a:avLst>
              <a:gd name="adj1" fmla="val 25000"/>
              <a:gd name="adj2" fmla="val 25000"/>
              <a:gd name="adj3" fmla="val 25876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/>
              <a:t>These may be grouped by language (or not…).  </a:t>
            </a:r>
          </a:p>
          <a:p>
            <a:pPr algn="ctr" eaLnBrk="1" hangingPunct="1"/>
            <a:r>
              <a:rPr lang="en-US" altLang="it-IT"/>
              <a:t>More on this in ranking/query processing.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DFAC30-240D-B74C-93E1-28598C02DD03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61C3626-4972-29F3-ABC1-8C06E7B037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E991720-30A3-EE49-AA99-398EC454E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Faster postings merges:</a:t>
            </a:r>
            <a:br>
              <a:rPr lang="en-US">
                <a:ea typeface="ＭＳ Ｐゴシック" charset="-128"/>
                <a:cs typeface="ＭＳ Ｐゴシック" charset="-128"/>
              </a:rPr>
            </a:br>
            <a:r>
              <a:rPr lang="en-US">
                <a:ea typeface="ＭＳ Ｐゴシック" charset="-128"/>
                <a:cs typeface="ＭＳ Ｐゴシック" charset="-128"/>
              </a:rPr>
              <a:t>Skip pointers/Skip lists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3B1E7-553A-7340-9084-DC973471F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E352ADF-BD09-1166-0CD2-FD6D9A5B1A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4">
            <a:extLst>
              <a:ext uri="{FF2B5EF4-FFF2-40B4-BE49-F238E27FC236}">
                <a16:creationId xmlns:a16="http://schemas.microsoft.com/office/drawing/2014/main" id="{794D8951-2A61-F540-9A26-BFE6EFA10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Recall basic merge</a:t>
            </a:r>
          </a:p>
        </p:txBody>
      </p:sp>
      <p:sp>
        <p:nvSpPr>
          <p:cNvPr id="50178" name="Rectangle 45">
            <a:extLst>
              <a:ext uri="{FF2B5EF4-FFF2-40B4-BE49-F238E27FC236}">
                <a16:creationId xmlns:a16="http://schemas.microsoft.com/office/drawing/2014/main" id="{8EED5F03-5C1F-2147-9EC2-FA2F57167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Walk through the two postings simultaneously, in time linear in the total number of postings entries</a:t>
            </a:r>
          </a:p>
        </p:txBody>
      </p:sp>
      <p:sp>
        <p:nvSpPr>
          <p:cNvPr id="50179" name="Text Box 46">
            <a:extLst>
              <a:ext uri="{FF2B5EF4-FFF2-40B4-BE49-F238E27FC236}">
                <a16:creationId xmlns:a16="http://schemas.microsoft.com/office/drawing/2014/main" id="{4D0416B5-90F0-634C-80E2-9D74CB531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39" y="2852046"/>
            <a:ext cx="76655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128</a:t>
            </a:r>
          </a:p>
        </p:txBody>
      </p:sp>
      <p:sp>
        <p:nvSpPr>
          <p:cNvPr id="50180" name="Text Box 47">
            <a:extLst>
              <a:ext uri="{FF2B5EF4-FFF2-40B4-BE49-F238E27FC236}">
                <a16:creationId xmlns:a16="http://schemas.microsoft.com/office/drawing/2014/main" id="{79CB7106-8E1E-DC42-9D29-31A7F1A8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5713" y="3385446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31</a:t>
            </a:r>
          </a:p>
        </p:txBody>
      </p:sp>
      <p:sp>
        <p:nvSpPr>
          <p:cNvPr id="50181" name="Text Box 49">
            <a:extLst>
              <a:ext uri="{FF2B5EF4-FFF2-40B4-BE49-F238E27FC236}">
                <a16:creationId xmlns:a16="http://schemas.microsoft.com/office/drawing/2014/main" id="{477C26E3-CD60-A04F-B43B-20289A60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52046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2</a:t>
            </a:r>
          </a:p>
        </p:txBody>
      </p:sp>
      <p:cxnSp>
        <p:nvCxnSpPr>
          <p:cNvPr id="50182" name="AutoShape 50">
            <a:extLst>
              <a:ext uri="{FF2B5EF4-FFF2-40B4-BE49-F238E27FC236}">
                <a16:creationId xmlns:a16="http://schemas.microsoft.com/office/drawing/2014/main" id="{65773546-D248-894A-9321-198CDF578ACA}"/>
              </a:ext>
            </a:extLst>
          </p:cNvPr>
          <p:cNvCxnSpPr>
            <a:cxnSpLocks noChangeShapeType="1"/>
            <a:stCxn id="50181" idx="3"/>
            <a:endCxn id="50183" idx="1"/>
          </p:cNvCxnSpPr>
          <p:nvPr/>
        </p:nvCxnSpPr>
        <p:spPr bwMode="auto">
          <a:xfrm>
            <a:off x="4417230" y="3082878"/>
            <a:ext cx="26907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3" name="Text Box 52">
            <a:extLst>
              <a:ext uri="{FF2B5EF4-FFF2-40B4-BE49-F238E27FC236}">
                <a16:creationId xmlns:a16="http://schemas.microsoft.com/office/drawing/2014/main" id="{F2E892C2-9AD6-2E47-9B8A-7D4F700CE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2852046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4</a:t>
            </a:r>
          </a:p>
        </p:txBody>
      </p:sp>
      <p:cxnSp>
        <p:nvCxnSpPr>
          <p:cNvPr id="50184" name="AutoShape 53">
            <a:extLst>
              <a:ext uri="{FF2B5EF4-FFF2-40B4-BE49-F238E27FC236}">
                <a16:creationId xmlns:a16="http://schemas.microsoft.com/office/drawing/2014/main" id="{816B1E11-5E19-5143-8FFD-A18B723B891A}"/>
              </a:ext>
            </a:extLst>
          </p:cNvPr>
          <p:cNvCxnSpPr>
            <a:cxnSpLocks noChangeShapeType="1"/>
            <a:stCxn id="50183" idx="3"/>
            <a:endCxn id="50185" idx="1"/>
          </p:cNvCxnSpPr>
          <p:nvPr/>
        </p:nvCxnSpPr>
        <p:spPr bwMode="auto">
          <a:xfrm>
            <a:off x="5064930" y="3082878"/>
            <a:ext cx="28970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5" name="Text Box 55">
            <a:extLst>
              <a:ext uri="{FF2B5EF4-FFF2-40B4-BE49-F238E27FC236}">
                <a16:creationId xmlns:a16="http://schemas.microsoft.com/office/drawing/2014/main" id="{04817FC5-3766-5A4B-A558-842D21DE2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8" y="2852046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8</a:t>
            </a:r>
          </a:p>
        </p:txBody>
      </p:sp>
      <p:cxnSp>
        <p:nvCxnSpPr>
          <p:cNvPr id="50186" name="AutoShape 56">
            <a:extLst>
              <a:ext uri="{FF2B5EF4-FFF2-40B4-BE49-F238E27FC236}">
                <a16:creationId xmlns:a16="http://schemas.microsoft.com/office/drawing/2014/main" id="{63A8BA4E-2D21-1E4F-841B-7DC3805D6CC6}"/>
              </a:ext>
            </a:extLst>
          </p:cNvPr>
          <p:cNvCxnSpPr>
            <a:cxnSpLocks noChangeShapeType="1"/>
            <a:stCxn id="50185" idx="3"/>
            <a:endCxn id="50187" idx="1"/>
          </p:cNvCxnSpPr>
          <p:nvPr/>
        </p:nvCxnSpPr>
        <p:spPr bwMode="auto">
          <a:xfrm>
            <a:off x="5733268" y="3082879"/>
            <a:ext cx="230970" cy="14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7" name="Text Box 58">
            <a:extLst>
              <a:ext uri="{FF2B5EF4-FFF2-40B4-BE49-F238E27FC236}">
                <a16:creationId xmlns:a16="http://schemas.microsoft.com/office/drawing/2014/main" id="{EAED5ACC-95E8-4445-B6FC-9AAA4E6DD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39" y="2852046"/>
            <a:ext cx="5746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41</a:t>
            </a:r>
          </a:p>
        </p:txBody>
      </p:sp>
      <p:cxnSp>
        <p:nvCxnSpPr>
          <p:cNvPr id="50188" name="AutoShape 59">
            <a:extLst>
              <a:ext uri="{FF2B5EF4-FFF2-40B4-BE49-F238E27FC236}">
                <a16:creationId xmlns:a16="http://schemas.microsoft.com/office/drawing/2014/main" id="{1B4B298D-65E2-BE46-98BB-E7EB2C940D1A}"/>
              </a:ext>
            </a:extLst>
          </p:cNvPr>
          <p:cNvCxnSpPr>
            <a:cxnSpLocks noChangeShapeType="1"/>
            <a:stCxn id="50187" idx="3"/>
            <a:endCxn id="50189" idx="1"/>
          </p:cNvCxnSpPr>
          <p:nvPr/>
        </p:nvCxnSpPr>
        <p:spPr bwMode="auto">
          <a:xfrm>
            <a:off x="6538914" y="3082234"/>
            <a:ext cx="1873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9" name="Text Box 61">
            <a:extLst>
              <a:ext uri="{FF2B5EF4-FFF2-40B4-BE49-F238E27FC236}">
                <a16:creationId xmlns:a16="http://schemas.microsoft.com/office/drawing/2014/main" id="{DF182B82-9305-B345-B6C8-EC0FB2413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9" y="2852046"/>
            <a:ext cx="5746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48</a:t>
            </a:r>
          </a:p>
        </p:txBody>
      </p:sp>
      <p:cxnSp>
        <p:nvCxnSpPr>
          <p:cNvPr id="50190" name="AutoShape 62">
            <a:extLst>
              <a:ext uri="{FF2B5EF4-FFF2-40B4-BE49-F238E27FC236}">
                <a16:creationId xmlns:a16="http://schemas.microsoft.com/office/drawing/2014/main" id="{F9C9908C-C544-A64B-A68C-4960FE6867CC}"/>
              </a:ext>
            </a:extLst>
          </p:cNvPr>
          <p:cNvCxnSpPr>
            <a:cxnSpLocks noChangeShapeType="1"/>
            <a:stCxn id="50189" idx="3"/>
            <a:endCxn id="50191" idx="1"/>
          </p:cNvCxnSpPr>
          <p:nvPr/>
        </p:nvCxnSpPr>
        <p:spPr bwMode="auto">
          <a:xfrm flipV="1">
            <a:off x="7300914" y="3082879"/>
            <a:ext cx="263525" cy="14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1" name="Text Box 64">
            <a:extLst>
              <a:ext uri="{FF2B5EF4-FFF2-40B4-BE49-F238E27FC236}">
                <a16:creationId xmlns:a16="http://schemas.microsoft.com/office/drawing/2014/main" id="{41F4315E-EBAF-B54B-A5FC-2D2B42644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9" y="2852046"/>
            <a:ext cx="57259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64</a:t>
            </a:r>
          </a:p>
        </p:txBody>
      </p:sp>
      <p:cxnSp>
        <p:nvCxnSpPr>
          <p:cNvPr id="50192" name="AutoShape 65">
            <a:extLst>
              <a:ext uri="{FF2B5EF4-FFF2-40B4-BE49-F238E27FC236}">
                <a16:creationId xmlns:a16="http://schemas.microsoft.com/office/drawing/2014/main" id="{84690977-2673-6644-A6FC-FF04DC5E8AE1}"/>
              </a:ext>
            </a:extLst>
          </p:cNvPr>
          <p:cNvCxnSpPr>
            <a:cxnSpLocks noChangeShapeType="1"/>
            <a:stCxn id="50191" idx="3"/>
            <a:endCxn id="50179" idx="1"/>
          </p:cNvCxnSpPr>
          <p:nvPr/>
        </p:nvCxnSpPr>
        <p:spPr bwMode="auto">
          <a:xfrm>
            <a:off x="8137032" y="3082878"/>
            <a:ext cx="26560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3" name="Text Box 67">
            <a:extLst>
              <a:ext uri="{FF2B5EF4-FFF2-40B4-BE49-F238E27FC236}">
                <a16:creationId xmlns:a16="http://schemas.microsoft.com/office/drawing/2014/main" id="{680FD43E-C20D-4A43-94A7-B346852AD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238" y="3385446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1</a:t>
            </a:r>
          </a:p>
        </p:txBody>
      </p:sp>
      <p:cxnSp>
        <p:nvCxnSpPr>
          <p:cNvPr id="50194" name="AutoShape 68">
            <a:extLst>
              <a:ext uri="{FF2B5EF4-FFF2-40B4-BE49-F238E27FC236}">
                <a16:creationId xmlns:a16="http://schemas.microsoft.com/office/drawing/2014/main" id="{F4CE35AA-37E0-DF4D-BF71-E33C27E97389}"/>
              </a:ext>
            </a:extLst>
          </p:cNvPr>
          <p:cNvCxnSpPr>
            <a:cxnSpLocks noChangeShapeType="1"/>
            <a:stCxn id="50193" idx="3"/>
            <a:endCxn id="50195" idx="1"/>
          </p:cNvCxnSpPr>
          <p:nvPr/>
        </p:nvCxnSpPr>
        <p:spPr bwMode="auto">
          <a:xfrm>
            <a:off x="4437868" y="3616278"/>
            <a:ext cx="26907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5" name="Text Box 70">
            <a:extLst>
              <a:ext uri="{FF2B5EF4-FFF2-40B4-BE49-F238E27FC236}">
                <a16:creationId xmlns:a16="http://schemas.microsoft.com/office/drawing/2014/main" id="{60CD2DA2-3C32-A946-86FA-E1C592707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38" y="3385446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2</a:t>
            </a:r>
          </a:p>
        </p:txBody>
      </p:sp>
      <p:cxnSp>
        <p:nvCxnSpPr>
          <p:cNvPr id="50196" name="AutoShape 71">
            <a:extLst>
              <a:ext uri="{FF2B5EF4-FFF2-40B4-BE49-F238E27FC236}">
                <a16:creationId xmlns:a16="http://schemas.microsoft.com/office/drawing/2014/main" id="{BE37097A-777E-0947-B644-EC093A831A5D}"/>
              </a:ext>
            </a:extLst>
          </p:cNvPr>
          <p:cNvCxnSpPr>
            <a:cxnSpLocks noChangeShapeType="1"/>
            <a:stCxn id="50195" idx="3"/>
            <a:endCxn id="50197" idx="1"/>
          </p:cNvCxnSpPr>
          <p:nvPr/>
        </p:nvCxnSpPr>
        <p:spPr bwMode="auto">
          <a:xfrm>
            <a:off x="5085568" y="3616278"/>
            <a:ext cx="26907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7" name="Text Box 73">
            <a:extLst>
              <a:ext uri="{FF2B5EF4-FFF2-40B4-BE49-F238E27FC236}">
                <a16:creationId xmlns:a16="http://schemas.microsoft.com/office/drawing/2014/main" id="{C034C95E-0F34-CB41-94F7-075776E19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8" y="3385446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3</a:t>
            </a:r>
          </a:p>
        </p:txBody>
      </p:sp>
      <p:cxnSp>
        <p:nvCxnSpPr>
          <p:cNvPr id="50198" name="AutoShape 74">
            <a:extLst>
              <a:ext uri="{FF2B5EF4-FFF2-40B4-BE49-F238E27FC236}">
                <a16:creationId xmlns:a16="http://schemas.microsoft.com/office/drawing/2014/main" id="{AF8C386A-8E5A-F749-9106-AADEE9509528}"/>
              </a:ext>
            </a:extLst>
          </p:cNvPr>
          <p:cNvCxnSpPr>
            <a:cxnSpLocks noChangeShapeType="1"/>
            <a:stCxn id="50197" idx="3"/>
            <a:endCxn id="50199" idx="1"/>
          </p:cNvCxnSpPr>
          <p:nvPr/>
        </p:nvCxnSpPr>
        <p:spPr bwMode="auto">
          <a:xfrm>
            <a:off x="5733269" y="3616279"/>
            <a:ext cx="251607" cy="14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9" name="Text Box 76">
            <a:extLst>
              <a:ext uri="{FF2B5EF4-FFF2-40B4-BE49-F238E27FC236}">
                <a16:creationId xmlns:a16="http://schemas.microsoft.com/office/drawing/2014/main" id="{B338E2DC-E809-C94D-8354-AB98F1984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76" y="3385446"/>
            <a:ext cx="37941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8</a:t>
            </a:r>
          </a:p>
        </p:txBody>
      </p:sp>
      <p:cxnSp>
        <p:nvCxnSpPr>
          <p:cNvPr id="50200" name="AutoShape 77">
            <a:extLst>
              <a:ext uri="{FF2B5EF4-FFF2-40B4-BE49-F238E27FC236}">
                <a16:creationId xmlns:a16="http://schemas.microsoft.com/office/drawing/2014/main" id="{E427B63D-2694-714A-84CE-E602F183503C}"/>
              </a:ext>
            </a:extLst>
          </p:cNvPr>
          <p:cNvCxnSpPr>
            <a:cxnSpLocks noChangeShapeType="1"/>
            <a:stCxn id="50199" idx="3"/>
            <a:endCxn id="50201" idx="1"/>
          </p:cNvCxnSpPr>
          <p:nvPr/>
        </p:nvCxnSpPr>
        <p:spPr bwMode="auto">
          <a:xfrm>
            <a:off x="6364288" y="3615634"/>
            <a:ext cx="2270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1" name="Text Box 79">
            <a:extLst>
              <a:ext uri="{FF2B5EF4-FFF2-40B4-BE49-F238E27FC236}">
                <a16:creationId xmlns:a16="http://schemas.microsoft.com/office/drawing/2014/main" id="{56899223-2986-1F49-8923-D4D7D5C8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1" y="3385446"/>
            <a:ext cx="5746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11</a:t>
            </a:r>
          </a:p>
        </p:txBody>
      </p:sp>
      <p:cxnSp>
        <p:nvCxnSpPr>
          <p:cNvPr id="50202" name="AutoShape 80">
            <a:extLst>
              <a:ext uri="{FF2B5EF4-FFF2-40B4-BE49-F238E27FC236}">
                <a16:creationId xmlns:a16="http://schemas.microsoft.com/office/drawing/2014/main" id="{C5E346FB-7F94-4544-8FE3-FEEB50861BCB}"/>
              </a:ext>
            </a:extLst>
          </p:cNvPr>
          <p:cNvCxnSpPr>
            <a:cxnSpLocks noChangeShapeType="1"/>
            <a:stCxn id="50201" idx="3"/>
            <a:endCxn id="50203" idx="1"/>
          </p:cNvCxnSpPr>
          <p:nvPr/>
        </p:nvCxnSpPr>
        <p:spPr bwMode="auto">
          <a:xfrm>
            <a:off x="7165975" y="3615634"/>
            <a:ext cx="18573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3" name="Text Box 82">
            <a:extLst>
              <a:ext uri="{FF2B5EF4-FFF2-40B4-BE49-F238E27FC236}">
                <a16:creationId xmlns:a16="http://schemas.microsoft.com/office/drawing/2014/main" id="{5174C344-45AF-524E-8310-F944C82C4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713" y="3385446"/>
            <a:ext cx="5889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17</a:t>
            </a:r>
          </a:p>
        </p:txBody>
      </p:sp>
      <p:cxnSp>
        <p:nvCxnSpPr>
          <p:cNvPr id="50204" name="AutoShape 83">
            <a:extLst>
              <a:ext uri="{FF2B5EF4-FFF2-40B4-BE49-F238E27FC236}">
                <a16:creationId xmlns:a16="http://schemas.microsoft.com/office/drawing/2014/main" id="{AABE765F-2BA5-6A4B-A4B9-801963528251}"/>
              </a:ext>
            </a:extLst>
          </p:cNvPr>
          <p:cNvCxnSpPr>
            <a:cxnSpLocks noChangeShapeType="1"/>
            <a:stCxn id="50203" idx="3"/>
            <a:endCxn id="50205" idx="1"/>
          </p:cNvCxnSpPr>
          <p:nvPr/>
        </p:nvCxnSpPr>
        <p:spPr bwMode="auto">
          <a:xfrm flipV="1">
            <a:off x="7940675" y="3616278"/>
            <a:ext cx="173038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5" name="Text Box 85">
            <a:extLst>
              <a:ext uri="{FF2B5EF4-FFF2-40B4-BE49-F238E27FC236}">
                <a16:creationId xmlns:a16="http://schemas.microsoft.com/office/drawing/2014/main" id="{F49BC90D-F98A-1D49-B51F-CE51FA48F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4" y="3385446"/>
            <a:ext cx="57259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21</a:t>
            </a:r>
          </a:p>
        </p:txBody>
      </p:sp>
      <p:cxnSp>
        <p:nvCxnSpPr>
          <p:cNvPr id="50206" name="AutoShape 86">
            <a:extLst>
              <a:ext uri="{FF2B5EF4-FFF2-40B4-BE49-F238E27FC236}">
                <a16:creationId xmlns:a16="http://schemas.microsoft.com/office/drawing/2014/main" id="{C0F2E0B4-5291-CA48-A90C-670C9C5511F1}"/>
              </a:ext>
            </a:extLst>
          </p:cNvPr>
          <p:cNvCxnSpPr>
            <a:cxnSpLocks noChangeShapeType="1"/>
            <a:stCxn id="50205" idx="3"/>
            <a:endCxn id="50180" idx="1"/>
          </p:cNvCxnSpPr>
          <p:nvPr/>
        </p:nvCxnSpPr>
        <p:spPr bwMode="auto">
          <a:xfrm>
            <a:off x="8686307" y="3616278"/>
            <a:ext cx="189407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7" name="Text Box 88">
            <a:extLst>
              <a:ext uri="{FF2B5EF4-FFF2-40B4-BE49-F238E27FC236}">
                <a16:creationId xmlns:a16="http://schemas.microsoft.com/office/drawing/2014/main" id="{51699187-3357-1F44-BB84-8227C9D82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1" y="2852046"/>
            <a:ext cx="12153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b="1" i="1"/>
              <a:t>Brutus</a:t>
            </a:r>
          </a:p>
        </p:txBody>
      </p:sp>
      <p:sp>
        <p:nvSpPr>
          <p:cNvPr id="50208" name="Text Box 89">
            <a:extLst>
              <a:ext uri="{FF2B5EF4-FFF2-40B4-BE49-F238E27FC236}">
                <a16:creationId xmlns:a16="http://schemas.microsoft.com/office/drawing/2014/main" id="{C989F337-AE5E-3541-BFF6-8EE6DE2CE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1" y="3385446"/>
            <a:ext cx="12859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b="1" i="1"/>
              <a:t>Caesar</a:t>
            </a:r>
          </a:p>
        </p:txBody>
      </p:sp>
      <p:sp>
        <p:nvSpPr>
          <p:cNvPr id="50209" name="AutoShape 90">
            <a:extLst>
              <a:ext uri="{FF2B5EF4-FFF2-40B4-BE49-F238E27FC236}">
                <a16:creationId xmlns:a16="http://schemas.microsoft.com/office/drawing/2014/main" id="{178F8AE5-5C07-9D4D-8C86-42E7F24D28B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289872" y="2922144"/>
            <a:ext cx="368747" cy="917079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0210" name="Text Box 91">
            <a:extLst>
              <a:ext uri="{FF2B5EF4-FFF2-40B4-BE49-F238E27FC236}">
                <a16:creationId xmlns:a16="http://schemas.microsoft.com/office/drawing/2014/main" id="{DE0C7798-E8A3-9D40-A587-B83473C2F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56846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2</a:t>
            </a:r>
          </a:p>
        </p:txBody>
      </p:sp>
      <p:cxnSp>
        <p:nvCxnSpPr>
          <p:cNvPr id="50211" name="AutoShape 93">
            <a:extLst>
              <a:ext uri="{FF2B5EF4-FFF2-40B4-BE49-F238E27FC236}">
                <a16:creationId xmlns:a16="http://schemas.microsoft.com/office/drawing/2014/main" id="{2AE97D38-43EB-8141-8761-CEDAF20E3548}"/>
              </a:ext>
            </a:extLst>
          </p:cNvPr>
          <p:cNvCxnSpPr>
            <a:cxnSpLocks noChangeShapeType="1"/>
            <a:stCxn id="50210" idx="3"/>
          </p:cNvCxnSpPr>
          <p:nvPr/>
        </p:nvCxnSpPr>
        <p:spPr bwMode="auto">
          <a:xfrm>
            <a:off x="2131230" y="3387678"/>
            <a:ext cx="269070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12" name="Text Box 94">
            <a:extLst>
              <a:ext uri="{FF2B5EF4-FFF2-40B4-BE49-F238E27FC236}">
                <a16:creationId xmlns:a16="http://schemas.microsoft.com/office/drawing/2014/main" id="{E1AF4AEF-9CF3-9748-A3E9-FE578718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3166371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8</a:t>
            </a:r>
          </a:p>
        </p:txBody>
      </p:sp>
      <p:sp>
        <p:nvSpPr>
          <p:cNvPr id="50213" name="Text Box 95">
            <a:extLst>
              <a:ext uri="{FF2B5EF4-FFF2-40B4-BE49-F238E27FC236}">
                <a16:creationId xmlns:a16="http://schemas.microsoft.com/office/drawing/2014/main" id="{94A49A80-C1D5-4F41-9FE7-820FB2717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223646"/>
            <a:ext cx="84273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>
                <a:solidFill>
                  <a:srgbClr val="A50021"/>
                </a:solidFill>
              </a:rPr>
              <a:t>If the list lengths are </a:t>
            </a:r>
            <a:r>
              <a:rPr lang="en-US" altLang="it-IT" i="1">
                <a:solidFill>
                  <a:srgbClr val="A50021"/>
                </a:solidFill>
              </a:rPr>
              <a:t>m</a:t>
            </a:r>
            <a:r>
              <a:rPr lang="en-US" altLang="it-IT">
                <a:solidFill>
                  <a:srgbClr val="A50021"/>
                </a:solidFill>
              </a:rPr>
              <a:t> and </a:t>
            </a:r>
            <a:r>
              <a:rPr lang="en-US" altLang="it-IT" i="1">
                <a:solidFill>
                  <a:srgbClr val="A50021"/>
                </a:solidFill>
              </a:rPr>
              <a:t>n</a:t>
            </a:r>
            <a:r>
              <a:rPr lang="en-US" altLang="it-IT">
                <a:solidFill>
                  <a:srgbClr val="A50021"/>
                </a:solidFill>
              </a:rPr>
              <a:t>, the merge takes O(</a:t>
            </a:r>
            <a:r>
              <a:rPr lang="en-US" altLang="it-IT" i="1">
                <a:solidFill>
                  <a:srgbClr val="A50021"/>
                </a:solidFill>
              </a:rPr>
              <a:t>m+n</a:t>
            </a:r>
            <a:r>
              <a:rPr lang="en-US" altLang="it-IT">
                <a:solidFill>
                  <a:srgbClr val="A50021"/>
                </a:solidFill>
              </a:rPr>
              <a:t>)</a:t>
            </a:r>
          </a:p>
          <a:p>
            <a:pPr eaLnBrk="1" hangingPunct="1"/>
            <a:r>
              <a:rPr lang="en-US" altLang="it-IT">
                <a:solidFill>
                  <a:srgbClr val="A50021"/>
                </a:solidFill>
              </a:rPr>
              <a:t>operations.</a:t>
            </a:r>
          </a:p>
        </p:txBody>
      </p:sp>
      <p:sp>
        <p:nvSpPr>
          <p:cNvPr id="1264736" name="Text Box 96">
            <a:extLst>
              <a:ext uri="{FF2B5EF4-FFF2-40B4-BE49-F238E27FC236}">
                <a16:creationId xmlns:a16="http://schemas.microsoft.com/office/drawing/2014/main" id="{96F0AF08-379C-744E-AF92-05B0E7FA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5214246"/>
            <a:ext cx="5788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Can we do better?</a:t>
            </a:r>
          </a:p>
          <a:p>
            <a:pPr eaLnBrk="1" hangingPunct="1"/>
            <a:r>
              <a:rPr lang="en-US" altLang="it-IT"/>
              <a:t>Yes (if index isn</a:t>
            </a:r>
            <a:r>
              <a:rPr lang="ja-JP" altLang="en-US"/>
              <a:t>’</a:t>
            </a:r>
            <a:r>
              <a:rPr lang="en-US" altLang="ja-JP"/>
              <a:t>t changing too fast).</a:t>
            </a:r>
            <a:endParaRPr lang="en-US" altLang="it-IT"/>
          </a:p>
        </p:txBody>
      </p:sp>
      <p:sp>
        <p:nvSpPr>
          <p:cNvPr id="50215" name="TextBox 4">
            <a:extLst>
              <a:ext uri="{FF2B5EF4-FFF2-40B4-BE49-F238E27FC236}">
                <a16:creationId xmlns:a16="http://schemas.microsoft.com/office/drawing/2014/main" id="{F94914D0-C86C-7140-9C4B-3D2CA1036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2.3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266EC50-F65B-9C40-A4B0-8CE746B6103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704D14B-AA9B-8055-9862-43D61386BF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73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DF1E2-CF4C-A549-BEA0-2DFA7522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concepts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EAF8F9-8B8C-B14D-B132-27276EBD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Inverted index</a:t>
            </a:r>
          </a:p>
          <a:p>
            <a:pPr lvl="1"/>
            <a:r>
              <a:rPr lang="en-US" dirty="0"/>
              <a:t>Dictionary &amp; Postings</a:t>
            </a:r>
          </a:p>
          <a:p>
            <a:pPr lvl="1"/>
            <a:r>
              <a:rPr lang="en-US" dirty="0"/>
              <a:t>Tokens and terms</a:t>
            </a:r>
          </a:p>
          <a:p>
            <a:r>
              <a:rPr lang="en-US" dirty="0"/>
              <a:t>Merge algorithm</a:t>
            </a:r>
          </a:p>
          <a:p>
            <a:r>
              <a:rPr lang="en-US" dirty="0"/>
              <a:t>N-grams</a:t>
            </a:r>
          </a:p>
          <a:p>
            <a:r>
              <a:rPr lang="en-US" dirty="0"/>
              <a:t>Jaccard Coefficient</a:t>
            </a:r>
          </a:p>
          <a:p>
            <a:r>
              <a:rPr lang="en-US" dirty="0"/>
              <a:t>Precision, Recall, F1-Measure</a:t>
            </a:r>
          </a:p>
          <a:p>
            <a:r>
              <a:rPr lang="en-US" dirty="0" err="1"/>
              <a:t>Tf-idf</a:t>
            </a:r>
            <a:endParaRPr lang="en-US" dirty="0"/>
          </a:p>
          <a:p>
            <a:r>
              <a:rPr lang="en-US" dirty="0"/>
              <a:t>Cosine similarity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there are several hidden slides. They cover interesting concepts that, though interesting, are not relevant for the purposes of this course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288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E9934B24-4FA8-2C40-A54D-CC523139C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Augment postings with </a:t>
            </a:r>
            <a:r>
              <a:rPr lang="en-US" altLang="it-IT">
                <a:solidFill>
                  <a:schemeClr val="folHlink"/>
                </a:solidFill>
                <a:ea typeface="ＭＳ Ｐゴシック" panose="020B0600070205080204" pitchFamily="34" charset="-128"/>
              </a:rPr>
              <a:t>skip pointers</a:t>
            </a:r>
            <a:r>
              <a:rPr lang="en-US" altLang="it-IT">
                <a:ea typeface="ＭＳ Ｐゴシック" panose="020B0600070205080204" pitchFamily="34" charset="-128"/>
              </a:rPr>
              <a:t> (at indexing time)</a:t>
            </a:r>
          </a:p>
        </p:txBody>
      </p:sp>
      <p:sp>
        <p:nvSpPr>
          <p:cNvPr id="51202" name="Rectangle 75">
            <a:extLst>
              <a:ext uri="{FF2B5EF4-FFF2-40B4-BE49-F238E27FC236}">
                <a16:creationId xmlns:a16="http://schemas.microsoft.com/office/drawing/2014/main" id="{630BBB3A-1808-FE46-9E1D-86628ED53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80785" y="4052095"/>
            <a:ext cx="9630427" cy="2514600"/>
          </a:xfrm>
        </p:spPr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Why?</a:t>
            </a:r>
          </a:p>
          <a:p>
            <a:pPr eaLnBrk="1" hangingPunct="1"/>
            <a:r>
              <a:rPr lang="en-US" altLang="it-IT" u="sng" dirty="0">
                <a:ea typeface="ＭＳ Ｐゴシック" panose="020B0600070205080204" pitchFamily="34" charset="-128"/>
              </a:rPr>
              <a:t>To skip postings that will not figure in the search results.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How?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Where do we place skip pointers?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CE8CE5BF-40EB-594B-B7E2-9B3BA06A32B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grpSp>
        <p:nvGrpSpPr>
          <p:cNvPr id="58" name="Group 68">
            <a:extLst>
              <a:ext uri="{FF2B5EF4-FFF2-40B4-BE49-F238E27FC236}">
                <a16:creationId xmlns:a16="http://schemas.microsoft.com/office/drawing/2014/main" id="{D7C16F89-2A3E-7F46-8FE8-B15D461AAC5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055813"/>
            <a:ext cx="5133975" cy="468312"/>
            <a:chOff x="912" y="1295"/>
            <a:chExt cx="3234" cy="295"/>
          </a:xfrm>
        </p:grpSpPr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2044D94F-D5A5-C54F-98D0-674C6D0E3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1296"/>
              <a:ext cx="48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128</a:t>
              </a:r>
            </a:p>
          </p:txBody>
        </p:sp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F28C7F61-73F6-4B4D-A3A9-15E0E345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408" cy="294"/>
              <a:chOff x="1584" y="3162"/>
              <a:chExt cx="408" cy="294"/>
            </a:xfrm>
          </p:grpSpPr>
          <p:sp>
            <p:nvSpPr>
              <p:cNvPr id="79" name="Text Box 20">
                <a:extLst>
                  <a:ext uri="{FF2B5EF4-FFF2-40B4-BE49-F238E27FC236}">
                    <a16:creationId xmlns:a16="http://schemas.microsoft.com/office/drawing/2014/main" id="{25BFD213-ADB7-A647-A4E9-AE5BCD638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2</a:t>
                </a:r>
              </a:p>
            </p:txBody>
          </p:sp>
          <p:cxnSp>
            <p:nvCxnSpPr>
              <p:cNvPr id="80" name="AutoShape 21">
                <a:extLst>
                  <a:ext uri="{FF2B5EF4-FFF2-40B4-BE49-F238E27FC236}">
                    <a16:creationId xmlns:a16="http://schemas.microsoft.com/office/drawing/2014/main" id="{4AB867AA-EF67-934A-9015-6857E9B5383A}"/>
                  </a:ext>
                </a:extLst>
              </p:cNvPr>
              <p:cNvCxnSpPr>
                <a:cxnSpLocks noChangeShapeType="1"/>
                <a:stCxn id="79" idx="3"/>
                <a:endCxn id="77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" name="Group 22">
              <a:extLst>
                <a:ext uri="{FF2B5EF4-FFF2-40B4-BE49-F238E27FC236}">
                  <a16:creationId xmlns:a16="http://schemas.microsoft.com/office/drawing/2014/main" id="{066C8A94-B4B9-4245-9DA5-AAEC50C17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0" y="1296"/>
              <a:ext cx="421" cy="294"/>
              <a:chOff x="1992" y="3162"/>
              <a:chExt cx="421" cy="294"/>
            </a:xfrm>
          </p:grpSpPr>
          <p:sp>
            <p:nvSpPr>
              <p:cNvPr id="77" name="Text Box 23">
                <a:extLst>
                  <a:ext uri="{FF2B5EF4-FFF2-40B4-BE49-F238E27FC236}">
                    <a16:creationId xmlns:a16="http://schemas.microsoft.com/office/drawing/2014/main" id="{C42524BB-A241-EF46-8674-C5F13B1E04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4</a:t>
                </a:r>
              </a:p>
            </p:txBody>
          </p:sp>
          <p:cxnSp>
            <p:nvCxnSpPr>
              <p:cNvPr id="78" name="AutoShape 24">
                <a:extLst>
                  <a:ext uri="{FF2B5EF4-FFF2-40B4-BE49-F238E27FC236}">
                    <a16:creationId xmlns:a16="http://schemas.microsoft.com/office/drawing/2014/main" id="{4EC0F11D-5DFC-1244-8B25-365AC68633E1}"/>
                  </a:ext>
                </a:extLst>
              </p:cNvPr>
              <p:cNvCxnSpPr>
                <a:cxnSpLocks noChangeShapeType="1"/>
                <a:stCxn id="77" idx="3"/>
                <a:endCxn id="75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2" name="Group 25">
              <a:extLst>
                <a:ext uri="{FF2B5EF4-FFF2-40B4-BE49-F238E27FC236}">
                  <a16:creationId xmlns:a16="http://schemas.microsoft.com/office/drawing/2014/main" id="{562C6A69-FB0E-2E46-A4D8-E02C937169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1" y="1296"/>
              <a:ext cx="384" cy="294"/>
              <a:chOff x="2413" y="3162"/>
              <a:chExt cx="384" cy="294"/>
            </a:xfrm>
          </p:grpSpPr>
          <p:sp>
            <p:nvSpPr>
              <p:cNvPr id="75" name="Text Box 26">
                <a:extLst>
                  <a:ext uri="{FF2B5EF4-FFF2-40B4-BE49-F238E27FC236}">
                    <a16:creationId xmlns:a16="http://schemas.microsoft.com/office/drawing/2014/main" id="{D1850CD5-86B1-D343-AFA3-C4AE84705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8</a:t>
                </a:r>
              </a:p>
            </p:txBody>
          </p:sp>
          <p:cxnSp>
            <p:nvCxnSpPr>
              <p:cNvPr id="76" name="AutoShape 27">
                <a:extLst>
                  <a:ext uri="{FF2B5EF4-FFF2-40B4-BE49-F238E27FC236}">
                    <a16:creationId xmlns:a16="http://schemas.microsoft.com/office/drawing/2014/main" id="{C06F1D2C-D57C-7D47-9F11-FDEA71EB3898}"/>
                  </a:ext>
                </a:extLst>
              </p:cNvPr>
              <p:cNvCxnSpPr>
                <a:cxnSpLocks noChangeShapeType="1"/>
                <a:stCxn id="75" idx="3"/>
                <a:endCxn id="73" idx="1"/>
              </p:cNvCxnSpPr>
              <p:nvPr/>
            </p:nvCxnSpPr>
            <p:spPr bwMode="auto">
              <a:xfrm flipV="1">
                <a:off x="2656" y="3307"/>
                <a:ext cx="141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3" name="Group 28">
              <a:extLst>
                <a:ext uri="{FF2B5EF4-FFF2-40B4-BE49-F238E27FC236}">
                  <a16:creationId xmlns:a16="http://schemas.microsoft.com/office/drawing/2014/main" id="{3374C51A-FBE8-794A-8FC4-AC59CE8CB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5" y="1296"/>
              <a:ext cx="480" cy="291"/>
              <a:chOff x="2797" y="3162"/>
              <a:chExt cx="480" cy="291"/>
            </a:xfrm>
          </p:grpSpPr>
          <p:sp>
            <p:nvSpPr>
              <p:cNvPr id="73" name="Text Box 29">
                <a:extLst>
                  <a:ext uri="{FF2B5EF4-FFF2-40B4-BE49-F238E27FC236}">
                    <a16:creationId xmlns:a16="http://schemas.microsoft.com/office/drawing/2014/main" id="{F8B207CE-56CA-7A4D-BA6D-7D1723B8C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6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41</a:t>
                </a:r>
              </a:p>
            </p:txBody>
          </p:sp>
          <p:cxnSp>
            <p:nvCxnSpPr>
              <p:cNvPr id="74" name="AutoShape 30">
                <a:extLst>
                  <a:ext uri="{FF2B5EF4-FFF2-40B4-BE49-F238E27FC236}">
                    <a16:creationId xmlns:a16="http://schemas.microsoft.com/office/drawing/2014/main" id="{1E167856-18CE-624C-82DE-C328CA44E5FA}"/>
                  </a:ext>
                </a:extLst>
              </p:cNvPr>
              <p:cNvCxnSpPr>
                <a:cxnSpLocks noChangeShapeType="1"/>
                <a:stCxn id="73" idx="3"/>
                <a:endCxn id="71" idx="1"/>
              </p:cNvCxnSpPr>
              <p:nvPr/>
            </p:nvCxnSpPr>
            <p:spPr bwMode="auto">
              <a:xfrm>
                <a:off x="3159" y="3307"/>
                <a:ext cx="118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4" name="Group 31">
              <a:extLst>
                <a:ext uri="{FF2B5EF4-FFF2-40B4-BE49-F238E27FC236}">
                  <a16:creationId xmlns:a16="http://schemas.microsoft.com/office/drawing/2014/main" id="{C68CF331-45C5-0C45-9131-336346CBB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5" y="1296"/>
              <a:ext cx="528" cy="291"/>
              <a:chOff x="3277" y="3162"/>
              <a:chExt cx="528" cy="291"/>
            </a:xfrm>
          </p:grpSpPr>
          <p:sp>
            <p:nvSpPr>
              <p:cNvPr id="71" name="Text Box 32">
                <a:extLst>
                  <a:ext uri="{FF2B5EF4-FFF2-40B4-BE49-F238E27FC236}">
                    <a16:creationId xmlns:a16="http://schemas.microsoft.com/office/drawing/2014/main" id="{D68FF1A7-AD85-8C4E-A3D7-1E9CA59C69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6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48</a:t>
                </a:r>
              </a:p>
            </p:txBody>
          </p:sp>
          <p:cxnSp>
            <p:nvCxnSpPr>
              <p:cNvPr id="72" name="AutoShape 33">
                <a:extLst>
                  <a:ext uri="{FF2B5EF4-FFF2-40B4-BE49-F238E27FC236}">
                    <a16:creationId xmlns:a16="http://schemas.microsoft.com/office/drawing/2014/main" id="{A2B3F557-14FB-E642-A9F8-A8728A37B07F}"/>
                  </a:ext>
                </a:extLst>
              </p:cNvPr>
              <p:cNvCxnSpPr>
                <a:cxnSpLocks noChangeShapeType="1"/>
                <a:stCxn id="71" idx="3"/>
                <a:endCxn id="69" idx="1"/>
              </p:cNvCxnSpPr>
              <p:nvPr/>
            </p:nvCxnSpPr>
            <p:spPr bwMode="auto">
              <a:xfrm>
                <a:off x="3639" y="3307"/>
                <a:ext cx="166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" name="Group 34">
              <a:extLst>
                <a:ext uri="{FF2B5EF4-FFF2-40B4-BE49-F238E27FC236}">
                  <a16:creationId xmlns:a16="http://schemas.microsoft.com/office/drawing/2014/main" id="{0906C1BE-5C90-C54A-81F7-15949048F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3" y="1296"/>
              <a:ext cx="528" cy="294"/>
              <a:chOff x="3805" y="3162"/>
              <a:chExt cx="528" cy="294"/>
            </a:xfrm>
          </p:grpSpPr>
          <p:sp>
            <p:nvSpPr>
              <p:cNvPr id="69" name="Text Box 35">
                <a:extLst>
                  <a:ext uri="{FF2B5EF4-FFF2-40B4-BE49-F238E27FC236}">
                    <a16:creationId xmlns:a16="http://schemas.microsoft.com/office/drawing/2014/main" id="{6663C00D-3ECF-0946-A99A-D2E8B37B8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64</a:t>
                </a:r>
              </a:p>
            </p:txBody>
          </p:sp>
          <p:cxnSp>
            <p:nvCxnSpPr>
              <p:cNvPr id="70" name="AutoShape 36">
                <a:extLst>
                  <a:ext uri="{FF2B5EF4-FFF2-40B4-BE49-F238E27FC236}">
                    <a16:creationId xmlns:a16="http://schemas.microsoft.com/office/drawing/2014/main" id="{4E329DC5-0F2E-2E4D-817F-D890D41B66FF}"/>
                  </a:ext>
                </a:extLst>
              </p:cNvPr>
              <p:cNvCxnSpPr>
                <a:cxnSpLocks noChangeShapeType="1"/>
                <a:stCxn id="69" idx="3"/>
                <a:endCxn id="59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6" name="Group 39">
              <a:extLst>
                <a:ext uri="{FF2B5EF4-FFF2-40B4-BE49-F238E27FC236}">
                  <a16:creationId xmlns:a16="http://schemas.microsoft.com/office/drawing/2014/main" id="{69EB8B21-9629-4E4E-84B9-D2563ABBF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5" y="1295"/>
              <a:ext cx="2870" cy="1"/>
              <a:chOff x="1227" y="1817"/>
              <a:chExt cx="2870" cy="1"/>
            </a:xfrm>
          </p:grpSpPr>
          <p:cxnSp>
            <p:nvCxnSpPr>
              <p:cNvPr id="67" name="AutoShape 37">
                <a:extLst>
                  <a:ext uri="{FF2B5EF4-FFF2-40B4-BE49-F238E27FC236}">
                    <a16:creationId xmlns:a16="http://schemas.microsoft.com/office/drawing/2014/main" id="{ACEAD42A-CEF5-E54B-9596-8690945641DE}"/>
                  </a:ext>
                </a:extLst>
              </p:cNvPr>
              <p:cNvCxnSpPr>
                <a:cxnSpLocks noChangeShapeType="1"/>
                <a:stCxn id="79" idx="0"/>
                <a:endCxn id="73" idx="0"/>
              </p:cNvCxnSpPr>
              <p:nvPr/>
            </p:nvCxnSpPr>
            <p:spPr bwMode="auto">
              <a:xfrm rot="5400000" flipH="1" flipV="1">
                <a:off x="1862" y="1182"/>
                <a:ext cx="1" cy="1272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AutoShape 38">
                <a:extLst>
                  <a:ext uri="{FF2B5EF4-FFF2-40B4-BE49-F238E27FC236}">
                    <a16:creationId xmlns:a16="http://schemas.microsoft.com/office/drawing/2014/main" id="{404071B4-FD2C-1646-A560-2A0C8CAAEC09}"/>
                  </a:ext>
                </a:extLst>
              </p:cNvPr>
              <p:cNvCxnSpPr>
                <a:cxnSpLocks noChangeShapeType="1"/>
                <a:stCxn id="73" idx="0"/>
                <a:endCxn id="59" idx="0"/>
              </p:cNvCxnSpPr>
              <p:nvPr/>
            </p:nvCxnSpPr>
            <p:spPr bwMode="auto">
              <a:xfrm rot="5400000" flipH="1" flipV="1">
                <a:off x="3297" y="1019"/>
                <a:ext cx="1" cy="1598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1" name="Text Box 40">
            <a:extLst>
              <a:ext uri="{FF2B5EF4-FFF2-40B4-BE49-F238E27FC236}">
                <a16:creationId xmlns:a16="http://schemas.microsoft.com/office/drawing/2014/main" id="{D34A7171-2BB4-8E48-B4D6-7306234D7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3352800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31</a:t>
            </a:r>
          </a:p>
        </p:txBody>
      </p:sp>
      <p:grpSp>
        <p:nvGrpSpPr>
          <p:cNvPr id="82" name="Group 41">
            <a:extLst>
              <a:ext uri="{FF2B5EF4-FFF2-40B4-BE49-F238E27FC236}">
                <a16:creationId xmlns:a16="http://schemas.microsoft.com/office/drawing/2014/main" id="{3BBA4ACE-78D6-1846-8B54-626638D2FCBA}"/>
              </a:ext>
            </a:extLst>
          </p:cNvPr>
          <p:cNvGrpSpPr>
            <a:grpSpLocks/>
          </p:cNvGrpSpPr>
          <p:nvPr/>
        </p:nvGrpSpPr>
        <p:grpSpPr bwMode="auto">
          <a:xfrm>
            <a:off x="1479550" y="3352800"/>
            <a:ext cx="647700" cy="466725"/>
            <a:chOff x="1597" y="3498"/>
            <a:chExt cx="408" cy="294"/>
          </a:xfrm>
        </p:grpSpPr>
        <p:sp>
          <p:nvSpPr>
            <p:cNvPr id="83" name="Text Box 42">
              <a:extLst>
                <a:ext uri="{FF2B5EF4-FFF2-40B4-BE49-F238E27FC236}">
                  <a16:creationId xmlns:a16="http://schemas.microsoft.com/office/drawing/2014/main" id="{778CC7CE-52A1-9E46-8FB4-E570A9F11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7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1</a:t>
              </a:r>
            </a:p>
          </p:txBody>
        </p:sp>
        <p:cxnSp>
          <p:nvCxnSpPr>
            <p:cNvPr id="84" name="AutoShape 43">
              <a:extLst>
                <a:ext uri="{FF2B5EF4-FFF2-40B4-BE49-F238E27FC236}">
                  <a16:creationId xmlns:a16="http://schemas.microsoft.com/office/drawing/2014/main" id="{7B9C3791-5655-8244-9A63-9E4CC31D2F78}"/>
                </a:ext>
              </a:extLst>
            </p:cNvPr>
            <p:cNvCxnSpPr>
              <a:cxnSpLocks noChangeShapeType="1"/>
              <a:stCxn id="83" idx="3"/>
              <a:endCxn id="86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" name="Group 44">
            <a:extLst>
              <a:ext uri="{FF2B5EF4-FFF2-40B4-BE49-F238E27FC236}">
                <a16:creationId xmlns:a16="http://schemas.microsoft.com/office/drawing/2014/main" id="{27A634A4-C375-824C-96B0-0FC6514ED100}"/>
              </a:ext>
            </a:extLst>
          </p:cNvPr>
          <p:cNvGrpSpPr>
            <a:grpSpLocks/>
          </p:cNvGrpSpPr>
          <p:nvPr/>
        </p:nvGrpSpPr>
        <p:grpSpPr bwMode="auto">
          <a:xfrm>
            <a:off x="2127250" y="3352800"/>
            <a:ext cx="647700" cy="466725"/>
            <a:chOff x="2005" y="3498"/>
            <a:chExt cx="408" cy="294"/>
          </a:xfrm>
        </p:grpSpPr>
        <p:sp>
          <p:nvSpPr>
            <p:cNvPr id="86" name="Text Box 45">
              <a:extLst>
                <a:ext uri="{FF2B5EF4-FFF2-40B4-BE49-F238E27FC236}">
                  <a16:creationId xmlns:a16="http://schemas.microsoft.com/office/drawing/2014/main" id="{B102B534-EAF8-954A-86D8-8DAEF1220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2</a:t>
              </a:r>
            </a:p>
          </p:txBody>
        </p:sp>
        <p:cxnSp>
          <p:nvCxnSpPr>
            <p:cNvPr id="87" name="AutoShape 46">
              <a:extLst>
                <a:ext uri="{FF2B5EF4-FFF2-40B4-BE49-F238E27FC236}">
                  <a16:creationId xmlns:a16="http://schemas.microsoft.com/office/drawing/2014/main" id="{4A3E1339-6391-C34F-B1BB-0DABDA8A3A15}"/>
                </a:ext>
              </a:extLst>
            </p:cNvPr>
            <p:cNvCxnSpPr>
              <a:cxnSpLocks noChangeShapeType="1"/>
              <a:stCxn id="86" idx="3"/>
              <a:endCxn id="89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8" name="Group 47">
            <a:extLst>
              <a:ext uri="{FF2B5EF4-FFF2-40B4-BE49-F238E27FC236}">
                <a16:creationId xmlns:a16="http://schemas.microsoft.com/office/drawing/2014/main" id="{D9391A3B-4351-EA43-A912-D2FBE2894479}"/>
              </a:ext>
            </a:extLst>
          </p:cNvPr>
          <p:cNvGrpSpPr>
            <a:grpSpLocks/>
          </p:cNvGrpSpPr>
          <p:nvPr/>
        </p:nvGrpSpPr>
        <p:grpSpPr bwMode="auto">
          <a:xfrm>
            <a:off x="2774950" y="3352800"/>
            <a:ext cx="630238" cy="466725"/>
            <a:chOff x="2413" y="3498"/>
            <a:chExt cx="397" cy="294"/>
          </a:xfrm>
        </p:grpSpPr>
        <p:sp>
          <p:nvSpPr>
            <p:cNvPr id="89" name="Text Box 48">
              <a:extLst>
                <a:ext uri="{FF2B5EF4-FFF2-40B4-BE49-F238E27FC236}">
                  <a16:creationId xmlns:a16="http://schemas.microsoft.com/office/drawing/2014/main" id="{695AC066-8693-0243-B50D-7EC169C11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3</a:t>
              </a:r>
            </a:p>
          </p:txBody>
        </p:sp>
        <p:cxnSp>
          <p:nvCxnSpPr>
            <p:cNvPr id="90" name="AutoShape 49">
              <a:extLst>
                <a:ext uri="{FF2B5EF4-FFF2-40B4-BE49-F238E27FC236}">
                  <a16:creationId xmlns:a16="http://schemas.microsoft.com/office/drawing/2014/main" id="{6ACE545F-1D80-4041-83DB-CCD41E784D03}"/>
                </a:ext>
              </a:extLst>
            </p:cNvPr>
            <p:cNvCxnSpPr>
              <a:cxnSpLocks noChangeShapeType="1"/>
              <a:stCxn id="89" idx="3"/>
              <a:endCxn id="92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1" name="Group 50">
            <a:extLst>
              <a:ext uri="{FF2B5EF4-FFF2-40B4-BE49-F238E27FC236}">
                <a16:creationId xmlns:a16="http://schemas.microsoft.com/office/drawing/2014/main" id="{23F168AB-7704-8E4D-B889-7C0BE0119DBE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3352800"/>
            <a:ext cx="557212" cy="466725"/>
            <a:chOff x="2810" y="3498"/>
            <a:chExt cx="351" cy="294"/>
          </a:xfrm>
        </p:grpSpPr>
        <p:sp>
          <p:nvSpPr>
            <p:cNvPr id="92" name="Text Box 51">
              <a:extLst>
                <a:ext uri="{FF2B5EF4-FFF2-40B4-BE49-F238E27FC236}">
                  <a16:creationId xmlns:a16="http://schemas.microsoft.com/office/drawing/2014/main" id="{6D1DC544-32D5-0148-BD83-87BB65A23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8</a:t>
              </a:r>
            </a:p>
          </p:txBody>
        </p:sp>
        <p:cxnSp>
          <p:nvCxnSpPr>
            <p:cNvPr id="93" name="AutoShape 52">
              <a:extLst>
                <a:ext uri="{FF2B5EF4-FFF2-40B4-BE49-F238E27FC236}">
                  <a16:creationId xmlns:a16="http://schemas.microsoft.com/office/drawing/2014/main" id="{BFB06F2A-2CFA-C648-B695-D18CE031BE47}"/>
                </a:ext>
              </a:extLst>
            </p:cNvPr>
            <p:cNvCxnSpPr>
              <a:cxnSpLocks noChangeShapeType="1"/>
              <a:stCxn id="92" idx="3"/>
              <a:endCxn id="95" idx="1"/>
            </p:cNvCxnSpPr>
            <p:nvPr/>
          </p:nvCxnSpPr>
          <p:spPr bwMode="auto">
            <a:xfrm flipV="1">
              <a:off x="3053" y="3643"/>
              <a:ext cx="108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4" name="Group 53">
            <a:extLst>
              <a:ext uri="{FF2B5EF4-FFF2-40B4-BE49-F238E27FC236}">
                <a16:creationId xmlns:a16="http://schemas.microsoft.com/office/drawing/2014/main" id="{4F393579-038A-A640-B181-3FB6584AAAC0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352800"/>
            <a:ext cx="869950" cy="461963"/>
            <a:chOff x="3161" y="3498"/>
            <a:chExt cx="548" cy="291"/>
          </a:xfrm>
        </p:grpSpPr>
        <p:sp>
          <p:nvSpPr>
            <p:cNvPr id="95" name="Text Box 54">
              <a:extLst>
                <a:ext uri="{FF2B5EF4-FFF2-40B4-BE49-F238E27FC236}">
                  <a16:creationId xmlns:a16="http://schemas.microsoft.com/office/drawing/2014/main" id="{DFD35733-96CA-C249-B1FA-285A7654E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" y="3498"/>
              <a:ext cx="38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11</a:t>
              </a:r>
            </a:p>
          </p:txBody>
        </p:sp>
        <p:cxnSp>
          <p:nvCxnSpPr>
            <p:cNvPr id="96" name="AutoShape 55">
              <a:extLst>
                <a:ext uri="{FF2B5EF4-FFF2-40B4-BE49-F238E27FC236}">
                  <a16:creationId xmlns:a16="http://schemas.microsoft.com/office/drawing/2014/main" id="{2D0F79C1-C729-514D-8AFF-282E77AAFD33}"/>
                </a:ext>
              </a:extLst>
            </p:cNvPr>
            <p:cNvCxnSpPr>
              <a:cxnSpLocks noChangeShapeType="1"/>
              <a:stCxn id="95" idx="3"/>
              <a:endCxn id="98" idx="1"/>
            </p:cNvCxnSpPr>
            <p:nvPr/>
          </p:nvCxnSpPr>
          <p:spPr bwMode="auto">
            <a:xfrm>
              <a:off x="3545" y="3643"/>
              <a:ext cx="16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7" name="Group 56">
            <a:extLst>
              <a:ext uri="{FF2B5EF4-FFF2-40B4-BE49-F238E27FC236}">
                <a16:creationId xmlns:a16="http://schemas.microsoft.com/office/drawing/2014/main" id="{6D22795E-D0AF-394C-A4C8-CCFFCDB21CCF}"/>
              </a:ext>
            </a:extLst>
          </p:cNvPr>
          <p:cNvGrpSpPr>
            <a:grpSpLocks/>
          </p:cNvGrpSpPr>
          <p:nvPr/>
        </p:nvGrpSpPr>
        <p:grpSpPr bwMode="auto">
          <a:xfrm>
            <a:off x="4832350" y="3352800"/>
            <a:ext cx="762000" cy="466725"/>
            <a:chOff x="3565" y="2496"/>
            <a:chExt cx="480" cy="294"/>
          </a:xfrm>
        </p:grpSpPr>
        <p:sp>
          <p:nvSpPr>
            <p:cNvPr id="98" name="Text Box 57">
              <a:extLst>
                <a:ext uri="{FF2B5EF4-FFF2-40B4-BE49-F238E27FC236}">
                  <a16:creationId xmlns:a16="http://schemas.microsoft.com/office/drawing/2014/main" id="{7F8C72E4-F7E0-FC42-9720-C8A8C6B47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17</a:t>
              </a:r>
            </a:p>
          </p:txBody>
        </p:sp>
        <p:cxnSp>
          <p:nvCxnSpPr>
            <p:cNvPr id="99" name="AutoShape 58">
              <a:extLst>
                <a:ext uri="{FF2B5EF4-FFF2-40B4-BE49-F238E27FC236}">
                  <a16:creationId xmlns:a16="http://schemas.microsoft.com/office/drawing/2014/main" id="{AF1FFD39-2270-8544-9F27-C07ACDDC9812}"/>
                </a:ext>
              </a:extLst>
            </p:cNvPr>
            <p:cNvCxnSpPr>
              <a:cxnSpLocks noChangeShapeType="1"/>
              <a:stCxn id="98" idx="3"/>
              <a:endCxn id="101" idx="1"/>
            </p:cNvCxnSpPr>
            <p:nvPr/>
          </p:nvCxnSpPr>
          <p:spPr bwMode="auto">
            <a:xfrm>
              <a:off x="3936" y="2643"/>
              <a:ext cx="10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0" name="Group 59">
            <a:extLst>
              <a:ext uri="{FF2B5EF4-FFF2-40B4-BE49-F238E27FC236}">
                <a16:creationId xmlns:a16="http://schemas.microsoft.com/office/drawing/2014/main" id="{9E5BB72E-CAFE-684D-A57C-5E5005F27D8D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352800"/>
            <a:ext cx="838200" cy="466725"/>
            <a:chOff x="4045" y="3498"/>
            <a:chExt cx="528" cy="294"/>
          </a:xfrm>
        </p:grpSpPr>
        <p:sp>
          <p:nvSpPr>
            <p:cNvPr id="101" name="Text Box 60">
              <a:extLst>
                <a:ext uri="{FF2B5EF4-FFF2-40B4-BE49-F238E27FC236}">
                  <a16:creationId xmlns:a16="http://schemas.microsoft.com/office/drawing/2014/main" id="{C474E896-9D22-554C-A872-9CBAD3C33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" y="3498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21</a:t>
              </a:r>
            </a:p>
          </p:txBody>
        </p:sp>
        <p:cxnSp>
          <p:nvCxnSpPr>
            <p:cNvPr id="102" name="AutoShape 61">
              <a:extLst>
                <a:ext uri="{FF2B5EF4-FFF2-40B4-BE49-F238E27FC236}">
                  <a16:creationId xmlns:a16="http://schemas.microsoft.com/office/drawing/2014/main" id="{CDC55542-638E-D440-97F9-C2361D1E928B}"/>
                </a:ext>
              </a:extLst>
            </p:cNvPr>
            <p:cNvCxnSpPr>
              <a:cxnSpLocks noChangeShapeType="1"/>
              <a:stCxn id="101" idx="3"/>
              <a:endCxn id="81" idx="1"/>
            </p:cNvCxnSpPr>
            <p:nvPr/>
          </p:nvCxnSpPr>
          <p:spPr bwMode="auto">
            <a:xfrm>
              <a:off x="4409" y="3645"/>
              <a:ext cx="16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3" name="Group 67">
            <a:extLst>
              <a:ext uri="{FF2B5EF4-FFF2-40B4-BE49-F238E27FC236}">
                <a16:creationId xmlns:a16="http://schemas.microsoft.com/office/drawing/2014/main" id="{DC0821C3-3F42-C941-958C-40A907EF0A71}"/>
              </a:ext>
            </a:extLst>
          </p:cNvPr>
          <p:cNvGrpSpPr>
            <a:grpSpLocks/>
          </p:cNvGrpSpPr>
          <p:nvPr/>
        </p:nvGrpSpPr>
        <p:grpSpPr bwMode="auto">
          <a:xfrm>
            <a:off x="1674813" y="3351213"/>
            <a:ext cx="4972050" cy="1587"/>
            <a:chOff x="1055" y="1967"/>
            <a:chExt cx="3132" cy="1"/>
          </a:xfrm>
        </p:grpSpPr>
        <p:cxnSp>
          <p:nvCxnSpPr>
            <p:cNvPr id="104" name="AutoShape 65">
              <a:extLst>
                <a:ext uri="{FF2B5EF4-FFF2-40B4-BE49-F238E27FC236}">
                  <a16:creationId xmlns:a16="http://schemas.microsoft.com/office/drawing/2014/main" id="{EA3C6129-8EAA-0349-8387-ED4C6151E04A}"/>
                </a:ext>
              </a:extLst>
            </p:cNvPr>
            <p:cNvCxnSpPr>
              <a:cxnSpLocks noChangeShapeType="1"/>
              <a:stCxn id="83" idx="0"/>
              <a:endCxn id="95" idx="0"/>
            </p:cNvCxnSpPr>
            <p:nvPr/>
          </p:nvCxnSpPr>
          <p:spPr bwMode="auto">
            <a:xfrm rot="5400000" flipH="1" flipV="1">
              <a:off x="1871" y="1151"/>
              <a:ext cx="1" cy="1634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AutoShape 66">
              <a:extLst>
                <a:ext uri="{FF2B5EF4-FFF2-40B4-BE49-F238E27FC236}">
                  <a16:creationId xmlns:a16="http://schemas.microsoft.com/office/drawing/2014/main" id="{6346F9BA-0CA8-9444-8546-C38E56AFF487}"/>
                </a:ext>
              </a:extLst>
            </p:cNvPr>
            <p:cNvCxnSpPr>
              <a:cxnSpLocks noChangeShapeType="1"/>
              <a:stCxn id="95" idx="0"/>
              <a:endCxn id="81" idx="0"/>
            </p:cNvCxnSpPr>
            <p:nvPr/>
          </p:nvCxnSpPr>
          <p:spPr bwMode="auto">
            <a:xfrm rot="5400000" flipH="1" flipV="1">
              <a:off x="3437" y="1219"/>
              <a:ext cx="1" cy="149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6" name="Text Box 70">
            <a:extLst>
              <a:ext uri="{FF2B5EF4-FFF2-40B4-BE49-F238E27FC236}">
                <a16:creationId xmlns:a16="http://schemas.microsoft.com/office/drawing/2014/main" id="{1443A66A-C14D-C443-A714-3EF841031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9813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107" name="Text Box 71">
            <a:extLst>
              <a:ext uri="{FF2B5EF4-FFF2-40B4-BE49-F238E27FC236}">
                <a16:creationId xmlns:a16="http://schemas.microsoft.com/office/drawing/2014/main" id="{28F2558C-D02D-3946-8DD8-4CE910B5D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3032125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08" name="Text Box 72">
            <a:extLst>
              <a:ext uri="{FF2B5EF4-FFF2-40B4-BE49-F238E27FC236}">
                <a16:creationId xmlns:a16="http://schemas.microsoft.com/office/drawing/2014/main" id="{CB06490C-A016-F744-AD78-A2A0E9C5F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676400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41</a:t>
            </a:r>
          </a:p>
        </p:txBody>
      </p:sp>
      <p:sp>
        <p:nvSpPr>
          <p:cNvPr id="109" name="Text Box 73">
            <a:extLst>
              <a:ext uri="{FF2B5EF4-FFF2-40B4-BE49-F238E27FC236}">
                <a16:creationId xmlns:a16="http://schemas.microsoft.com/office/drawing/2014/main" id="{C193C94F-5D32-6643-8191-E86A35544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605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128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2AE2F61-B7B9-239F-6D06-9C4CD2AC84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8FAC9A3F-1AB1-6342-B2F4-71D97A7B0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Query processing with </a:t>
            </a:r>
            <a:r>
              <a:rPr lang="en-US" altLang="it-IT">
                <a:solidFill>
                  <a:schemeClr val="folHlink"/>
                </a:solidFill>
                <a:ea typeface="ＭＳ Ｐゴシック" panose="020B0600070205080204" pitchFamily="34" charset="-128"/>
              </a:rPr>
              <a:t>skip pointers</a:t>
            </a:r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2249" name="Text Box 60">
            <a:extLst>
              <a:ext uri="{FF2B5EF4-FFF2-40B4-BE49-F238E27FC236}">
                <a16:creationId xmlns:a16="http://schemas.microsoft.com/office/drawing/2014/main" id="{768F9A2A-B3B7-A749-B41F-909D78913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66451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r>
              <a:rPr lang="en-US" altLang="it-IT"/>
              <a:t>Suppose we</a:t>
            </a:r>
            <a:r>
              <a:rPr lang="ja-JP" altLang="en-US"/>
              <a:t>’</a:t>
            </a:r>
            <a:r>
              <a:rPr lang="en-US" altLang="ja-JP"/>
              <a:t>ve stepped through the lists until we process </a:t>
            </a:r>
            <a:r>
              <a:rPr lang="en-US" altLang="ja-JP" b="1"/>
              <a:t>8 </a:t>
            </a:r>
            <a:r>
              <a:rPr lang="en-US" altLang="ja-JP"/>
              <a:t>on each list. We match it and advance.</a:t>
            </a:r>
            <a:endParaRPr lang="en-US" altLang="it-IT"/>
          </a:p>
        </p:txBody>
      </p:sp>
      <p:sp>
        <p:nvSpPr>
          <p:cNvPr id="52250" name="Text Box 63">
            <a:extLst>
              <a:ext uri="{FF2B5EF4-FFF2-40B4-BE49-F238E27FC236}">
                <a16:creationId xmlns:a16="http://schemas.microsoft.com/office/drawing/2014/main" id="{9E087983-BA93-674C-B565-4792D20CC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757051"/>
            <a:ext cx="817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We then have </a:t>
            </a:r>
            <a:r>
              <a:rPr lang="en-US" altLang="it-IT" b="1"/>
              <a:t>41</a:t>
            </a:r>
            <a:r>
              <a:rPr lang="en-US" altLang="it-IT"/>
              <a:t> and </a:t>
            </a:r>
            <a:r>
              <a:rPr lang="en-US" altLang="it-IT" b="1"/>
              <a:t>11</a:t>
            </a:r>
            <a:r>
              <a:rPr lang="en-US" altLang="it-IT"/>
              <a:t> on the lower.  </a:t>
            </a:r>
            <a:r>
              <a:rPr lang="en-US" altLang="it-IT" b="1"/>
              <a:t>11</a:t>
            </a:r>
            <a:r>
              <a:rPr lang="en-US" altLang="it-IT"/>
              <a:t> is smaller.</a:t>
            </a:r>
          </a:p>
        </p:txBody>
      </p:sp>
      <p:sp>
        <p:nvSpPr>
          <p:cNvPr id="52252" name="Text Box 66">
            <a:extLst>
              <a:ext uri="{FF2B5EF4-FFF2-40B4-BE49-F238E27FC236}">
                <a16:creationId xmlns:a16="http://schemas.microsoft.com/office/drawing/2014/main" id="{4DD592E6-2A68-824F-BD3E-F3CEF2C4B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55555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grpSp>
        <p:nvGrpSpPr>
          <p:cNvPr id="17" name="Group 69">
            <a:extLst>
              <a:ext uri="{FF2B5EF4-FFF2-40B4-BE49-F238E27FC236}">
                <a16:creationId xmlns:a16="http://schemas.microsoft.com/office/drawing/2014/main" id="{327DAE38-8CA0-A048-92BA-B05D2EE58449}"/>
              </a:ext>
            </a:extLst>
          </p:cNvPr>
          <p:cNvGrpSpPr>
            <a:grpSpLocks/>
          </p:cNvGrpSpPr>
          <p:nvPr/>
        </p:nvGrpSpPr>
        <p:grpSpPr bwMode="auto">
          <a:xfrm>
            <a:off x="2223293" y="3352006"/>
            <a:ext cx="8294688" cy="3028950"/>
            <a:chOff x="278" y="2286"/>
            <a:chExt cx="5225" cy="1908"/>
          </a:xfrm>
        </p:grpSpPr>
        <p:sp>
          <p:nvSpPr>
            <p:cNvPr id="52256" name="Text Box 67">
              <a:extLst>
                <a:ext uri="{FF2B5EF4-FFF2-40B4-BE49-F238E27FC236}">
                  <a16:creationId xmlns:a16="http://schemas.microsoft.com/office/drawing/2014/main" id="{EED140C1-295F-A748-981F-8D14B801E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3671"/>
              <a:ext cx="522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dirty="0"/>
                <a:t>But the skip successor of </a:t>
              </a:r>
              <a:r>
                <a:rPr lang="en-US" altLang="it-IT" b="1" dirty="0"/>
                <a:t>11</a:t>
              </a:r>
              <a:r>
                <a:rPr lang="en-US" altLang="it-IT" dirty="0"/>
                <a:t> on the lower list is </a:t>
              </a:r>
              <a:r>
                <a:rPr lang="en-US" altLang="it-IT" b="1" dirty="0"/>
                <a:t>31</a:t>
              </a:r>
              <a:r>
                <a:rPr lang="en-US" altLang="it-IT" dirty="0"/>
                <a:t>, so</a:t>
              </a:r>
            </a:p>
            <a:p>
              <a:pPr eaLnBrk="1" hangingPunct="1"/>
              <a:r>
                <a:rPr lang="en-US" altLang="it-IT" dirty="0"/>
                <a:t>we can skip ahead past the intervening postings.</a:t>
              </a:r>
            </a:p>
          </p:txBody>
        </p:sp>
        <p:sp>
          <p:nvSpPr>
            <p:cNvPr id="52257" name="Rectangle 68">
              <a:extLst>
                <a:ext uri="{FF2B5EF4-FFF2-40B4-BE49-F238E27FC236}">
                  <a16:creationId xmlns:a16="http://schemas.microsoft.com/office/drawing/2014/main" id="{E23C402A-FDD9-7A42-8089-1253B541D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2286"/>
              <a:ext cx="1328" cy="2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</p:grp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B25AA221-68F0-E34D-BBBC-F2C43B04B930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125" name="Text Box 5">
            <a:extLst>
              <a:ext uri="{FF2B5EF4-FFF2-40B4-BE49-F238E27FC236}">
                <a16:creationId xmlns:a16="http://schemas.microsoft.com/office/drawing/2014/main" id="{85B52EF2-00AE-1F42-AE72-091D1F04C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8" y="2057400"/>
            <a:ext cx="7699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128</a:t>
            </a:r>
          </a:p>
        </p:txBody>
      </p:sp>
      <p:grpSp>
        <p:nvGrpSpPr>
          <p:cNvPr id="126" name="Group 6">
            <a:extLst>
              <a:ext uri="{FF2B5EF4-FFF2-40B4-BE49-F238E27FC236}">
                <a16:creationId xmlns:a16="http://schemas.microsoft.com/office/drawing/2014/main" id="{906AEFA2-2467-0843-AEDD-5C678CEDC61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057400"/>
            <a:ext cx="647700" cy="466725"/>
            <a:chOff x="1584" y="3162"/>
            <a:chExt cx="408" cy="294"/>
          </a:xfrm>
        </p:grpSpPr>
        <p:sp>
          <p:nvSpPr>
            <p:cNvPr id="127" name="Text Box 7">
              <a:extLst>
                <a:ext uri="{FF2B5EF4-FFF2-40B4-BE49-F238E27FC236}">
                  <a16:creationId xmlns:a16="http://schemas.microsoft.com/office/drawing/2014/main" id="{0B0E8C36-C472-3444-A0E7-5FFA595F1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2</a:t>
              </a:r>
            </a:p>
          </p:txBody>
        </p:sp>
        <p:cxnSp>
          <p:nvCxnSpPr>
            <p:cNvPr id="128" name="AutoShape 8">
              <a:extLst>
                <a:ext uri="{FF2B5EF4-FFF2-40B4-BE49-F238E27FC236}">
                  <a16:creationId xmlns:a16="http://schemas.microsoft.com/office/drawing/2014/main" id="{327921C2-F428-C049-AB15-A7A9C733BD1F}"/>
                </a:ext>
              </a:extLst>
            </p:cNvPr>
            <p:cNvCxnSpPr>
              <a:cxnSpLocks noChangeShapeType="1"/>
              <a:stCxn id="127" idx="3"/>
              <a:endCxn id="130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9" name="Group 9">
            <a:extLst>
              <a:ext uri="{FF2B5EF4-FFF2-40B4-BE49-F238E27FC236}">
                <a16:creationId xmlns:a16="http://schemas.microsoft.com/office/drawing/2014/main" id="{91D160C3-C9E0-0941-BA90-E903DDE9DDC3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2057400"/>
            <a:ext cx="668338" cy="466725"/>
            <a:chOff x="1992" y="3162"/>
            <a:chExt cx="421" cy="294"/>
          </a:xfrm>
        </p:grpSpPr>
        <p:sp>
          <p:nvSpPr>
            <p:cNvPr id="130" name="Text Box 10">
              <a:extLst>
                <a:ext uri="{FF2B5EF4-FFF2-40B4-BE49-F238E27FC236}">
                  <a16:creationId xmlns:a16="http://schemas.microsoft.com/office/drawing/2014/main" id="{D7E02D59-4746-AA47-A869-655AC3683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4</a:t>
              </a:r>
            </a:p>
          </p:txBody>
        </p:sp>
        <p:cxnSp>
          <p:nvCxnSpPr>
            <p:cNvPr id="131" name="AutoShape 11">
              <a:extLst>
                <a:ext uri="{FF2B5EF4-FFF2-40B4-BE49-F238E27FC236}">
                  <a16:creationId xmlns:a16="http://schemas.microsoft.com/office/drawing/2014/main" id="{0ACF1375-18AF-6B4D-9C87-842EF7911AD2}"/>
                </a:ext>
              </a:extLst>
            </p:cNvPr>
            <p:cNvCxnSpPr>
              <a:cxnSpLocks noChangeShapeType="1"/>
              <a:stCxn id="130" idx="3"/>
              <a:endCxn id="13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2" name="Group 12">
            <a:extLst>
              <a:ext uri="{FF2B5EF4-FFF2-40B4-BE49-F238E27FC236}">
                <a16:creationId xmlns:a16="http://schemas.microsoft.com/office/drawing/2014/main" id="{8FB9112F-F35F-C747-B59A-22EC44947779}"/>
              </a:ext>
            </a:extLst>
          </p:cNvPr>
          <p:cNvGrpSpPr>
            <a:grpSpLocks/>
          </p:cNvGrpSpPr>
          <p:nvPr/>
        </p:nvGrpSpPr>
        <p:grpSpPr bwMode="auto">
          <a:xfrm>
            <a:off x="2763838" y="2057400"/>
            <a:ext cx="609600" cy="466725"/>
            <a:chOff x="2413" y="3162"/>
            <a:chExt cx="384" cy="294"/>
          </a:xfrm>
        </p:grpSpPr>
        <p:sp>
          <p:nvSpPr>
            <p:cNvPr id="133" name="Text Box 13">
              <a:extLst>
                <a:ext uri="{FF2B5EF4-FFF2-40B4-BE49-F238E27FC236}">
                  <a16:creationId xmlns:a16="http://schemas.microsoft.com/office/drawing/2014/main" id="{42C83E10-F133-8E46-AAC6-154695E67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8</a:t>
              </a:r>
            </a:p>
          </p:txBody>
        </p:sp>
        <p:cxnSp>
          <p:nvCxnSpPr>
            <p:cNvPr id="134" name="AutoShape 14">
              <a:extLst>
                <a:ext uri="{FF2B5EF4-FFF2-40B4-BE49-F238E27FC236}">
                  <a16:creationId xmlns:a16="http://schemas.microsoft.com/office/drawing/2014/main" id="{885B1E1C-378F-5343-B890-41F36D74145D}"/>
                </a:ext>
              </a:extLst>
            </p:cNvPr>
            <p:cNvCxnSpPr>
              <a:cxnSpLocks noChangeShapeType="1"/>
              <a:stCxn id="133" idx="3"/>
              <a:endCxn id="136" idx="1"/>
            </p:cNvCxnSpPr>
            <p:nvPr/>
          </p:nvCxnSpPr>
          <p:spPr bwMode="auto">
            <a:xfrm flipV="1">
              <a:off x="2656" y="3307"/>
              <a:ext cx="141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5" name="Group 15">
            <a:extLst>
              <a:ext uri="{FF2B5EF4-FFF2-40B4-BE49-F238E27FC236}">
                <a16:creationId xmlns:a16="http://schemas.microsoft.com/office/drawing/2014/main" id="{0C93B297-D159-EA4B-AE79-ADB7C4EBCDC6}"/>
              </a:ext>
            </a:extLst>
          </p:cNvPr>
          <p:cNvGrpSpPr>
            <a:grpSpLocks/>
          </p:cNvGrpSpPr>
          <p:nvPr/>
        </p:nvGrpSpPr>
        <p:grpSpPr bwMode="auto">
          <a:xfrm>
            <a:off x="3373438" y="2057400"/>
            <a:ext cx="762000" cy="461963"/>
            <a:chOff x="2797" y="3162"/>
            <a:chExt cx="480" cy="291"/>
          </a:xfrm>
        </p:grpSpPr>
        <p:sp>
          <p:nvSpPr>
            <p:cNvPr id="136" name="Text Box 16">
              <a:extLst>
                <a:ext uri="{FF2B5EF4-FFF2-40B4-BE49-F238E27FC236}">
                  <a16:creationId xmlns:a16="http://schemas.microsoft.com/office/drawing/2014/main" id="{7C9C819B-594A-6247-85A5-AE6DC82C0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7" y="3162"/>
              <a:ext cx="3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41</a:t>
              </a:r>
            </a:p>
          </p:txBody>
        </p:sp>
        <p:cxnSp>
          <p:nvCxnSpPr>
            <p:cNvPr id="137" name="AutoShape 17">
              <a:extLst>
                <a:ext uri="{FF2B5EF4-FFF2-40B4-BE49-F238E27FC236}">
                  <a16:creationId xmlns:a16="http://schemas.microsoft.com/office/drawing/2014/main" id="{AE9AC504-B6BF-914B-A79A-C9D558C457F6}"/>
                </a:ext>
              </a:extLst>
            </p:cNvPr>
            <p:cNvCxnSpPr>
              <a:cxnSpLocks noChangeShapeType="1"/>
              <a:stCxn id="136" idx="3"/>
              <a:endCxn id="139" idx="1"/>
            </p:cNvCxnSpPr>
            <p:nvPr/>
          </p:nvCxnSpPr>
          <p:spPr bwMode="auto">
            <a:xfrm>
              <a:off x="3159" y="3307"/>
              <a:ext cx="11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8" name="Group 18">
            <a:extLst>
              <a:ext uri="{FF2B5EF4-FFF2-40B4-BE49-F238E27FC236}">
                <a16:creationId xmlns:a16="http://schemas.microsoft.com/office/drawing/2014/main" id="{95CD5D5D-D8EE-D44D-A1F6-5CE49181AB3F}"/>
              </a:ext>
            </a:extLst>
          </p:cNvPr>
          <p:cNvGrpSpPr>
            <a:grpSpLocks/>
          </p:cNvGrpSpPr>
          <p:nvPr/>
        </p:nvGrpSpPr>
        <p:grpSpPr bwMode="auto">
          <a:xfrm>
            <a:off x="4135438" y="2057400"/>
            <a:ext cx="838200" cy="461963"/>
            <a:chOff x="3277" y="3162"/>
            <a:chExt cx="528" cy="291"/>
          </a:xfrm>
        </p:grpSpPr>
        <p:sp>
          <p:nvSpPr>
            <p:cNvPr id="139" name="Text Box 19">
              <a:extLst>
                <a:ext uri="{FF2B5EF4-FFF2-40B4-BE49-F238E27FC236}">
                  <a16:creationId xmlns:a16="http://schemas.microsoft.com/office/drawing/2014/main" id="{DC77F4AF-FD9E-8B45-9920-981C7246E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7" y="3162"/>
              <a:ext cx="3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48</a:t>
              </a:r>
            </a:p>
          </p:txBody>
        </p:sp>
        <p:cxnSp>
          <p:nvCxnSpPr>
            <p:cNvPr id="140" name="AutoShape 20">
              <a:extLst>
                <a:ext uri="{FF2B5EF4-FFF2-40B4-BE49-F238E27FC236}">
                  <a16:creationId xmlns:a16="http://schemas.microsoft.com/office/drawing/2014/main" id="{D03FF5DF-660D-F248-B611-4A81702FAC38}"/>
                </a:ext>
              </a:extLst>
            </p:cNvPr>
            <p:cNvCxnSpPr>
              <a:cxnSpLocks noChangeShapeType="1"/>
              <a:stCxn id="139" idx="3"/>
              <a:endCxn id="142" idx="1"/>
            </p:cNvCxnSpPr>
            <p:nvPr/>
          </p:nvCxnSpPr>
          <p:spPr bwMode="auto">
            <a:xfrm>
              <a:off x="3639" y="3307"/>
              <a:ext cx="166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1" name="Group 21">
            <a:extLst>
              <a:ext uri="{FF2B5EF4-FFF2-40B4-BE49-F238E27FC236}">
                <a16:creationId xmlns:a16="http://schemas.microsoft.com/office/drawing/2014/main" id="{66C893FD-17B1-2E42-B292-A66FE65AE468}"/>
              </a:ext>
            </a:extLst>
          </p:cNvPr>
          <p:cNvGrpSpPr>
            <a:grpSpLocks/>
          </p:cNvGrpSpPr>
          <p:nvPr/>
        </p:nvGrpSpPr>
        <p:grpSpPr bwMode="auto">
          <a:xfrm>
            <a:off x="4973638" y="2057400"/>
            <a:ext cx="838200" cy="466725"/>
            <a:chOff x="3805" y="3162"/>
            <a:chExt cx="528" cy="294"/>
          </a:xfrm>
        </p:grpSpPr>
        <p:sp>
          <p:nvSpPr>
            <p:cNvPr id="142" name="Text Box 22">
              <a:extLst>
                <a:ext uri="{FF2B5EF4-FFF2-40B4-BE49-F238E27FC236}">
                  <a16:creationId xmlns:a16="http://schemas.microsoft.com/office/drawing/2014/main" id="{8D1578A7-361C-4247-92F5-DB6E2F099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5" y="3162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64</a:t>
              </a:r>
            </a:p>
          </p:txBody>
        </p:sp>
        <p:cxnSp>
          <p:nvCxnSpPr>
            <p:cNvPr id="143" name="AutoShape 23">
              <a:extLst>
                <a:ext uri="{FF2B5EF4-FFF2-40B4-BE49-F238E27FC236}">
                  <a16:creationId xmlns:a16="http://schemas.microsoft.com/office/drawing/2014/main" id="{6AE85A83-EBA8-8344-B556-0F06E8D1405D}"/>
                </a:ext>
              </a:extLst>
            </p:cNvPr>
            <p:cNvCxnSpPr>
              <a:cxnSpLocks noChangeShapeType="1"/>
              <a:stCxn id="142" idx="3"/>
              <a:endCxn id="125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Group 24">
            <a:extLst>
              <a:ext uri="{FF2B5EF4-FFF2-40B4-BE49-F238E27FC236}">
                <a16:creationId xmlns:a16="http://schemas.microsoft.com/office/drawing/2014/main" id="{D74AD574-8117-1640-821F-833F8AEBEA91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2055813"/>
            <a:ext cx="4556126" cy="1587"/>
            <a:chOff x="1227" y="1817"/>
            <a:chExt cx="2870" cy="1"/>
          </a:xfrm>
        </p:grpSpPr>
        <p:cxnSp>
          <p:nvCxnSpPr>
            <p:cNvPr id="145" name="AutoShape 25">
              <a:extLst>
                <a:ext uri="{FF2B5EF4-FFF2-40B4-BE49-F238E27FC236}">
                  <a16:creationId xmlns:a16="http://schemas.microsoft.com/office/drawing/2014/main" id="{940BC9A3-5FA8-124E-A296-B64195CC05B6}"/>
                </a:ext>
              </a:extLst>
            </p:cNvPr>
            <p:cNvCxnSpPr>
              <a:cxnSpLocks noChangeShapeType="1"/>
              <a:stCxn id="127" idx="0"/>
              <a:endCxn id="136" idx="0"/>
            </p:cNvCxnSpPr>
            <p:nvPr/>
          </p:nvCxnSpPr>
          <p:spPr bwMode="auto">
            <a:xfrm rot="5400000" flipH="1" flipV="1">
              <a:off x="1862" y="1182"/>
              <a:ext cx="1" cy="1272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AutoShape 26">
              <a:extLst>
                <a:ext uri="{FF2B5EF4-FFF2-40B4-BE49-F238E27FC236}">
                  <a16:creationId xmlns:a16="http://schemas.microsoft.com/office/drawing/2014/main" id="{ADEF84B4-2914-154C-8280-AEE202BAB27E}"/>
                </a:ext>
              </a:extLst>
            </p:cNvPr>
            <p:cNvCxnSpPr>
              <a:cxnSpLocks noChangeShapeType="1"/>
              <a:stCxn id="136" idx="0"/>
              <a:endCxn id="125" idx="0"/>
            </p:cNvCxnSpPr>
            <p:nvPr/>
          </p:nvCxnSpPr>
          <p:spPr bwMode="auto">
            <a:xfrm rot="5400000" flipH="1" flipV="1">
              <a:off x="3297" y="1019"/>
              <a:ext cx="1" cy="159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7" name="Text Box 28">
            <a:extLst>
              <a:ext uri="{FF2B5EF4-FFF2-40B4-BE49-F238E27FC236}">
                <a16:creationId xmlns:a16="http://schemas.microsoft.com/office/drawing/2014/main" id="{60973A60-FA9A-0F46-A259-DDE7BC5C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3352800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31</a:t>
            </a:r>
          </a:p>
        </p:txBody>
      </p:sp>
      <p:grpSp>
        <p:nvGrpSpPr>
          <p:cNvPr id="148" name="Group 29">
            <a:extLst>
              <a:ext uri="{FF2B5EF4-FFF2-40B4-BE49-F238E27FC236}">
                <a16:creationId xmlns:a16="http://schemas.microsoft.com/office/drawing/2014/main" id="{62E07080-9D58-6F42-A487-12DB04A25708}"/>
              </a:ext>
            </a:extLst>
          </p:cNvPr>
          <p:cNvGrpSpPr>
            <a:grpSpLocks/>
          </p:cNvGrpSpPr>
          <p:nvPr/>
        </p:nvGrpSpPr>
        <p:grpSpPr bwMode="auto">
          <a:xfrm>
            <a:off x="1479550" y="3352800"/>
            <a:ext cx="647700" cy="466725"/>
            <a:chOff x="1597" y="3498"/>
            <a:chExt cx="408" cy="294"/>
          </a:xfrm>
        </p:grpSpPr>
        <p:sp>
          <p:nvSpPr>
            <p:cNvPr id="149" name="Text Box 30">
              <a:extLst>
                <a:ext uri="{FF2B5EF4-FFF2-40B4-BE49-F238E27FC236}">
                  <a16:creationId xmlns:a16="http://schemas.microsoft.com/office/drawing/2014/main" id="{6421BF31-E506-8040-89F6-3973481DA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7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1</a:t>
              </a:r>
            </a:p>
          </p:txBody>
        </p:sp>
        <p:cxnSp>
          <p:nvCxnSpPr>
            <p:cNvPr id="150" name="AutoShape 31">
              <a:extLst>
                <a:ext uri="{FF2B5EF4-FFF2-40B4-BE49-F238E27FC236}">
                  <a16:creationId xmlns:a16="http://schemas.microsoft.com/office/drawing/2014/main" id="{7546B81B-2892-F945-8B6F-CF7DFCE04A79}"/>
                </a:ext>
              </a:extLst>
            </p:cNvPr>
            <p:cNvCxnSpPr>
              <a:cxnSpLocks noChangeShapeType="1"/>
              <a:stCxn id="149" idx="3"/>
              <a:endCxn id="152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1" name="Group 32">
            <a:extLst>
              <a:ext uri="{FF2B5EF4-FFF2-40B4-BE49-F238E27FC236}">
                <a16:creationId xmlns:a16="http://schemas.microsoft.com/office/drawing/2014/main" id="{3B35C194-A6E6-4B44-BE34-7EC355D8AA20}"/>
              </a:ext>
            </a:extLst>
          </p:cNvPr>
          <p:cNvGrpSpPr>
            <a:grpSpLocks/>
          </p:cNvGrpSpPr>
          <p:nvPr/>
        </p:nvGrpSpPr>
        <p:grpSpPr bwMode="auto">
          <a:xfrm>
            <a:off x="2127250" y="3352800"/>
            <a:ext cx="647700" cy="466725"/>
            <a:chOff x="2005" y="3498"/>
            <a:chExt cx="408" cy="294"/>
          </a:xfrm>
        </p:grpSpPr>
        <p:sp>
          <p:nvSpPr>
            <p:cNvPr id="152" name="Text Box 33">
              <a:extLst>
                <a:ext uri="{FF2B5EF4-FFF2-40B4-BE49-F238E27FC236}">
                  <a16:creationId xmlns:a16="http://schemas.microsoft.com/office/drawing/2014/main" id="{F03825FA-6F5B-4641-8CBC-CFD13F1AF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2</a:t>
              </a:r>
            </a:p>
          </p:txBody>
        </p:sp>
        <p:cxnSp>
          <p:nvCxnSpPr>
            <p:cNvPr id="153" name="AutoShape 34">
              <a:extLst>
                <a:ext uri="{FF2B5EF4-FFF2-40B4-BE49-F238E27FC236}">
                  <a16:creationId xmlns:a16="http://schemas.microsoft.com/office/drawing/2014/main" id="{203C3645-FB14-1F4F-B4D5-227A8D5F6CD0}"/>
                </a:ext>
              </a:extLst>
            </p:cNvPr>
            <p:cNvCxnSpPr>
              <a:cxnSpLocks noChangeShapeType="1"/>
              <a:stCxn id="152" idx="3"/>
              <a:endCxn id="155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4" name="Group 35">
            <a:extLst>
              <a:ext uri="{FF2B5EF4-FFF2-40B4-BE49-F238E27FC236}">
                <a16:creationId xmlns:a16="http://schemas.microsoft.com/office/drawing/2014/main" id="{8FEC371D-08A7-F849-BE14-6B7ED2367EF9}"/>
              </a:ext>
            </a:extLst>
          </p:cNvPr>
          <p:cNvGrpSpPr>
            <a:grpSpLocks/>
          </p:cNvGrpSpPr>
          <p:nvPr/>
        </p:nvGrpSpPr>
        <p:grpSpPr bwMode="auto">
          <a:xfrm>
            <a:off x="2774950" y="3352800"/>
            <a:ext cx="630238" cy="466725"/>
            <a:chOff x="2413" y="3498"/>
            <a:chExt cx="397" cy="294"/>
          </a:xfrm>
        </p:grpSpPr>
        <p:sp>
          <p:nvSpPr>
            <p:cNvPr id="155" name="Text Box 36">
              <a:extLst>
                <a:ext uri="{FF2B5EF4-FFF2-40B4-BE49-F238E27FC236}">
                  <a16:creationId xmlns:a16="http://schemas.microsoft.com/office/drawing/2014/main" id="{AA55FF2D-4998-E148-8B9C-AD29F44C0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3</a:t>
              </a:r>
            </a:p>
          </p:txBody>
        </p:sp>
        <p:cxnSp>
          <p:nvCxnSpPr>
            <p:cNvPr id="156" name="AutoShape 37">
              <a:extLst>
                <a:ext uri="{FF2B5EF4-FFF2-40B4-BE49-F238E27FC236}">
                  <a16:creationId xmlns:a16="http://schemas.microsoft.com/office/drawing/2014/main" id="{EBA472D0-0A25-A54E-AE41-370E83AEC5C3}"/>
                </a:ext>
              </a:extLst>
            </p:cNvPr>
            <p:cNvCxnSpPr>
              <a:cxnSpLocks noChangeShapeType="1"/>
              <a:stCxn id="155" idx="3"/>
              <a:endCxn id="158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7" name="Group 38">
            <a:extLst>
              <a:ext uri="{FF2B5EF4-FFF2-40B4-BE49-F238E27FC236}">
                <a16:creationId xmlns:a16="http://schemas.microsoft.com/office/drawing/2014/main" id="{905C51BD-2C12-AF40-950C-1C36DACADA4E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3352800"/>
            <a:ext cx="606425" cy="466725"/>
            <a:chOff x="2810" y="3498"/>
            <a:chExt cx="382" cy="294"/>
          </a:xfrm>
        </p:grpSpPr>
        <p:sp>
          <p:nvSpPr>
            <p:cNvPr id="158" name="Text Box 39">
              <a:extLst>
                <a:ext uri="{FF2B5EF4-FFF2-40B4-BE49-F238E27FC236}">
                  <a16:creationId xmlns:a16="http://schemas.microsoft.com/office/drawing/2014/main" id="{41BFACE3-EBFB-5341-AFB6-0C6E46ECB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8</a:t>
              </a:r>
            </a:p>
          </p:txBody>
        </p:sp>
        <p:cxnSp>
          <p:nvCxnSpPr>
            <p:cNvPr id="159" name="AutoShape 40">
              <a:extLst>
                <a:ext uri="{FF2B5EF4-FFF2-40B4-BE49-F238E27FC236}">
                  <a16:creationId xmlns:a16="http://schemas.microsoft.com/office/drawing/2014/main" id="{1A6BEEE2-A907-0646-9F00-038B2FC8344D}"/>
                </a:ext>
              </a:extLst>
            </p:cNvPr>
            <p:cNvCxnSpPr>
              <a:cxnSpLocks noChangeShapeType="1"/>
              <a:stCxn id="158" idx="3"/>
              <a:endCxn id="161" idx="1"/>
            </p:cNvCxnSpPr>
            <p:nvPr/>
          </p:nvCxnSpPr>
          <p:spPr bwMode="auto">
            <a:xfrm flipV="1">
              <a:off x="3053" y="3643"/>
              <a:ext cx="139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0" name="Group 41">
            <a:extLst>
              <a:ext uri="{FF2B5EF4-FFF2-40B4-BE49-F238E27FC236}">
                <a16:creationId xmlns:a16="http://schemas.microsoft.com/office/drawing/2014/main" id="{E2A12F60-C55D-3941-93D8-413676B05E72}"/>
              </a:ext>
            </a:extLst>
          </p:cNvPr>
          <p:cNvGrpSpPr>
            <a:grpSpLocks/>
          </p:cNvGrpSpPr>
          <p:nvPr/>
        </p:nvGrpSpPr>
        <p:grpSpPr bwMode="auto">
          <a:xfrm>
            <a:off x="4011613" y="3352800"/>
            <a:ext cx="820737" cy="461963"/>
            <a:chOff x="3192" y="3498"/>
            <a:chExt cx="517" cy="291"/>
          </a:xfrm>
        </p:grpSpPr>
        <p:sp>
          <p:nvSpPr>
            <p:cNvPr id="161" name="Text Box 42">
              <a:extLst>
                <a:ext uri="{FF2B5EF4-FFF2-40B4-BE49-F238E27FC236}">
                  <a16:creationId xmlns:a16="http://schemas.microsoft.com/office/drawing/2014/main" id="{52E22605-534D-7A48-A07F-55905E0B4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3498"/>
              <a:ext cx="3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11</a:t>
              </a:r>
            </a:p>
          </p:txBody>
        </p:sp>
        <p:cxnSp>
          <p:nvCxnSpPr>
            <p:cNvPr id="162" name="AutoShape 43">
              <a:extLst>
                <a:ext uri="{FF2B5EF4-FFF2-40B4-BE49-F238E27FC236}">
                  <a16:creationId xmlns:a16="http://schemas.microsoft.com/office/drawing/2014/main" id="{25C4D8B9-42DC-634F-B217-21FA240942C8}"/>
                </a:ext>
              </a:extLst>
            </p:cNvPr>
            <p:cNvCxnSpPr>
              <a:cxnSpLocks noChangeShapeType="1"/>
              <a:stCxn id="161" idx="3"/>
              <a:endCxn id="164" idx="1"/>
            </p:cNvCxnSpPr>
            <p:nvPr/>
          </p:nvCxnSpPr>
          <p:spPr bwMode="auto">
            <a:xfrm>
              <a:off x="3554" y="3643"/>
              <a:ext cx="15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5E8491EE-72AE-E945-8B42-C4869CBFAB12}"/>
              </a:ext>
            </a:extLst>
          </p:cNvPr>
          <p:cNvGrpSpPr>
            <a:grpSpLocks/>
          </p:cNvGrpSpPr>
          <p:nvPr/>
        </p:nvGrpSpPr>
        <p:grpSpPr bwMode="auto">
          <a:xfrm>
            <a:off x="4832350" y="3352800"/>
            <a:ext cx="762000" cy="466725"/>
            <a:chOff x="3565" y="2496"/>
            <a:chExt cx="480" cy="294"/>
          </a:xfrm>
        </p:grpSpPr>
        <p:sp>
          <p:nvSpPr>
            <p:cNvPr id="164" name="Text Box 45">
              <a:extLst>
                <a:ext uri="{FF2B5EF4-FFF2-40B4-BE49-F238E27FC236}">
                  <a16:creationId xmlns:a16="http://schemas.microsoft.com/office/drawing/2014/main" id="{00CDE168-E31A-5043-B6A4-33434C940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17</a:t>
              </a:r>
            </a:p>
          </p:txBody>
        </p:sp>
        <p:cxnSp>
          <p:nvCxnSpPr>
            <p:cNvPr id="165" name="AutoShape 46">
              <a:extLst>
                <a:ext uri="{FF2B5EF4-FFF2-40B4-BE49-F238E27FC236}">
                  <a16:creationId xmlns:a16="http://schemas.microsoft.com/office/drawing/2014/main" id="{FB8654ED-48A3-CA47-8D4E-F431DE38FB58}"/>
                </a:ext>
              </a:extLst>
            </p:cNvPr>
            <p:cNvCxnSpPr>
              <a:cxnSpLocks noChangeShapeType="1"/>
              <a:stCxn id="164" idx="3"/>
              <a:endCxn id="167" idx="1"/>
            </p:cNvCxnSpPr>
            <p:nvPr/>
          </p:nvCxnSpPr>
          <p:spPr bwMode="auto">
            <a:xfrm>
              <a:off x="3936" y="2643"/>
              <a:ext cx="10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6" name="Group 47">
            <a:extLst>
              <a:ext uri="{FF2B5EF4-FFF2-40B4-BE49-F238E27FC236}">
                <a16:creationId xmlns:a16="http://schemas.microsoft.com/office/drawing/2014/main" id="{88BA6FCE-F313-D344-B4DA-191F4BB8486C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352800"/>
            <a:ext cx="838200" cy="466725"/>
            <a:chOff x="4045" y="3498"/>
            <a:chExt cx="528" cy="294"/>
          </a:xfrm>
        </p:grpSpPr>
        <p:sp>
          <p:nvSpPr>
            <p:cNvPr id="167" name="Text Box 48">
              <a:extLst>
                <a:ext uri="{FF2B5EF4-FFF2-40B4-BE49-F238E27FC236}">
                  <a16:creationId xmlns:a16="http://schemas.microsoft.com/office/drawing/2014/main" id="{9E67A07C-D0AC-A146-8751-8145C201D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" y="3498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21</a:t>
              </a:r>
            </a:p>
          </p:txBody>
        </p:sp>
        <p:cxnSp>
          <p:nvCxnSpPr>
            <p:cNvPr id="168" name="AutoShape 49">
              <a:extLst>
                <a:ext uri="{FF2B5EF4-FFF2-40B4-BE49-F238E27FC236}">
                  <a16:creationId xmlns:a16="http://schemas.microsoft.com/office/drawing/2014/main" id="{26B7F53A-465B-E54A-858A-599BFFABD14C}"/>
                </a:ext>
              </a:extLst>
            </p:cNvPr>
            <p:cNvCxnSpPr>
              <a:cxnSpLocks noChangeShapeType="1"/>
              <a:stCxn id="167" idx="3"/>
              <a:endCxn id="147" idx="1"/>
            </p:cNvCxnSpPr>
            <p:nvPr/>
          </p:nvCxnSpPr>
          <p:spPr bwMode="auto">
            <a:xfrm>
              <a:off x="4409" y="3645"/>
              <a:ext cx="16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9" name="Group 50">
            <a:extLst>
              <a:ext uri="{FF2B5EF4-FFF2-40B4-BE49-F238E27FC236}">
                <a16:creationId xmlns:a16="http://schemas.microsoft.com/office/drawing/2014/main" id="{2A85A0E5-0424-FA43-AC0D-9103B55115C0}"/>
              </a:ext>
            </a:extLst>
          </p:cNvPr>
          <p:cNvGrpSpPr>
            <a:grpSpLocks/>
          </p:cNvGrpSpPr>
          <p:nvPr/>
        </p:nvGrpSpPr>
        <p:grpSpPr bwMode="auto">
          <a:xfrm>
            <a:off x="1674813" y="3351213"/>
            <a:ext cx="4972051" cy="1587"/>
            <a:chOff x="1055" y="1967"/>
            <a:chExt cx="3132" cy="1"/>
          </a:xfrm>
        </p:grpSpPr>
        <p:cxnSp>
          <p:nvCxnSpPr>
            <p:cNvPr id="170" name="AutoShape 51">
              <a:extLst>
                <a:ext uri="{FF2B5EF4-FFF2-40B4-BE49-F238E27FC236}">
                  <a16:creationId xmlns:a16="http://schemas.microsoft.com/office/drawing/2014/main" id="{2D7E1E67-01C5-6244-B79A-43F17820EB46}"/>
                </a:ext>
              </a:extLst>
            </p:cNvPr>
            <p:cNvCxnSpPr>
              <a:cxnSpLocks noChangeShapeType="1"/>
              <a:stCxn id="149" idx="0"/>
              <a:endCxn id="161" idx="0"/>
            </p:cNvCxnSpPr>
            <p:nvPr/>
          </p:nvCxnSpPr>
          <p:spPr bwMode="auto">
            <a:xfrm rot="5400000" flipH="1" flipV="1">
              <a:off x="1881" y="1141"/>
              <a:ext cx="1" cy="1654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AutoShape 52">
              <a:extLst>
                <a:ext uri="{FF2B5EF4-FFF2-40B4-BE49-F238E27FC236}">
                  <a16:creationId xmlns:a16="http://schemas.microsoft.com/office/drawing/2014/main" id="{266E5206-03CC-F343-9182-19CDB3E7001A}"/>
                </a:ext>
              </a:extLst>
            </p:cNvPr>
            <p:cNvCxnSpPr>
              <a:cxnSpLocks noChangeShapeType="1"/>
              <a:stCxn id="161" idx="0"/>
              <a:endCxn id="147" idx="0"/>
            </p:cNvCxnSpPr>
            <p:nvPr/>
          </p:nvCxnSpPr>
          <p:spPr bwMode="auto">
            <a:xfrm rot="5400000" flipH="1" flipV="1">
              <a:off x="3447" y="1229"/>
              <a:ext cx="1" cy="147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2" name="Text Box 53">
            <a:extLst>
              <a:ext uri="{FF2B5EF4-FFF2-40B4-BE49-F238E27FC236}">
                <a16:creationId xmlns:a16="http://schemas.microsoft.com/office/drawing/2014/main" id="{57F0F6E4-C348-F145-9B3D-1316587B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9813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173" name="Text Box 54">
            <a:extLst>
              <a:ext uri="{FF2B5EF4-FFF2-40B4-BE49-F238E27FC236}">
                <a16:creationId xmlns:a16="http://schemas.microsoft.com/office/drawing/2014/main" id="{AB0D863A-38A8-6E4A-A21C-F7312D79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3032125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74" name="Text Box 55">
            <a:extLst>
              <a:ext uri="{FF2B5EF4-FFF2-40B4-BE49-F238E27FC236}">
                <a16:creationId xmlns:a16="http://schemas.microsoft.com/office/drawing/2014/main" id="{8ADA7A17-1CEC-7B43-A6B6-73DF31573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676400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41</a:t>
            </a:r>
          </a:p>
        </p:txBody>
      </p:sp>
      <p:sp>
        <p:nvSpPr>
          <p:cNvPr id="175" name="Text Box 56">
            <a:extLst>
              <a:ext uri="{FF2B5EF4-FFF2-40B4-BE49-F238E27FC236}">
                <a16:creationId xmlns:a16="http://schemas.microsoft.com/office/drawing/2014/main" id="{7A3D9E18-54B3-A844-8CBA-74FD0A573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605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128</a:t>
            </a:r>
          </a:p>
        </p:txBody>
      </p:sp>
      <p:sp>
        <p:nvSpPr>
          <p:cNvPr id="176" name="Rectangle 57">
            <a:extLst>
              <a:ext uri="{FF2B5EF4-FFF2-40B4-BE49-F238E27FC236}">
                <a16:creationId xmlns:a16="http://schemas.microsoft.com/office/drawing/2014/main" id="{D121E717-7D9B-D647-80F8-355C28666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52800"/>
            <a:ext cx="3810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77" name="Rectangle 59">
            <a:extLst>
              <a:ext uri="{FF2B5EF4-FFF2-40B4-BE49-F238E27FC236}">
                <a16:creationId xmlns:a16="http://schemas.microsoft.com/office/drawing/2014/main" id="{135BB813-BDC0-7D49-94A4-EBE3BFD66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457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78" name="Rectangle 64">
            <a:extLst>
              <a:ext uri="{FF2B5EF4-FFF2-40B4-BE49-F238E27FC236}">
                <a16:creationId xmlns:a16="http://schemas.microsoft.com/office/drawing/2014/main" id="{56979856-3B0D-5A40-B981-D569A8A34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6096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79" name="Rectangle 64">
            <a:extLst>
              <a:ext uri="{FF2B5EF4-FFF2-40B4-BE49-F238E27FC236}">
                <a16:creationId xmlns:a16="http://schemas.microsoft.com/office/drawing/2014/main" id="{BEFF0A62-D7D8-E442-B9C9-D574451E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52800"/>
            <a:ext cx="6096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497AA81-4523-B21D-CBEF-80DC99DC11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AFBC715-B433-534C-AE7F-0296CBBE7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Where do we place skips?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EA5EAC2E-7864-7A44-947F-054977D72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Tradeoff: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More skips 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it-IT" dirty="0">
                <a:ea typeface="ＭＳ Ｐゴシック" panose="020B0600070205080204" pitchFamily="34" charset="-128"/>
              </a:rPr>
              <a:t>shorter skip spans </a:t>
            </a:r>
            <a:br>
              <a:rPr lang="en-US" altLang="it-IT" dirty="0">
                <a:ea typeface="ＭＳ Ｐゴシック" panose="020B0600070205080204" pitchFamily="34" charset="-128"/>
              </a:rPr>
            </a:b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 </a:t>
            </a:r>
            <a:r>
              <a:rPr lang="en-US" altLang="it-IT" dirty="0">
                <a:ea typeface="ＭＳ Ｐゴシック" panose="020B0600070205080204" pitchFamily="34" charset="-128"/>
              </a:rPr>
              <a:t>more likely to skip.  But lots of comparisons to skip pointers.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Fewer skips 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it-IT" dirty="0">
                <a:ea typeface="ＭＳ Ｐゴシック" panose="020B0600070205080204" pitchFamily="34" charset="-128"/>
              </a:rPr>
              <a:t>few pointer comparison, but then long skip spans </a:t>
            </a:r>
            <a:br>
              <a:rPr lang="en-US" altLang="it-IT" dirty="0">
                <a:ea typeface="ＭＳ Ｐゴシック" panose="020B0600070205080204" pitchFamily="34" charset="-128"/>
              </a:rPr>
            </a:b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 </a:t>
            </a:r>
            <a:r>
              <a:rPr lang="en-US" altLang="it-IT" dirty="0">
                <a:ea typeface="ＭＳ Ｐゴシック" panose="020B0600070205080204" pitchFamily="34" charset="-128"/>
              </a:rPr>
              <a:t>few successful skips.</a:t>
            </a:r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8C423AEA-FE83-2544-BCD6-CF6E2DA90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1" y="4101683"/>
            <a:ext cx="18473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grpSp>
        <p:nvGrpSpPr>
          <p:cNvPr id="53252" name="Group 7">
            <a:extLst>
              <a:ext uri="{FF2B5EF4-FFF2-40B4-BE49-F238E27FC236}">
                <a16:creationId xmlns:a16="http://schemas.microsoft.com/office/drawing/2014/main" id="{F2C96428-49B1-804A-BEE1-87F2E9EB57A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102333"/>
            <a:ext cx="6096000" cy="461963"/>
            <a:chOff x="1104" y="3119"/>
            <a:chExt cx="3840" cy="291"/>
          </a:xfrm>
        </p:grpSpPr>
        <p:sp>
          <p:nvSpPr>
            <p:cNvPr id="53319" name="Rectangle 4">
              <a:extLst>
                <a:ext uri="{FF2B5EF4-FFF2-40B4-BE49-F238E27FC236}">
                  <a16:creationId xmlns:a16="http://schemas.microsoft.com/office/drawing/2014/main" id="{FA7E9F63-B66B-0449-A450-CB9941C4C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20" name="AutoShape 6">
              <a:extLst>
                <a:ext uri="{FF2B5EF4-FFF2-40B4-BE49-F238E27FC236}">
                  <a16:creationId xmlns:a16="http://schemas.microsoft.com/office/drawing/2014/main" id="{833A27AE-63D0-2749-B93E-0049ADAA874F}"/>
                </a:ext>
              </a:extLst>
            </p:cNvPr>
            <p:cNvCxnSpPr>
              <a:cxnSpLocks noChangeShapeType="1"/>
              <a:stCxn id="53319" idx="3"/>
              <a:endCxn id="53251" idx="1"/>
            </p:cNvCxnSpPr>
            <p:nvPr/>
          </p:nvCxnSpPr>
          <p:spPr bwMode="auto">
            <a:xfrm flipV="1">
              <a:off x="1220" y="3230"/>
              <a:ext cx="3724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3" name="Group 8">
            <a:extLst>
              <a:ext uri="{FF2B5EF4-FFF2-40B4-BE49-F238E27FC236}">
                <a16:creationId xmlns:a16="http://schemas.microsoft.com/office/drawing/2014/main" id="{46FE7164-DA33-7645-94A9-C6D48AE0C595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102333"/>
            <a:ext cx="609600" cy="461963"/>
            <a:chOff x="1104" y="3119"/>
            <a:chExt cx="384" cy="291"/>
          </a:xfrm>
        </p:grpSpPr>
        <p:sp>
          <p:nvSpPr>
            <p:cNvPr id="53317" name="Rectangle 9">
              <a:extLst>
                <a:ext uri="{FF2B5EF4-FFF2-40B4-BE49-F238E27FC236}">
                  <a16:creationId xmlns:a16="http://schemas.microsoft.com/office/drawing/2014/main" id="{5F1B40E4-8035-3645-9430-84965E5A4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18" name="AutoShape 10">
              <a:extLst>
                <a:ext uri="{FF2B5EF4-FFF2-40B4-BE49-F238E27FC236}">
                  <a16:creationId xmlns:a16="http://schemas.microsoft.com/office/drawing/2014/main" id="{10A46A03-0481-5249-8513-8CE078CEC9B4}"/>
                </a:ext>
              </a:extLst>
            </p:cNvPr>
            <p:cNvCxnSpPr>
              <a:cxnSpLocks noChangeShapeType="1"/>
              <a:stCxn id="53317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4" name="Group 11">
            <a:extLst>
              <a:ext uri="{FF2B5EF4-FFF2-40B4-BE49-F238E27FC236}">
                <a16:creationId xmlns:a16="http://schemas.microsoft.com/office/drawing/2014/main" id="{5F19CAC6-EE9A-AC4F-B55C-76DE929F6AD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102333"/>
            <a:ext cx="609600" cy="461963"/>
            <a:chOff x="1104" y="3119"/>
            <a:chExt cx="384" cy="291"/>
          </a:xfrm>
        </p:grpSpPr>
        <p:sp>
          <p:nvSpPr>
            <p:cNvPr id="53315" name="Rectangle 12">
              <a:extLst>
                <a:ext uri="{FF2B5EF4-FFF2-40B4-BE49-F238E27FC236}">
                  <a16:creationId xmlns:a16="http://schemas.microsoft.com/office/drawing/2014/main" id="{120093EB-196C-5C45-9C03-41D0CAF7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16" name="AutoShape 13">
              <a:extLst>
                <a:ext uri="{FF2B5EF4-FFF2-40B4-BE49-F238E27FC236}">
                  <a16:creationId xmlns:a16="http://schemas.microsoft.com/office/drawing/2014/main" id="{C4DAC083-E620-A246-AD82-BCC84F40EABA}"/>
                </a:ext>
              </a:extLst>
            </p:cNvPr>
            <p:cNvCxnSpPr>
              <a:cxnSpLocks noChangeShapeType="1"/>
              <a:stCxn id="53315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5" name="Group 14">
            <a:extLst>
              <a:ext uri="{FF2B5EF4-FFF2-40B4-BE49-F238E27FC236}">
                <a16:creationId xmlns:a16="http://schemas.microsoft.com/office/drawing/2014/main" id="{A24C22D2-F085-8E4D-A4A0-031E7A7CD64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102333"/>
            <a:ext cx="609600" cy="461963"/>
            <a:chOff x="1104" y="3119"/>
            <a:chExt cx="384" cy="291"/>
          </a:xfrm>
        </p:grpSpPr>
        <p:sp>
          <p:nvSpPr>
            <p:cNvPr id="53313" name="Rectangle 15">
              <a:extLst>
                <a:ext uri="{FF2B5EF4-FFF2-40B4-BE49-F238E27FC236}">
                  <a16:creationId xmlns:a16="http://schemas.microsoft.com/office/drawing/2014/main" id="{9EBCB94D-58C4-D84E-8ED1-2141F8C4E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14" name="AutoShape 16">
              <a:extLst>
                <a:ext uri="{FF2B5EF4-FFF2-40B4-BE49-F238E27FC236}">
                  <a16:creationId xmlns:a16="http://schemas.microsoft.com/office/drawing/2014/main" id="{7F8C4615-49FF-2A40-B596-34E0C350CB24}"/>
                </a:ext>
              </a:extLst>
            </p:cNvPr>
            <p:cNvCxnSpPr>
              <a:cxnSpLocks noChangeShapeType="1"/>
              <a:stCxn id="53313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6" name="Group 17">
            <a:extLst>
              <a:ext uri="{FF2B5EF4-FFF2-40B4-BE49-F238E27FC236}">
                <a16:creationId xmlns:a16="http://schemas.microsoft.com/office/drawing/2014/main" id="{30B750CF-F956-5244-9B18-CA715CD43E1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02333"/>
            <a:ext cx="609600" cy="461963"/>
            <a:chOff x="1104" y="3119"/>
            <a:chExt cx="384" cy="291"/>
          </a:xfrm>
        </p:grpSpPr>
        <p:sp>
          <p:nvSpPr>
            <p:cNvPr id="53311" name="Rectangle 18">
              <a:extLst>
                <a:ext uri="{FF2B5EF4-FFF2-40B4-BE49-F238E27FC236}">
                  <a16:creationId xmlns:a16="http://schemas.microsoft.com/office/drawing/2014/main" id="{7686DD04-0649-C747-82D0-6E8B5D068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12" name="AutoShape 19">
              <a:extLst>
                <a:ext uri="{FF2B5EF4-FFF2-40B4-BE49-F238E27FC236}">
                  <a16:creationId xmlns:a16="http://schemas.microsoft.com/office/drawing/2014/main" id="{2BE8F640-F8FC-874B-84AF-1C85AF6D7C4E}"/>
                </a:ext>
              </a:extLst>
            </p:cNvPr>
            <p:cNvCxnSpPr>
              <a:cxnSpLocks noChangeShapeType="1"/>
              <a:stCxn id="53311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7" name="Group 20">
            <a:extLst>
              <a:ext uri="{FF2B5EF4-FFF2-40B4-BE49-F238E27FC236}">
                <a16:creationId xmlns:a16="http://schemas.microsoft.com/office/drawing/2014/main" id="{FDE91667-6A90-D042-9D19-078ED47B9F35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102333"/>
            <a:ext cx="609600" cy="461963"/>
            <a:chOff x="1104" y="3119"/>
            <a:chExt cx="384" cy="291"/>
          </a:xfrm>
        </p:grpSpPr>
        <p:sp>
          <p:nvSpPr>
            <p:cNvPr id="53309" name="Rectangle 21">
              <a:extLst>
                <a:ext uri="{FF2B5EF4-FFF2-40B4-BE49-F238E27FC236}">
                  <a16:creationId xmlns:a16="http://schemas.microsoft.com/office/drawing/2014/main" id="{5C940139-A19E-9445-B092-9EC78E409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10" name="AutoShape 22">
              <a:extLst>
                <a:ext uri="{FF2B5EF4-FFF2-40B4-BE49-F238E27FC236}">
                  <a16:creationId xmlns:a16="http://schemas.microsoft.com/office/drawing/2014/main" id="{FBCA4D5F-2349-6E4D-8853-9C8542E5F045}"/>
                </a:ext>
              </a:extLst>
            </p:cNvPr>
            <p:cNvCxnSpPr>
              <a:cxnSpLocks noChangeShapeType="1"/>
              <a:stCxn id="53309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8" name="Group 23">
            <a:extLst>
              <a:ext uri="{FF2B5EF4-FFF2-40B4-BE49-F238E27FC236}">
                <a16:creationId xmlns:a16="http://schemas.microsoft.com/office/drawing/2014/main" id="{5249FA42-00F3-F14C-9357-84F3D5298FE9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102333"/>
            <a:ext cx="609600" cy="461963"/>
            <a:chOff x="1104" y="3119"/>
            <a:chExt cx="384" cy="291"/>
          </a:xfrm>
        </p:grpSpPr>
        <p:sp>
          <p:nvSpPr>
            <p:cNvPr id="53307" name="Rectangle 24">
              <a:extLst>
                <a:ext uri="{FF2B5EF4-FFF2-40B4-BE49-F238E27FC236}">
                  <a16:creationId xmlns:a16="http://schemas.microsoft.com/office/drawing/2014/main" id="{3FC4A683-CDEA-7048-851B-AB8F5F113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08" name="AutoShape 25">
              <a:extLst>
                <a:ext uri="{FF2B5EF4-FFF2-40B4-BE49-F238E27FC236}">
                  <a16:creationId xmlns:a16="http://schemas.microsoft.com/office/drawing/2014/main" id="{35155217-D882-DE44-92A3-0BCE933D0201}"/>
                </a:ext>
              </a:extLst>
            </p:cNvPr>
            <p:cNvCxnSpPr>
              <a:cxnSpLocks noChangeShapeType="1"/>
              <a:stCxn id="53307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9" name="Group 26">
            <a:extLst>
              <a:ext uri="{FF2B5EF4-FFF2-40B4-BE49-F238E27FC236}">
                <a16:creationId xmlns:a16="http://schemas.microsoft.com/office/drawing/2014/main" id="{29DB5E69-7255-7642-80B7-A4926E3BFA04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102333"/>
            <a:ext cx="609600" cy="461963"/>
            <a:chOff x="1104" y="3119"/>
            <a:chExt cx="384" cy="291"/>
          </a:xfrm>
        </p:grpSpPr>
        <p:sp>
          <p:nvSpPr>
            <p:cNvPr id="53305" name="Rectangle 27">
              <a:extLst>
                <a:ext uri="{FF2B5EF4-FFF2-40B4-BE49-F238E27FC236}">
                  <a16:creationId xmlns:a16="http://schemas.microsoft.com/office/drawing/2014/main" id="{9507035F-F6D6-324B-B01F-317A806E3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06" name="AutoShape 28">
              <a:extLst>
                <a:ext uri="{FF2B5EF4-FFF2-40B4-BE49-F238E27FC236}">
                  <a16:creationId xmlns:a16="http://schemas.microsoft.com/office/drawing/2014/main" id="{A20DE028-D259-1143-9997-7EE5EA487310}"/>
                </a:ext>
              </a:extLst>
            </p:cNvPr>
            <p:cNvCxnSpPr>
              <a:cxnSpLocks noChangeShapeType="1"/>
              <a:stCxn id="53305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0" name="Group 29">
            <a:extLst>
              <a:ext uri="{FF2B5EF4-FFF2-40B4-BE49-F238E27FC236}">
                <a16:creationId xmlns:a16="http://schemas.microsoft.com/office/drawing/2014/main" id="{FB9518B5-6DA8-4D45-9BB7-B993296A61A1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02333"/>
            <a:ext cx="609600" cy="461963"/>
            <a:chOff x="1104" y="3119"/>
            <a:chExt cx="384" cy="291"/>
          </a:xfrm>
        </p:grpSpPr>
        <p:sp>
          <p:nvSpPr>
            <p:cNvPr id="53303" name="Rectangle 30">
              <a:extLst>
                <a:ext uri="{FF2B5EF4-FFF2-40B4-BE49-F238E27FC236}">
                  <a16:creationId xmlns:a16="http://schemas.microsoft.com/office/drawing/2014/main" id="{5844AA16-506B-754C-A98A-E4493856D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04" name="AutoShape 31">
              <a:extLst>
                <a:ext uri="{FF2B5EF4-FFF2-40B4-BE49-F238E27FC236}">
                  <a16:creationId xmlns:a16="http://schemas.microsoft.com/office/drawing/2014/main" id="{3F49E8E9-821D-0246-BFE5-788F0A5AE34B}"/>
                </a:ext>
              </a:extLst>
            </p:cNvPr>
            <p:cNvCxnSpPr>
              <a:cxnSpLocks noChangeShapeType="1"/>
              <a:stCxn id="53303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261" name="Rectangle 32">
            <a:extLst>
              <a:ext uri="{FF2B5EF4-FFF2-40B4-BE49-F238E27FC236}">
                <a16:creationId xmlns:a16="http://schemas.microsoft.com/office/drawing/2014/main" id="{779C5154-BE67-9941-A8E9-02156A0F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1" y="5092283"/>
            <a:ext cx="18473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grpSp>
        <p:nvGrpSpPr>
          <p:cNvPr id="53262" name="Group 33">
            <a:extLst>
              <a:ext uri="{FF2B5EF4-FFF2-40B4-BE49-F238E27FC236}">
                <a16:creationId xmlns:a16="http://schemas.microsoft.com/office/drawing/2014/main" id="{EBE6601B-3E49-B049-BBE0-6195E57F3D57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092933"/>
            <a:ext cx="6096000" cy="461963"/>
            <a:chOff x="1104" y="3119"/>
            <a:chExt cx="3840" cy="291"/>
          </a:xfrm>
        </p:grpSpPr>
        <p:sp>
          <p:nvSpPr>
            <p:cNvPr id="53301" name="Rectangle 34">
              <a:extLst>
                <a:ext uri="{FF2B5EF4-FFF2-40B4-BE49-F238E27FC236}">
                  <a16:creationId xmlns:a16="http://schemas.microsoft.com/office/drawing/2014/main" id="{4AE760E3-0D09-784D-A427-5B413718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02" name="AutoShape 35">
              <a:extLst>
                <a:ext uri="{FF2B5EF4-FFF2-40B4-BE49-F238E27FC236}">
                  <a16:creationId xmlns:a16="http://schemas.microsoft.com/office/drawing/2014/main" id="{EF5779B7-4B2F-774F-AC32-D668D8F7F0E6}"/>
                </a:ext>
              </a:extLst>
            </p:cNvPr>
            <p:cNvCxnSpPr>
              <a:cxnSpLocks noChangeShapeType="1"/>
              <a:stCxn id="53301" idx="3"/>
              <a:endCxn id="53261" idx="1"/>
            </p:cNvCxnSpPr>
            <p:nvPr/>
          </p:nvCxnSpPr>
          <p:spPr bwMode="auto">
            <a:xfrm flipV="1">
              <a:off x="1220" y="3230"/>
              <a:ext cx="3724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3" name="Group 36">
            <a:extLst>
              <a:ext uri="{FF2B5EF4-FFF2-40B4-BE49-F238E27FC236}">
                <a16:creationId xmlns:a16="http://schemas.microsoft.com/office/drawing/2014/main" id="{32B368D8-8358-EF4F-AF7D-41131192E49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092933"/>
            <a:ext cx="609600" cy="461963"/>
            <a:chOff x="1104" y="3119"/>
            <a:chExt cx="384" cy="291"/>
          </a:xfrm>
        </p:grpSpPr>
        <p:sp>
          <p:nvSpPr>
            <p:cNvPr id="53299" name="Rectangle 37">
              <a:extLst>
                <a:ext uri="{FF2B5EF4-FFF2-40B4-BE49-F238E27FC236}">
                  <a16:creationId xmlns:a16="http://schemas.microsoft.com/office/drawing/2014/main" id="{A582F629-DFF9-5946-B0FB-B5DBBAEB7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00" name="AutoShape 38">
              <a:extLst>
                <a:ext uri="{FF2B5EF4-FFF2-40B4-BE49-F238E27FC236}">
                  <a16:creationId xmlns:a16="http://schemas.microsoft.com/office/drawing/2014/main" id="{CAE0690A-E314-0246-B1D1-0854BEDF41F8}"/>
                </a:ext>
              </a:extLst>
            </p:cNvPr>
            <p:cNvCxnSpPr>
              <a:cxnSpLocks noChangeShapeType="1"/>
              <a:stCxn id="53299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4" name="Group 39">
            <a:extLst>
              <a:ext uri="{FF2B5EF4-FFF2-40B4-BE49-F238E27FC236}">
                <a16:creationId xmlns:a16="http://schemas.microsoft.com/office/drawing/2014/main" id="{FE034FFF-5AA9-284C-AF93-679906485732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092933"/>
            <a:ext cx="609600" cy="461963"/>
            <a:chOff x="1104" y="3119"/>
            <a:chExt cx="384" cy="291"/>
          </a:xfrm>
        </p:grpSpPr>
        <p:sp>
          <p:nvSpPr>
            <p:cNvPr id="53297" name="Rectangle 40">
              <a:extLst>
                <a:ext uri="{FF2B5EF4-FFF2-40B4-BE49-F238E27FC236}">
                  <a16:creationId xmlns:a16="http://schemas.microsoft.com/office/drawing/2014/main" id="{4C3BD572-EC91-614D-9D19-591831209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98" name="AutoShape 41">
              <a:extLst>
                <a:ext uri="{FF2B5EF4-FFF2-40B4-BE49-F238E27FC236}">
                  <a16:creationId xmlns:a16="http://schemas.microsoft.com/office/drawing/2014/main" id="{FC0D5C0C-79AE-6247-9C2E-3DD4191167E6}"/>
                </a:ext>
              </a:extLst>
            </p:cNvPr>
            <p:cNvCxnSpPr>
              <a:cxnSpLocks noChangeShapeType="1"/>
              <a:stCxn id="53297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5" name="Group 42">
            <a:extLst>
              <a:ext uri="{FF2B5EF4-FFF2-40B4-BE49-F238E27FC236}">
                <a16:creationId xmlns:a16="http://schemas.microsoft.com/office/drawing/2014/main" id="{71F1C990-6A9A-2841-BEF5-646B7247BA8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92933"/>
            <a:ext cx="609600" cy="461963"/>
            <a:chOff x="1104" y="3119"/>
            <a:chExt cx="384" cy="291"/>
          </a:xfrm>
        </p:grpSpPr>
        <p:sp>
          <p:nvSpPr>
            <p:cNvPr id="53295" name="Rectangle 43">
              <a:extLst>
                <a:ext uri="{FF2B5EF4-FFF2-40B4-BE49-F238E27FC236}">
                  <a16:creationId xmlns:a16="http://schemas.microsoft.com/office/drawing/2014/main" id="{31011D07-3D80-FE47-B2A6-701758EDD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96" name="AutoShape 44">
              <a:extLst>
                <a:ext uri="{FF2B5EF4-FFF2-40B4-BE49-F238E27FC236}">
                  <a16:creationId xmlns:a16="http://schemas.microsoft.com/office/drawing/2014/main" id="{70B4206A-02C4-3240-9F2A-D52CDEA68783}"/>
                </a:ext>
              </a:extLst>
            </p:cNvPr>
            <p:cNvCxnSpPr>
              <a:cxnSpLocks noChangeShapeType="1"/>
              <a:stCxn id="53295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6" name="Group 45">
            <a:extLst>
              <a:ext uri="{FF2B5EF4-FFF2-40B4-BE49-F238E27FC236}">
                <a16:creationId xmlns:a16="http://schemas.microsoft.com/office/drawing/2014/main" id="{D847539C-F2C3-924B-9AC4-384353A96C1A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092933"/>
            <a:ext cx="609600" cy="461963"/>
            <a:chOff x="1104" y="3119"/>
            <a:chExt cx="384" cy="291"/>
          </a:xfrm>
        </p:grpSpPr>
        <p:sp>
          <p:nvSpPr>
            <p:cNvPr id="53293" name="Rectangle 46">
              <a:extLst>
                <a:ext uri="{FF2B5EF4-FFF2-40B4-BE49-F238E27FC236}">
                  <a16:creationId xmlns:a16="http://schemas.microsoft.com/office/drawing/2014/main" id="{E3B42D25-1229-364A-A3A3-A2FF0114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94" name="AutoShape 47">
              <a:extLst>
                <a:ext uri="{FF2B5EF4-FFF2-40B4-BE49-F238E27FC236}">
                  <a16:creationId xmlns:a16="http://schemas.microsoft.com/office/drawing/2014/main" id="{C7C262B1-6256-B247-9EE2-A0F4F27A2CC2}"/>
                </a:ext>
              </a:extLst>
            </p:cNvPr>
            <p:cNvCxnSpPr>
              <a:cxnSpLocks noChangeShapeType="1"/>
              <a:stCxn id="53293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7" name="Group 48">
            <a:extLst>
              <a:ext uri="{FF2B5EF4-FFF2-40B4-BE49-F238E27FC236}">
                <a16:creationId xmlns:a16="http://schemas.microsoft.com/office/drawing/2014/main" id="{813A6841-B8DD-C244-8FBA-1F025CB446F1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5092933"/>
            <a:ext cx="609600" cy="461963"/>
            <a:chOff x="1104" y="3119"/>
            <a:chExt cx="384" cy="291"/>
          </a:xfrm>
        </p:grpSpPr>
        <p:sp>
          <p:nvSpPr>
            <p:cNvPr id="53291" name="Rectangle 49">
              <a:extLst>
                <a:ext uri="{FF2B5EF4-FFF2-40B4-BE49-F238E27FC236}">
                  <a16:creationId xmlns:a16="http://schemas.microsoft.com/office/drawing/2014/main" id="{4436841F-DD0D-4C49-9DEA-96D13D59C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92" name="AutoShape 50">
              <a:extLst>
                <a:ext uri="{FF2B5EF4-FFF2-40B4-BE49-F238E27FC236}">
                  <a16:creationId xmlns:a16="http://schemas.microsoft.com/office/drawing/2014/main" id="{D9694F18-5D0E-3E4E-B5F7-9198CFBF393C}"/>
                </a:ext>
              </a:extLst>
            </p:cNvPr>
            <p:cNvCxnSpPr>
              <a:cxnSpLocks noChangeShapeType="1"/>
              <a:stCxn id="53291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8" name="Group 51">
            <a:extLst>
              <a:ext uri="{FF2B5EF4-FFF2-40B4-BE49-F238E27FC236}">
                <a16:creationId xmlns:a16="http://schemas.microsoft.com/office/drawing/2014/main" id="{456712D1-D9B8-5949-9605-7A5B5B201D7A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5092933"/>
            <a:ext cx="609600" cy="461963"/>
            <a:chOff x="1104" y="3119"/>
            <a:chExt cx="384" cy="291"/>
          </a:xfrm>
        </p:grpSpPr>
        <p:sp>
          <p:nvSpPr>
            <p:cNvPr id="53289" name="Rectangle 52">
              <a:extLst>
                <a:ext uri="{FF2B5EF4-FFF2-40B4-BE49-F238E27FC236}">
                  <a16:creationId xmlns:a16="http://schemas.microsoft.com/office/drawing/2014/main" id="{F82E25F2-3141-594B-9531-E5FB6CEEE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90" name="AutoShape 53">
              <a:extLst>
                <a:ext uri="{FF2B5EF4-FFF2-40B4-BE49-F238E27FC236}">
                  <a16:creationId xmlns:a16="http://schemas.microsoft.com/office/drawing/2014/main" id="{26F2E597-5DE9-0241-9E97-76C8076FDDA7}"/>
                </a:ext>
              </a:extLst>
            </p:cNvPr>
            <p:cNvCxnSpPr>
              <a:cxnSpLocks noChangeShapeType="1"/>
              <a:stCxn id="53289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9" name="Group 54">
            <a:extLst>
              <a:ext uri="{FF2B5EF4-FFF2-40B4-BE49-F238E27FC236}">
                <a16:creationId xmlns:a16="http://schemas.microsoft.com/office/drawing/2014/main" id="{EC8CA7E2-BF55-4B47-9C95-2609A0AEDF23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5092933"/>
            <a:ext cx="609600" cy="461963"/>
            <a:chOff x="1104" y="3119"/>
            <a:chExt cx="384" cy="291"/>
          </a:xfrm>
        </p:grpSpPr>
        <p:sp>
          <p:nvSpPr>
            <p:cNvPr id="53287" name="Rectangle 55">
              <a:extLst>
                <a:ext uri="{FF2B5EF4-FFF2-40B4-BE49-F238E27FC236}">
                  <a16:creationId xmlns:a16="http://schemas.microsoft.com/office/drawing/2014/main" id="{D6BAF2ED-B306-6A4E-8B4F-2611B17E3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88" name="AutoShape 56">
              <a:extLst>
                <a:ext uri="{FF2B5EF4-FFF2-40B4-BE49-F238E27FC236}">
                  <a16:creationId xmlns:a16="http://schemas.microsoft.com/office/drawing/2014/main" id="{0F16E17B-52A6-E846-9A88-910D3C78BF0D}"/>
                </a:ext>
              </a:extLst>
            </p:cNvPr>
            <p:cNvCxnSpPr>
              <a:cxnSpLocks noChangeShapeType="1"/>
              <a:stCxn id="53287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70" name="Group 57">
            <a:extLst>
              <a:ext uri="{FF2B5EF4-FFF2-40B4-BE49-F238E27FC236}">
                <a16:creationId xmlns:a16="http://schemas.microsoft.com/office/drawing/2014/main" id="{FC4293A4-BD14-F241-A001-E3F56CD56CE3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5092933"/>
            <a:ext cx="609600" cy="461963"/>
            <a:chOff x="1104" y="3119"/>
            <a:chExt cx="384" cy="291"/>
          </a:xfrm>
        </p:grpSpPr>
        <p:sp>
          <p:nvSpPr>
            <p:cNvPr id="53285" name="Rectangle 58">
              <a:extLst>
                <a:ext uri="{FF2B5EF4-FFF2-40B4-BE49-F238E27FC236}">
                  <a16:creationId xmlns:a16="http://schemas.microsoft.com/office/drawing/2014/main" id="{B5F7DDFB-15CD-6F45-AB35-5EC0BDAB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86" name="AutoShape 59">
              <a:extLst>
                <a:ext uri="{FF2B5EF4-FFF2-40B4-BE49-F238E27FC236}">
                  <a16:creationId xmlns:a16="http://schemas.microsoft.com/office/drawing/2014/main" id="{67DDE146-3649-FD43-AE16-C92368623000}"/>
                </a:ext>
              </a:extLst>
            </p:cNvPr>
            <p:cNvCxnSpPr>
              <a:cxnSpLocks noChangeShapeType="1"/>
              <a:stCxn id="53285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3271" name="AutoShape 60">
            <a:extLst>
              <a:ext uri="{FF2B5EF4-FFF2-40B4-BE49-F238E27FC236}">
                <a16:creationId xmlns:a16="http://schemas.microsoft.com/office/drawing/2014/main" id="{67E6340B-40B2-8D4D-81A7-59469FB007C5}"/>
              </a:ext>
            </a:extLst>
          </p:cNvPr>
          <p:cNvCxnSpPr>
            <a:cxnSpLocks noChangeShapeType="1"/>
            <a:stCxn id="53319" idx="0"/>
            <a:endCxn id="53315" idx="0"/>
          </p:cNvCxnSpPr>
          <p:nvPr/>
        </p:nvCxnSpPr>
        <p:spPr bwMode="auto">
          <a:xfrm rot="5400000" flipH="1" flipV="1">
            <a:off x="3673475" y="3492732"/>
            <a:ext cx="12700" cy="121920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2" name="AutoShape 61">
            <a:extLst>
              <a:ext uri="{FF2B5EF4-FFF2-40B4-BE49-F238E27FC236}">
                <a16:creationId xmlns:a16="http://schemas.microsoft.com/office/drawing/2014/main" id="{352DE5DC-5A32-9B44-941F-0467FC070264}"/>
              </a:ext>
            </a:extLst>
          </p:cNvPr>
          <p:cNvCxnSpPr>
            <a:cxnSpLocks noChangeShapeType="1"/>
            <a:stCxn id="53315" idx="0"/>
            <a:endCxn id="53311" idx="0"/>
          </p:cNvCxnSpPr>
          <p:nvPr/>
        </p:nvCxnSpPr>
        <p:spPr bwMode="auto">
          <a:xfrm rot="5400000" flipH="1" flipV="1">
            <a:off x="4892675" y="3492732"/>
            <a:ext cx="12700" cy="121920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3" name="AutoShape 62">
            <a:extLst>
              <a:ext uri="{FF2B5EF4-FFF2-40B4-BE49-F238E27FC236}">
                <a16:creationId xmlns:a16="http://schemas.microsoft.com/office/drawing/2014/main" id="{B8D47E77-8F7F-C747-8408-760D051BDD1D}"/>
              </a:ext>
            </a:extLst>
          </p:cNvPr>
          <p:cNvCxnSpPr>
            <a:cxnSpLocks noChangeShapeType="1"/>
            <a:stCxn id="53311" idx="0"/>
            <a:endCxn id="53307" idx="0"/>
          </p:cNvCxnSpPr>
          <p:nvPr/>
        </p:nvCxnSpPr>
        <p:spPr bwMode="auto">
          <a:xfrm rot="5400000" flipH="1" flipV="1">
            <a:off x="6111875" y="3492732"/>
            <a:ext cx="12700" cy="121920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4" name="AutoShape 63">
            <a:extLst>
              <a:ext uri="{FF2B5EF4-FFF2-40B4-BE49-F238E27FC236}">
                <a16:creationId xmlns:a16="http://schemas.microsoft.com/office/drawing/2014/main" id="{7730308D-A4B7-554E-BBC2-1088DEC158CC}"/>
              </a:ext>
            </a:extLst>
          </p:cNvPr>
          <p:cNvCxnSpPr>
            <a:cxnSpLocks noChangeShapeType="1"/>
            <a:stCxn id="53307" idx="0"/>
            <a:endCxn id="53303" idx="0"/>
          </p:cNvCxnSpPr>
          <p:nvPr/>
        </p:nvCxnSpPr>
        <p:spPr bwMode="auto">
          <a:xfrm rot="5400000" flipH="1" flipV="1">
            <a:off x="7331075" y="3492732"/>
            <a:ext cx="12700" cy="121920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5" name="AutoShape 64">
            <a:extLst>
              <a:ext uri="{FF2B5EF4-FFF2-40B4-BE49-F238E27FC236}">
                <a16:creationId xmlns:a16="http://schemas.microsoft.com/office/drawing/2014/main" id="{5AA4B4C2-A376-1447-9B8E-61FB22E752BD}"/>
              </a:ext>
            </a:extLst>
          </p:cNvPr>
          <p:cNvCxnSpPr>
            <a:cxnSpLocks noChangeShapeType="1"/>
            <a:stCxn id="53301" idx="0"/>
            <a:endCxn id="53291" idx="0"/>
          </p:cNvCxnSpPr>
          <p:nvPr/>
        </p:nvCxnSpPr>
        <p:spPr bwMode="auto">
          <a:xfrm rot="5400000" flipH="1" flipV="1">
            <a:off x="4587875" y="3568932"/>
            <a:ext cx="12700" cy="304800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6" name="AutoShape 65">
            <a:extLst>
              <a:ext uri="{FF2B5EF4-FFF2-40B4-BE49-F238E27FC236}">
                <a16:creationId xmlns:a16="http://schemas.microsoft.com/office/drawing/2014/main" id="{7DF206E2-05EF-EF44-B2C3-85F7E0309E14}"/>
              </a:ext>
            </a:extLst>
          </p:cNvPr>
          <p:cNvCxnSpPr>
            <a:cxnSpLocks noChangeShapeType="1"/>
            <a:stCxn id="53291" idx="0"/>
            <a:endCxn id="53261" idx="0"/>
          </p:cNvCxnSpPr>
          <p:nvPr/>
        </p:nvCxnSpPr>
        <p:spPr bwMode="auto">
          <a:xfrm rot="5400000" flipH="1" flipV="1">
            <a:off x="7635695" y="3568463"/>
            <a:ext cx="650" cy="3048291"/>
          </a:xfrm>
          <a:prstGeom prst="curvedConnector3">
            <a:avLst>
              <a:gd name="adj1" fmla="val 352692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3277" name="Group 66">
            <a:extLst>
              <a:ext uri="{FF2B5EF4-FFF2-40B4-BE49-F238E27FC236}">
                <a16:creationId xmlns:a16="http://schemas.microsoft.com/office/drawing/2014/main" id="{050669E0-CCC0-0346-87CD-9FEB4B999399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4102333"/>
            <a:ext cx="609600" cy="461963"/>
            <a:chOff x="1104" y="3119"/>
            <a:chExt cx="384" cy="291"/>
          </a:xfrm>
        </p:grpSpPr>
        <p:sp>
          <p:nvSpPr>
            <p:cNvPr id="53283" name="Rectangle 67">
              <a:extLst>
                <a:ext uri="{FF2B5EF4-FFF2-40B4-BE49-F238E27FC236}">
                  <a16:creationId xmlns:a16="http://schemas.microsoft.com/office/drawing/2014/main" id="{E1E18F91-24C6-0846-9ACB-0AEEF0D16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84" name="AutoShape 68">
              <a:extLst>
                <a:ext uri="{FF2B5EF4-FFF2-40B4-BE49-F238E27FC236}">
                  <a16:creationId xmlns:a16="http://schemas.microsoft.com/office/drawing/2014/main" id="{3293E041-5C3B-654A-A235-BA351781CF14}"/>
                </a:ext>
              </a:extLst>
            </p:cNvPr>
            <p:cNvCxnSpPr>
              <a:cxnSpLocks noChangeShapeType="1"/>
              <a:stCxn id="53283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78" name="Group 69">
            <a:extLst>
              <a:ext uri="{FF2B5EF4-FFF2-40B4-BE49-F238E27FC236}">
                <a16:creationId xmlns:a16="http://schemas.microsoft.com/office/drawing/2014/main" id="{819CD781-F85F-D445-B15F-2F4E7EF6C7DA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5092933"/>
            <a:ext cx="609600" cy="461963"/>
            <a:chOff x="1104" y="3119"/>
            <a:chExt cx="384" cy="291"/>
          </a:xfrm>
        </p:grpSpPr>
        <p:sp>
          <p:nvSpPr>
            <p:cNvPr id="53281" name="Rectangle 70">
              <a:extLst>
                <a:ext uri="{FF2B5EF4-FFF2-40B4-BE49-F238E27FC236}">
                  <a16:creationId xmlns:a16="http://schemas.microsoft.com/office/drawing/2014/main" id="{6945FE3E-95D4-0945-B7A8-2908D7228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82" name="AutoShape 71">
              <a:extLst>
                <a:ext uri="{FF2B5EF4-FFF2-40B4-BE49-F238E27FC236}">
                  <a16:creationId xmlns:a16="http://schemas.microsoft.com/office/drawing/2014/main" id="{2D8471CF-FA5E-4E46-BEDC-CA4F53815815}"/>
                </a:ext>
              </a:extLst>
            </p:cNvPr>
            <p:cNvCxnSpPr>
              <a:cxnSpLocks noChangeShapeType="1"/>
              <a:stCxn id="53281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3279" name="AutoShape 72">
            <a:extLst>
              <a:ext uri="{FF2B5EF4-FFF2-40B4-BE49-F238E27FC236}">
                <a16:creationId xmlns:a16="http://schemas.microsoft.com/office/drawing/2014/main" id="{C417CA4F-E5CC-5040-9F44-39A6051D1A16}"/>
              </a:ext>
            </a:extLst>
          </p:cNvPr>
          <p:cNvCxnSpPr>
            <a:cxnSpLocks noChangeShapeType="1"/>
            <a:stCxn id="53303" idx="0"/>
            <a:endCxn id="53251" idx="0"/>
          </p:cNvCxnSpPr>
          <p:nvPr/>
        </p:nvCxnSpPr>
        <p:spPr bwMode="auto">
          <a:xfrm rot="5400000" flipH="1" flipV="1">
            <a:off x="8550095" y="3492263"/>
            <a:ext cx="650" cy="1219491"/>
          </a:xfrm>
          <a:prstGeom prst="curvedConnector3">
            <a:avLst>
              <a:gd name="adj1" fmla="val 352692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1AE6C165-7DBC-A14E-9DBF-ABCE3882D24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3D8B9B0-07E8-C3A0-9D80-97C25767E4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DDFC42D8-233E-6044-BDDD-EC5E65CB1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Placing skips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A17D2DED-C120-4446-8AA1-34C9409DB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Simple heuristic: for postings of length </a:t>
            </a:r>
            <a:r>
              <a:rPr lang="en-US" altLang="it-IT" i="1">
                <a:ea typeface="ＭＳ Ｐゴシック" panose="020B0600070205080204" pitchFamily="34" charset="-128"/>
              </a:rPr>
              <a:t>L</a:t>
            </a:r>
            <a:r>
              <a:rPr lang="en-US" altLang="it-IT">
                <a:ea typeface="ＭＳ Ｐゴシック" panose="020B0600070205080204" pitchFamily="34" charset="-128"/>
              </a:rPr>
              <a:t>, use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</a:t>
            </a:r>
            <a:r>
              <a:rPr lang="en-US" altLang="it-IT" i="1">
                <a:ea typeface="ＭＳ Ｐゴシック" panose="020B0600070205080204" pitchFamily="34" charset="-128"/>
              </a:rPr>
              <a:t>L</a:t>
            </a:r>
            <a:r>
              <a:rPr lang="en-US" altLang="it-IT">
                <a:ea typeface="ＭＳ Ｐゴシック" panose="020B0600070205080204" pitchFamily="34" charset="-128"/>
              </a:rPr>
              <a:t> evenly-spaced skip pointers.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Easy if the index is relatively static; harder if </a:t>
            </a:r>
            <a:r>
              <a:rPr lang="en-US" altLang="it-IT" i="1">
                <a:ea typeface="ＭＳ Ｐゴシック" panose="020B0600070205080204" pitchFamily="34" charset="-128"/>
              </a:rPr>
              <a:t>L</a:t>
            </a:r>
            <a:r>
              <a:rPr lang="en-US" altLang="it-IT">
                <a:ea typeface="ＭＳ Ｐゴシック" panose="020B0600070205080204" pitchFamily="34" charset="-128"/>
              </a:rPr>
              <a:t> keeps changing because of updates.</a:t>
            </a:r>
          </a:p>
          <a:p>
            <a:pPr eaLnBrk="1" hangingPunct="1"/>
            <a:endParaRPr lang="en-US" altLang="it-IT" sz="2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This definitely used to help; with modern hardware it may not (Bahle et al. 2002) unless you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re memory-based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The I/O cost of loading a bigger postings list can outweigh the gains from quicker in memory merging!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5674BBD-DF4C-C94A-B58D-3DC3A75AD1B7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A570938-201C-0E6D-66D8-1D1FEB38AE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Background: Search technologies</a:t>
            </a:r>
          </a:p>
          <a:p>
            <a:pPr lvl="1"/>
            <a:r>
              <a:rPr lang="en-US"/>
              <a:t>Inverted index ✓</a:t>
            </a:r>
          </a:p>
          <a:p>
            <a:pPr lvl="1"/>
            <a:r>
              <a:rPr lang="en-US"/>
              <a:t>Boolean queries ✓</a:t>
            </a:r>
          </a:p>
          <a:p>
            <a:pPr lvl="1"/>
            <a:r>
              <a:rPr lang="en-US"/>
              <a:t>Approximate queries</a:t>
            </a:r>
          </a:p>
          <a:p>
            <a:pPr lvl="1"/>
            <a:r>
              <a:rPr lang="en-US"/>
              <a:t>Ranking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Searching tables in a data lake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Source and data discovery on the Web</a:t>
            </a:r>
          </a:p>
        </p:txBody>
      </p:sp>
    </p:spTree>
    <p:extLst>
      <p:ext uri="{BB962C8B-B14F-4D97-AF65-F5344CB8AC3E}">
        <p14:creationId xmlns:p14="http://schemas.microsoft.com/office/powerpoint/2010/main" val="29144758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>
            <a:extLst>
              <a:ext uri="{FF2B5EF4-FFF2-40B4-BE49-F238E27FC236}">
                <a16:creationId xmlns:a16="http://schemas.microsoft.com/office/drawing/2014/main" id="{A43F0925-D856-6843-A815-CFEE83E19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Phrase queries and positional indexes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8EF0A-3D2D-D143-990E-D4FE55DBD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08D80245-940F-1642-B74E-A4548364A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Phrase queries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C9B715CC-BE30-F540-BF48-496E4352B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Want to be able to answer queries such as </a:t>
            </a:r>
            <a:br>
              <a:rPr lang="en-US" altLang="it-IT" dirty="0">
                <a:ea typeface="ＭＳ Ｐゴシック" panose="020B0600070205080204" pitchFamily="34" charset="-128"/>
              </a:rPr>
            </a:b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b="1" i="1" dirty="0">
                <a:ea typeface="ＭＳ Ｐゴシック" panose="020B0600070205080204" pitchFamily="34" charset="-128"/>
              </a:rPr>
              <a:t>Roma Tre</a:t>
            </a:r>
            <a:r>
              <a:rPr lang="ja-JP" altLang="en-US" b="1" i="1">
                <a:ea typeface="ＭＳ Ｐゴシック" panose="020B0600070205080204" pitchFamily="34" charset="-128"/>
              </a:rPr>
              <a:t>”</a:t>
            </a:r>
            <a:r>
              <a:rPr lang="en-US" altLang="ja-JP" b="1" i="1" dirty="0">
                <a:ea typeface="ＭＳ Ｐゴシック" panose="020B0600070205080204" pitchFamily="34" charset="-128"/>
              </a:rPr>
              <a:t> </a:t>
            </a:r>
            <a:r>
              <a:rPr lang="en-US" altLang="ja-JP" dirty="0">
                <a:ea typeface="ＭＳ Ｐゴシック" panose="020B0600070205080204" pitchFamily="34" charset="-128"/>
              </a:rPr>
              <a:t>– as a phrase</a:t>
            </a:r>
            <a:endParaRPr lang="en-US" altLang="ja-JP" b="1" i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Thus, the sentence </a:t>
            </a:r>
            <a:r>
              <a:rPr lang="it-IT" altLang="it-IT" i="1" dirty="0">
                <a:ea typeface="ＭＳ Ｐゴシック" panose="020B0600070205080204" pitchFamily="34" charset="-128"/>
              </a:rPr>
              <a:t>"a </a:t>
            </a:r>
            <a:r>
              <a:rPr lang="en-US" altLang="ja-JP" i="1" dirty="0">
                <a:ea typeface="ＭＳ Ｐゴシック" panose="020B0600070205080204" pitchFamily="34" charset="-128"/>
              </a:rPr>
              <a:t>Roma ho </a:t>
            </a:r>
            <a:r>
              <a:rPr lang="en-US" altLang="ja-JP" i="1" dirty="0" err="1">
                <a:ea typeface="ＭＳ Ｐゴシック" panose="020B0600070205080204" pitchFamily="34" charset="-128"/>
              </a:rPr>
              <a:t>preso</a:t>
            </a:r>
            <a:r>
              <a:rPr lang="en-US" altLang="ja-JP" i="1" dirty="0">
                <a:ea typeface="ＭＳ Ｐゴシック" panose="020B0600070205080204" pitchFamily="34" charset="-128"/>
              </a:rPr>
              <a:t> </a:t>
            </a:r>
            <a:r>
              <a:rPr lang="en-US" altLang="ja-JP" i="1" dirty="0" err="1">
                <a:ea typeface="ＭＳ Ｐゴシック" panose="020B0600070205080204" pitchFamily="34" charset="-128"/>
              </a:rPr>
              <a:t>tre</a:t>
            </a:r>
            <a:r>
              <a:rPr lang="en-US" altLang="ja-JP" i="1" dirty="0">
                <a:ea typeface="ＭＳ Ｐゴシック" panose="020B0600070205080204" pitchFamily="34" charset="-128"/>
              </a:rPr>
              <a:t> autobus</a:t>
            </a:r>
            <a:r>
              <a:rPr lang="it-IT" altLang="ja-JP" i="1" dirty="0">
                <a:ea typeface="ＭＳ Ｐゴシック" panose="020B0600070205080204" pitchFamily="34" charset="-128"/>
              </a:rPr>
              <a:t>"</a:t>
            </a:r>
            <a:r>
              <a:rPr lang="en-US" altLang="ja-JP" i="1" dirty="0">
                <a:ea typeface="ＭＳ Ｐゴシック" panose="020B0600070205080204" pitchFamily="34" charset="-128"/>
              </a:rPr>
              <a:t> </a:t>
            </a:r>
            <a:r>
              <a:rPr lang="en-US" altLang="ja-JP" dirty="0">
                <a:ea typeface="ＭＳ Ｐゴシック" panose="020B0600070205080204" pitchFamily="34" charset="-128"/>
              </a:rPr>
              <a:t>is not a match. 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The concept of phrase queries has proven easily understood by users; </a:t>
            </a:r>
            <a:br>
              <a:rPr lang="en-US" altLang="it-IT" dirty="0">
                <a:ea typeface="ＭＳ Ｐゴシック" panose="020B0600070205080204" pitchFamily="34" charset="-128"/>
              </a:rPr>
            </a:br>
            <a:r>
              <a:rPr lang="en-US" altLang="it-IT" dirty="0">
                <a:ea typeface="ＭＳ Ｐゴシック" panose="020B0600070205080204" pitchFamily="34" charset="-128"/>
              </a:rPr>
              <a:t>one of the few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advanced search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ideas that works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Many more queries are </a:t>
            </a:r>
            <a:r>
              <a:rPr lang="en-US" altLang="it-IT" i="1" dirty="0">
                <a:ea typeface="ＭＳ Ｐゴシック" panose="020B0600070205080204" pitchFamily="34" charset="-128"/>
              </a:rPr>
              <a:t>implicit phrase queries</a:t>
            </a:r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For this, it no longer suffices to store only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dirty="0">
                <a:ea typeface="ＭＳ Ｐゴシック" panose="020B0600070205080204" pitchFamily="34" charset="-128"/>
              </a:rPr>
              <a:t>   &lt;</a:t>
            </a:r>
            <a:r>
              <a:rPr lang="en-US" altLang="it-IT" i="1" dirty="0">
                <a:ea typeface="ＭＳ Ｐゴシック" panose="020B0600070205080204" pitchFamily="34" charset="-128"/>
              </a:rPr>
              <a:t>term </a:t>
            </a:r>
            <a:r>
              <a:rPr lang="en-US" altLang="it-IT" dirty="0">
                <a:ea typeface="ＭＳ Ｐゴシック" panose="020B0600070205080204" pitchFamily="34" charset="-128"/>
              </a:rPr>
              <a:t>: </a:t>
            </a:r>
            <a:r>
              <a:rPr lang="en-US" altLang="it-IT" i="1" dirty="0">
                <a:ea typeface="ＭＳ Ｐゴシック" panose="020B0600070205080204" pitchFamily="34" charset="-128"/>
              </a:rPr>
              <a:t>docs</a:t>
            </a:r>
            <a:r>
              <a:rPr lang="en-US" altLang="it-IT" dirty="0">
                <a:ea typeface="ＭＳ Ｐゴシック" panose="020B0600070205080204" pitchFamily="34" charset="-128"/>
              </a:rPr>
              <a:t>&gt; entries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 b="1" dirty="0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DD4655D-2641-B540-ADBB-054583DAEC43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359FBDE7-144F-4E40-B237-DC9DCA356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 first attempt: Biword indexes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EF987B18-60EB-104C-B35D-FD46A1634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Index every consecutive pair of terms in the text as a phrase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For example, the text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Friends, Romans, Countrymen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would generate the </a:t>
            </a:r>
            <a:r>
              <a:rPr lang="en-US" altLang="ja-JP" dirty="0" err="1">
                <a:ea typeface="ＭＳ Ｐゴシック" panose="020B0600070205080204" pitchFamily="34" charset="-128"/>
              </a:rPr>
              <a:t>biwords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friends romans</a:t>
            </a:r>
          </a:p>
          <a:p>
            <a:pPr lvl="1"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romans countrymen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Each of these </a:t>
            </a:r>
            <a:r>
              <a:rPr lang="en-US" altLang="it-IT" dirty="0" err="1">
                <a:ea typeface="ＭＳ Ｐゴシック" panose="020B0600070205080204" pitchFamily="34" charset="-128"/>
              </a:rPr>
              <a:t>biwords</a:t>
            </a:r>
            <a:r>
              <a:rPr lang="en-US" altLang="it-IT" dirty="0">
                <a:ea typeface="ＭＳ Ｐゴシック" panose="020B0600070205080204" pitchFamily="34" charset="-128"/>
              </a:rPr>
              <a:t> is now a dictionary term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Two-word phrase query-processing is now immediate.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D988F5-086D-1C42-BF97-ADB0642338ED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1AD548DB-DE17-1549-ACCD-33FE650F8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Longer phrase queries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515B9B25-B60A-3142-AC11-267C89FA6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Longer phrases are processed as we did with wild-cards:</a:t>
            </a:r>
          </a:p>
          <a:p>
            <a:pPr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"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Università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degli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Studi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Roma Tre" </a:t>
            </a:r>
            <a:r>
              <a:rPr lang="en-US" altLang="it-IT" dirty="0">
                <a:ea typeface="ＭＳ Ｐゴシック" panose="020B0600070205080204" pitchFamily="34" charset="-128"/>
              </a:rPr>
              <a:t>can be broken into the Boolean query on </a:t>
            </a:r>
            <a:r>
              <a:rPr lang="en-US" altLang="it-IT" dirty="0" err="1">
                <a:ea typeface="ＭＳ Ｐゴシック" panose="020B0600070205080204" pitchFamily="34" charset="-128"/>
              </a:rPr>
              <a:t>biwords</a:t>
            </a:r>
            <a:r>
              <a:rPr lang="en-US" altLang="it-IT" dirty="0"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b="1" i="1" dirty="0" err="1">
                <a:ea typeface="ＭＳ Ｐゴシック" panose="020B0600070205080204" pitchFamily="34" charset="-128"/>
              </a:rPr>
              <a:t>Università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degli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</a:t>
            </a:r>
            <a:r>
              <a:rPr lang="en-US" altLang="it-IT" i="1" dirty="0">
                <a:ea typeface="ＭＳ Ｐゴシック" panose="020B0600070205080204" pitchFamily="34" charset="-128"/>
              </a:rPr>
              <a:t>AND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degli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Studi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</a:t>
            </a:r>
            <a:r>
              <a:rPr lang="en-US" altLang="it-IT" i="1" dirty="0">
                <a:ea typeface="ＭＳ Ｐゴシック" panose="020B0600070205080204" pitchFamily="34" charset="-128"/>
              </a:rPr>
              <a:t>AND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Studi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Roma </a:t>
            </a:r>
            <a:r>
              <a:rPr lang="en-US" altLang="it-IT" i="1" dirty="0">
                <a:ea typeface="ＭＳ Ｐゴシック" panose="020B0600070205080204" pitchFamily="34" charset="-128"/>
              </a:rPr>
              <a:t>AND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Roma Tre</a:t>
            </a:r>
          </a:p>
          <a:p>
            <a:pPr eaLnBrk="1" hangingPunct="1">
              <a:buFont typeface="Wingdings" pitchFamily="2" charset="2"/>
              <a:buNone/>
            </a:pPr>
            <a:endParaRPr lang="en-US" altLang="it-IT" b="1" i="1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it-IT" dirty="0">
                <a:ea typeface="ＭＳ Ｐゴシック" panose="020B0600070205080204" pitchFamily="34" charset="-128"/>
              </a:rPr>
              <a:t>Without the docs, we cannot verify that the docs matching the above Boolean query do contain the phrase.</a:t>
            </a:r>
          </a:p>
        </p:txBody>
      </p:sp>
      <p:sp>
        <p:nvSpPr>
          <p:cNvPr id="58371" name="AutoShape 5">
            <a:extLst>
              <a:ext uri="{FF2B5EF4-FFF2-40B4-BE49-F238E27FC236}">
                <a16:creationId xmlns:a16="http://schemas.microsoft.com/office/drawing/2014/main" id="{5F42F891-FC2E-6C40-804C-9D8B864C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4813215"/>
            <a:ext cx="3865161" cy="689372"/>
          </a:xfrm>
          <a:prstGeom prst="upArrowCallout">
            <a:avLst>
              <a:gd name="adj1" fmla="val 147799"/>
              <a:gd name="adj2" fmla="val 14779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/>
              <a:t>Can have false positives!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269750-6E62-E740-A315-03B3837431B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31EF8CC0-C157-1B4D-9CB1-571026774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Extended biwords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678D5913-782E-7347-A6DF-3DF17FBEB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2400">
                <a:ea typeface="ＭＳ Ｐゴシック" panose="020B0600070205080204" pitchFamily="34" charset="-128"/>
              </a:rPr>
              <a:t>Parse the indexed text and perform part-of-speech-tagging (POST).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2400">
                <a:ea typeface="ＭＳ Ｐゴシック" panose="020B0600070205080204" pitchFamily="34" charset="-128"/>
              </a:rPr>
              <a:t>Bucket the terms into (say) Nouns (N) and articles/prepositions (X).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2400">
                <a:ea typeface="ＭＳ Ｐゴシック" panose="020B0600070205080204" pitchFamily="34" charset="-128"/>
              </a:rPr>
              <a:t>Call any string of terms of the form NX*N an </a:t>
            </a:r>
            <a:r>
              <a:rPr lang="en-US" altLang="it-IT" sz="2400" u="sng">
                <a:ea typeface="ＭＳ Ｐゴシック" panose="020B0600070205080204" pitchFamily="34" charset="-128"/>
              </a:rPr>
              <a:t>extended biword</a:t>
            </a:r>
            <a:r>
              <a:rPr lang="en-US" altLang="it-IT" sz="240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>
                <a:ea typeface="ＭＳ Ｐゴシック" panose="020B0600070205080204" pitchFamily="34" charset="-128"/>
              </a:rPr>
              <a:t>Each such extended biword is now made a term in the dictionary.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2400">
                <a:ea typeface="ＭＳ Ｐゴシック" panose="020B0600070205080204" pitchFamily="34" charset="-128"/>
              </a:rPr>
              <a:t>Example:  </a:t>
            </a:r>
            <a:r>
              <a:rPr lang="en-US" altLang="it-IT" sz="2400" b="1" i="1">
                <a:ea typeface="ＭＳ Ｐゴシック" panose="020B0600070205080204" pitchFamily="34" charset="-128"/>
              </a:rPr>
              <a:t>catcher in the rye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it-IT" b="1" i="1">
                <a:ea typeface="ＭＳ Ｐゴシック" panose="020B0600070205080204" pitchFamily="34" charset="-128"/>
              </a:rPr>
              <a:t>                </a:t>
            </a:r>
            <a:r>
              <a:rPr lang="en-US" altLang="it-IT" b="1">
                <a:ea typeface="ＭＳ Ｐゴシック" panose="020B0600070205080204" pitchFamily="34" charset="-128"/>
              </a:rPr>
              <a:t>N           X   X    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2400">
                <a:ea typeface="ＭＳ Ｐゴシック" panose="020B0600070205080204" pitchFamily="34" charset="-128"/>
              </a:rPr>
              <a:t>Query processing: parse it into N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and X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>
                <a:ea typeface="ＭＳ Ｐゴシック" panose="020B0600070205080204" pitchFamily="34" charset="-128"/>
              </a:rPr>
              <a:t>Segment query into enhanced biwords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>
                <a:ea typeface="ＭＳ Ｐゴシック" panose="020B0600070205080204" pitchFamily="34" charset="-128"/>
              </a:rPr>
              <a:t>Look up in index: </a:t>
            </a:r>
            <a:r>
              <a:rPr lang="en-US" altLang="it-IT" b="1" i="1">
                <a:ea typeface="ＭＳ Ｐゴシック" panose="020B0600070205080204" pitchFamily="34" charset="-128"/>
              </a:rPr>
              <a:t>catcher rye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907607-C28A-8C42-888B-AE47C54F7F7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DA7AB82-BDB3-E288-D479-A56FFE3811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ＭＳ Ｐゴシック" charset="0"/>
              </a:rPr>
              <a:t>Search (once, Information retrieval)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Clr>
                <a:srgbClr val="357E69"/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357E69"/>
                </a:solidFill>
                <a:cs typeface="ＭＳ Ｐゴシック" charset="0"/>
              </a:rPr>
              <a:t>Finding material</a:t>
            </a:r>
            <a:r>
              <a:rPr lang="en-US" dirty="0">
                <a:cs typeface="ＭＳ Ｐゴシック" charset="0"/>
              </a:rPr>
              <a:t> (usually documents) of an (usually) </a:t>
            </a:r>
            <a:r>
              <a:rPr lang="en-US" dirty="0">
                <a:solidFill>
                  <a:srgbClr val="357E69"/>
                </a:solidFill>
                <a:cs typeface="ＭＳ Ｐゴシック" charset="0"/>
              </a:rPr>
              <a:t>unstructured</a:t>
            </a:r>
            <a:r>
              <a:rPr lang="en-US" dirty="0"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cs typeface="ＭＳ Ｐゴシック" charset="0"/>
              </a:rPr>
              <a:t>information need</a:t>
            </a:r>
            <a:r>
              <a:rPr lang="en-US" dirty="0"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cs typeface="ＭＳ Ｐゴシック" charset="0"/>
              </a:rPr>
              <a:t>large collections</a:t>
            </a:r>
            <a:endParaRPr lang="en-US" dirty="0">
              <a:cs typeface="ＭＳ Ｐゴシック" charset="0"/>
            </a:endParaRPr>
          </a:p>
          <a:p>
            <a:pPr>
              <a:buClr>
                <a:srgbClr val="357E69"/>
              </a:buClr>
              <a:buFont typeface="Arial"/>
              <a:buChar char="•"/>
              <a:defRPr/>
            </a:pPr>
            <a:endParaRPr lang="en-US" dirty="0">
              <a:cs typeface="ＭＳ Ｐゴシック" charset="0"/>
            </a:endParaRPr>
          </a:p>
          <a:p>
            <a:pPr lvl="1">
              <a:buFont typeface="Arial"/>
              <a:buChar char="–"/>
              <a:defRPr/>
            </a:pPr>
            <a:r>
              <a:rPr lang="en-US" dirty="0">
                <a:solidFill>
                  <a:schemeClr val="tx1"/>
                </a:solidFill>
                <a:cs typeface="ＭＳ Ｐゴシック" charset="0"/>
              </a:rPr>
              <a:t>We frequently think first of web search, but there are many other cases: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solidFill>
                  <a:schemeClr val="tx1"/>
                </a:solidFill>
                <a:cs typeface="ＭＳ Ｐゴシック" charset="0"/>
              </a:rPr>
              <a:t>E-mail search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solidFill>
                  <a:schemeClr val="tx1"/>
                </a:solidFill>
                <a:cs typeface="ＭＳ Ｐゴシック" charset="0"/>
              </a:rPr>
              <a:t>Searching your laptop</a:t>
            </a:r>
          </a:p>
          <a:p>
            <a:pPr lvl="2">
              <a:buFont typeface="Arial"/>
              <a:buChar char="•"/>
              <a:defRPr/>
            </a:pPr>
            <a:r>
              <a:rPr lang="en-US" b="1" dirty="0">
                <a:solidFill>
                  <a:schemeClr val="tx1"/>
                </a:solidFill>
                <a:cs typeface="ＭＳ Ｐゴシック" charset="0"/>
              </a:rPr>
              <a:t>Corporate </a:t>
            </a:r>
            <a:r>
              <a:rPr lang="en-US" b="1" dirty="0">
                <a:cs typeface="ＭＳ Ｐゴシック" charset="0"/>
              </a:rPr>
              <a:t>knowledge bases and database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577669-C2D2-F24D-BF19-A8CC56421693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6791189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6F2FC650-D4E4-F140-9A23-28199A8E1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Issues for biword indexes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21C61366-52C6-E645-8EF0-269AF524D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False positives, as noted before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Index blowup due to bigger dictionary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Infeasible for more than biwords, big even for them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it-IT" b="1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Biword indexes are not the standard solution (for all biwords) but can be part of a compound strategy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6ED38CF-72E9-ED44-924A-7C24CF3A3E4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D7A4865B-7CA7-3945-A537-BD7F6664B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Solution 2: Positional indexes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11F4B9EF-E4B4-554D-8ABA-8EC0DAE4B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In the postings, store, for each </a:t>
            </a:r>
            <a:r>
              <a:rPr lang="en-US" altLang="it-IT" b="1" i="1">
                <a:ea typeface="ＭＳ Ｐゴシック" panose="020B0600070205080204" pitchFamily="34" charset="-128"/>
              </a:rPr>
              <a:t>term </a:t>
            </a:r>
            <a:r>
              <a:rPr lang="en-US" altLang="it-IT">
                <a:ea typeface="ＭＳ Ｐゴシック" panose="020B0600070205080204" pitchFamily="34" charset="-128"/>
              </a:rPr>
              <a:t>the position(s) in which tokens of it appear: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>
                <a:ea typeface="ＭＳ Ｐゴシック" panose="020B0600070205080204" pitchFamily="34" charset="-128"/>
              </a:rPr>
              <a:t>&lt;</a:t>
            </a:r>
            <a:r>
              <a:rPr lang="en-US" altLang="it-IT" b="1" i="1">
                <a:ea typeface="ＭＳ Ｐゴシック" panose="020B0600070205080204" pitchFamily="34" charset="-128"/>
              </a:rPr>
              <a:t>term</a:t>
            </a:r>
            <a:r>
              <a:rPr lang="en-US" altLang="it-IT" i="1">
                <a:ea typeface="ＭＳ Ｐゴシック" panose="020B0600070205080204" pitchFamily="34" charset="-128"/>
              </a:rPr>
              <a:t>, </a:t>
            </a:r>
            <a:r>
              <a:rPr lang="en-US" altLang="it-IT">
                <a:ea typeface="ＭＳ Ｐゴシック" panose="020B0600070205080204" pitchFamily="34" charset="-128"/>
              </a:rPr>
              <a:t>number of docs containing </a:t>
            </a:r>
            <a:r>
              <a:rPr lang="en-US" altLang="it-IT" b="1" i="1">
                <a:ea typeface="ＭＳ Ｐゴシック" panose="020B0600070205080204" pitchFamily="34" charset="-128"/>
              </a:rPr>
              <a:t>term</a:t>
            </a:r>
            <a:r>
              <a:rPr lang="en-US" altLang="it-IT">
                <a:ea typeface="ＭＳ Ｐゴシック" panose="020B0600070205080204" pitchFamily="34" charset="-128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 i="1">
                <a:ea typeface="ＭＳ Ｐゴシック" panose="020B0600070205080204" pitchFamily="34" charset="-128"/>
              </a:rPr>
              <a:t>doc1</a:t>
            </a:r>
            <a:r>
              <a:rPr lang="en-US" altLang="it-IT">
                <a:ea typeface="ＭＳ Ｐゴシック" panose="020B0600070205080204" pitchFamily="34" charset="-128"/>
              </a:rPr>
              <a:t>: position1, position2 … 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 i="1">
                <a:ea typeface="ＭＳ Ｐゴシック" panose="020B0600070205080204" pitchFamily="34" charset="-128"/>
              </a:rPr>
              <a:t>doc2</a:t>
            </a:r>
            <a:r>
              <a:rPr lang="en-US" altLang="it-IT">
                <a:ea typeface="ＭＳ Ｐゴシック" panose="020B0600070205080204" pitchFamily="34" charset="-128"/>
              </a:rPr>
              <a:t>: position1, position2 … 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>
                <a:ea typeface="ＭＳ Ｐゴシック" panose="020B0600070205080204" pitchFamily="34" charset="-128"/>
              </a:rPr>
              <a:t>etc.&gt;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2825E0-0BF7-9B4D-8407-8F80450CC65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422D493B-030F-044F-83F5-CBA4CBA71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Positional index example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A88D8086-391F-2945-8AD1-A1439D24B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419600"/>
            <a:ext cx="7772400" cy="2209800"/>
          </a:xfrm>
        </p:spPr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For phrase queries, we use a merge algorithm recursively at the document level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But we now need to deal with more than just equality</a:t>
            </a:r>
          </a:p>
        </p:txBody>
      </p:sp>
      <p:sp>
        <p:nvSpPr>
          <p:cNvPr id="62467" name="Text Box 4">
            <a:extLst>
              <a:ext uri="{FF2B5EF4-FFF2-40B4-BE49-F238E27FC236}">
                <a16:creationId xmlns:a16="http://schemas.microsoft.com/office/drawing/2014/main" id="{C6185F86-B07E-F743-B5F8-C73037CD2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05001"/>
            <a:ext cx="5410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sz="2800">
                <a:latin typeface="Times New Roman" panose="02020603050405020304" pitchFamily="18" charset="0"/>
              </a:rPr>
              <a:t>&lt;</a:t>
            </a:r>
            <a:r>
              <a:rPr lang="en-US" altLang="it-IT" sz="2800" b="1" i="1">
                <a:latin typeface="Times New Roman" panose="02020603050405020304" pitchFamily="18" charset="0"/>
              </a:rPr>
              <a:t>be</a:t>
            </a:r>
            <a:r>
              <a:rPr lang="en-US" altLang="it-IT" sz="2800">
                <a:latin typeface="Times New Roman" panose="02020603050405020304" pitchFamily="18" charset="0"/>
              </a:rPr>
              <a:t>: 993427;</a:t>
            </a:r>
          </a:p>
          <a:p>
            <a:r>
              <a:rPr lang="en-US" altLang="it-IT" sz="2800" i="1">
                <a:solidFill>
                  <a:srgbClr val="A40508"/>
                </a:solidFill>
                <a:latin typeface="Times New Roman" panose="02020603050405020304" pitchFamily="18" charset="0"/>
              </a:rPr>
              <a:t>1</a:t>
            </a:r>
            <a:r>
              <a:rPr lang="en-US" altLang="it-IT" sz="2800">
                <a:latin typeface="Times New Roman" panose="02020603050405020304" pitchFamily="18" charset="0"/>
              </a:rPr>
              <a:t>: 7, 18, 33, 72, 86, 231;</a:t>
            </a:r>
          </a:p>
          <a:p>
            <a:r>
              <a:rPr lang="en-US" altLang="it-IT" sz="2800" i="1">
                <a:solidFill>
                  <a:srgbClr val="A40508"/>
                </a:solidFill>
                <a:latin typeface="Times New Roman" panose="02020603050405020304" pitchFamily="18" charset="0"/>
              </a:rPr>
              <a:t>2</a:t>
            </a:r>
            <a:r>
              <a:rPr lang="en-US" altLang="it-IT" sz="2800">
                <a:latin typeface="Times New Roman" panose="02020603050405020304" pitchFamily="18" charset="0"/>
              </a:rPr>
              <a:t>: 3, 149;</a:t>
            </a:r>
          </a:p>
          <a:p>
            <a:r>
              <a:rPr lang="en-US" altLang="it-IT" sz="2800" i="1">
                <a:solidFill>
                  <a:srgbClr val="A40508"/>
                </a:solidFill>
                <a:latin typeface="Times New Roman" panose="02020603050405020304" pitchFamily="18" charset="0"/>
              </a:rPr>
              <a:t>4</a:t>
            </a:r>
            <a:r>
              <a:rPr lang="en-US" altLang="it-IT" sz="2800">
                <a:latin typeface="Times New Roman" panose="02020603050405020304" pitchFamily="18" charset="0"/>
              </a:rPr>
              <a:t>: 17, 191, 291, 430, 434;</a:t>
            </a:r>
          </a:p>
          <a:p>
            <a:r>
              <a:rPr lang="en-US" altLang="it-IT" sz="2800" i="1">
                <a:solidFill>
                  <a:srgbClr val="A40508"/>
                </a:solidFill>
                <a:latin typeface="Times New Roman" panose="02020603050405020304" pitchFamily="18" charset="0"/>
              </a:rPr>
              <a:t>5</a:t>
            </a:r>
            <a:r>
              <a:rPr lang="en-US" altLang="it-IT" sz="2800">
                <a:latin typeface="Times New Roman" panose="02020603050405020304" pitchFamily="18" charset="0"/>
              </a:rPr>
              <a:t>: 363, 367, …&gt;</a:t>
            </a:r>
          </a:p>
        </p:txBody>
      </p:sp>
      <p:sp>
        <p:nvSpPr>
          <p:cNvPr id="62468" name="AutoShape 5">
            <a:extLst>
              <a:ext uri="{FF2B5EF4-FFF2-40B4-BE49-F238E27FC236}">
                <a16:creationId xmlns:a16="http://schemas.microsoft.com/office/drawing/2014/main" id="{74C92DFE-0FE3-7D4E-88AF-EF11AB94E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2438400"/>
            <a:ext cx="4113213" cy="1371600"/>
          </a:xfrm>
          <a:prstGeom prst="leftArrowCallout">
            <a:avLst>
              <a:gd name="adj1" fmla="val 25000"/>
              <a:gd name="adj2" fmla="val 25000"/>
              <a:gd name="adj3" fmla="val 49981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it-IT">
                <a:latin typeface="Times New Roman" panose="02020603050405020304" pitchFamily="18" charset="0"/>
              </a:rPr>
              <a:t>Which of docs </a:t>
            </a:r>
            <a:r>
              <a:rPr lang="en-US" altLang="it-IT">
                <a:solidFill>
                  <a:srgbClr val="A40508"/>
                </a:solidFill>
                <a:latin typeface="Times New Roman" panose="02020603050405020304" pitchFamily="18" charset="0"/>
              </a:rPr>
              <a:t>1,2,4,5</a:t>
            </a:r>
          </a:p>
          <a:p>
            <a:pPr algn="ctr"/>
            <a:r>
              <a:rPr lang="en-US" altLang="it-IT">
                <a:latin typeface="Times New Roman" panose="02020603050405020304" pitchFamily="18" charset="0"/>
              </a:rPr>
              <a:t>could contain </a:t>
            </a:r>
            <a:r>
              <a:rPr lang="ja-JP" altLang="en-US">
                <a:latin typeface="Times New Roman" panose="02020603050405020304" pitchFamily="18" charset="0"/>
              </a:rPr>
              <a:t>“</a:t>
            </a:r>
            <a:r>
              <a:rPr lang="en-US" altLang="ja-JP" b="1" i="1">
                <a:latin typeface="Times New Roman" panose="02020603050405020304" pitchFamily="18" charset="0"/>
              </a:rPr>
              <a:t>to be</a:t>
            </a:r>
          </a:p>
          <a:p>
            <a:pPr algn="ctr"/>
            <a:r>
              <a:rPr lang="en-US" altLang="it-IT" b="1" i="1">
                <a:latin typeface="Times New Roman" panose="02020603050405020304" pitchFamily="18" charset="0"/>
              </a:rPr>
              <a:t>or not to be</a:t>
            </a:r>
            <a:r>
              <a:rPr lang="ja-JP" altLang="en-US">
                <a:latin typeface="Times New Roman" panose="02020603050405020304" pitchFamily="18" charset="0"/>
              </a:rPr>
              <a:t>”</a:t>
            </a:r>
            <a:r>
              <a:rPr lang="en-US" altLang="ja-JP">
                <a:latin typeface="Times New Roman" panose="02020603050405020304" pitchFamily="18" charset="0"/>
              </a:rPr>
              <a:t>?</a:t>
            </a:r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E91AA5-4B21-E64C-9931-08DD82A5F95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DB12B1E2-318B-FF4A-AB60-D7BF4957E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Processing a phrase query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DD643A7-FEC1-864F-BBBB-05DD2201E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>
                <a:ea typeface="ＭＳ Ｐゴシック" panose="020B0600070205080204" pitchFamily="34" charset="-128"/>
              </a:rPr>
              <a:t>Extract inverted index entries for each distinct term: </a:t>
            </a:r>
            <a:r>
              <a:rPr lang="en-US" altLang="it-IT" b="1" i="1">
                <a:ea typeface="ＭＳ Ｐゴシック" panose="020B0600070205080204" pitchFamily="34" charset="-128"/>
              </a:rPr>
              <a:t>to, be, or, not.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>
                <a:ea typeface="ＭＳ Ｐゴシック" panose="020B0600070205080204" pitchFamily="34" charset="-128"/>
              </a:rPr>
              <a:t>Merge their </a:t>
            </a:r>
            <a:r>
              <a:rPr lang="en-US" altLang="it-IT" i="1">
                <a:ea typeface="ＭＳ Ｐゴシック" panose="020B0600070205080204" pitchFamily="34" charset="-128"/>
              </a:rPr>
              <a:t>doc:position</a:t>
            </a:r>
            <a:r>
              <a:rPr lang="en-US" altLang="it-IT">
                <a:ea typeface="ＭＳ Ｐゴシック" panose="020B0600070205080204" pitchFamily="34" charset="-128"/>
              </a:rPr>
              <a:t> lists to enumerate all positions with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b="1" i="1">
                <a:ea typeface="ＭＳ Ｐゴシック" panose="020B0600070205080204" pitchFamily="34" charset="-128"/>
              </a:rPr>
              <a:t>to be or not to be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it-IT" b="1" i="1">
                <a:ea typeface="ＭＳ Ｐゴシック" panose="020B0600070205080204" pitchFamily="34" charset="-128"/>
              </a:rPr>
              <a:t>to</a:t>
            </a:r>
            <a:r>
              <a:rPr lang="en-US" altLang="it-IT" i="1">
                <a:ea typeface="ＭＳ Ｐゴシック" panose="020B0600070205080204" pitchFamily="34" charset="-128"/>
              </a:rPr>
              <a:t>: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it-IT" sz="2400" i="1">
                <a:ea typeface="ＭＳ Ｐゴシック" panose="020B0600070205080204" pitchFamily="34" charset="-128"/>
              </a:rPr>
              <a:t>2</a:t>
            </a:r>
            <a:r>
              <a:rPr lang="en-US" altLang="it-IT" sz="2400">
                <a:ea typeface="ＭＳ Ｐゴシック" panose="020B0600070205080204" pitchFamily="34" charset="-128"/>
              </a:rPr>
              <a:t>:1,17,74,222,551;</a:t>
            </a:r>
            <a:r>
              <a:rPr lang="en-US" altLang="it-IT" sz="2400" i="1">
                <a:ea typeface="ＭＳ Ｐゴシック" panose="020B0600070205080204" pitchFamily="34" charset="-128"/>
              </a:rPr>
              <a:t> </a:t>
            </a:r>
            <a:r>
              <a:rPr lang="en-US" altLang="it-IT" sz="2400" i="1">
                <a:solidFill>
                  <a:srgbClr val="990033"/>
                </a:solidFill>
                <a:ea typeface="ＭＳ Ｐゴシック" panose="020B0600070205080204" pitchFamily="34" charset="-128"/>
              </a:rPr>
              <a:t>4</a:t>
            </a:r>
            <a:r>
              <a:rPr lang="en-US" altLang="it-IT" sz="2400">
                <a:solidFill>
                  <a:srgbClr val="990033"/>
                </a:solidFill>
                <a:ea typeface="ＭＳ Ｐゴシック" panose="020B0600070205080204" pitchFamily="34" charset="-128"/>
              </a:rPr>
              <a:t>:8,16,190,429,433;</a:t>
            </a:r>
            <a:r>
              <a:rPr lang="en-US" altLang="it-IT" sz="2400">
                <a:ea typeface="ＭＳ Ｐゴシック" panose="020B0600070205080204" pitchFamily="34" charset="-128"/>
              </a:rPr>
              <a:t> </a:t>
            </a:r>
            <a:r>
              <a:rPr lang="en-US" altLang="it-IT" sz="2400" i="1">
                <a:ea typeface="ＭＳ Ｐゴシック" panose="020B0600070205080204" pitchFamily="34" charset="-128"/>
              </a:rPr>
              <a:t>7</a:t>
            </a:r>
            <a:r>
              <a:rPr lang="en-US" altLang="it-IT" sz="2400">
                <a:ea typeface="ＭＳ Ｐゴシック" panose="020B0600070205080204" pitchFamily="34" charset="-128"/>
              </a:rPr>
              <a:t>:13,23,191; ...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it-IT" b="1" i="1">
                <a:ea typeface="ＭＳ Ｐゴシック" panose="020B0600070205080204" pitchFamily="34" charset="-128"/>
              </a:rPr>
              <a:t>be</a:t>
            </a:r>
            <a:r>
              <a:rPr lang="en-US" altLang="it-IT" i="1">
                <a:ea typeface="ＭＳ Ｐゴシック" panose="020B0600070205080204" pitchFamily="34" charset="-128"/>
              </a:rPr>
              <a:t>: 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it-IT" sz="2400" i="1">
                <a:ea typeface="ＭＳ Ｐゴシック" panose="020B0600070205080204" pitchFamily="34" charset="-128"/>
              </a:rPr>
              <a:t>1</a:t>
            </a:r>
            <a:r>
              <a:rPr lang="en-US" altLang="it-IT" sz="2400">
                <a:ea typeface="ＭＳ Ｐゴシック" panose="020B0600070205080204" pitchFamily="34" charset="-128"/>
              </a:rPr>
              <a:t>:17,19; </a:t>
            </a:r>
            <a:r>
              <a:rPr lang="en-US" altLang="it-IT" sz="2400" i="1">
                <a:solidFill>
                  <a:srgbClr val="990033"/>
                </a:solidFill>
                <a:ea typeface="ＭＳ Ｐゴシック" panose="020B0600070205080204" pitchFamily="34" charset="-128"/>
              </a:rPr>
              <a:t>4</a:t>
            </a:r>
            <a:r>
              <a:rPr lang="en-US" altLang="it-IT" sz="2400">
                <a:solidFill>
                  <a:srgbClr val="990033"/>
                </a:solidFill>
                <a:ea typeface="ＭＳ Ｐゴシック" panose="020B0600070205080204" pitchFamily="34" charset="-128"/>
              </a:rPr>
              <a:t>:17,191,291,430,434;</a:t>
            </a:r>
            <a:r>
              <a:rPr lang="en-US" altLang="it-IT" sz="2400">
                <a:ea typeface="ＭＳ Ｐゴシック" panose="020B0600070205080204" pitchFamily="34" charset="-128"/>
              </a:rPr>
              <a:t> </a:t>
            </a:r>
            <a:r>
              <a:rPr lang="en-US" altLang="it-IT" sz="2400" i="1">
                <a:ea typeface="ＭＳ Ｐゴシック" panose="020B0600070205080204" pitchFamily="34" charset="-128"/>
              </a:rPr>
              <a:t>5</a:t>
            </a:r>
            <a:r>
              <a:rPr lang="en-US" altLang="it-IT" sz="2400">
                <a:ea typeface="ＭＳ Ｐゴシック" panose="020B0600070205080204" pitchFamily="34" charset="-128"/>
              </a:rPr>
              <a:t>:14,19,101; ...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it-IT">
                <a:ea typeface="ＭＳ Ｐゴシック" panose="020B0600070205080204" pitchFamily="34" charset="-128"/>
              </a:rPr>
              <a:t>Same general method for proximity searches</a:t>
            </a:r>
            <a:endParaRPr lang="en-US" altLang="it-IT" b="1" i="1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E470A4-1384-A947-B3E1-46048AC92AA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C788D682-B54B-2D4A-8D5F-16C4BD224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Positional index size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E5E1BDFC-1566-6C40-8A31-17798CA78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196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endParaRPr lang="it-IT" altLang="it-IT" sz="2600"/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000CCF16-8347-6E40-89A3-7655168C4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solidFill>
                  <a:srgbClr val="000000"/>
                </a:solidFill>
                <a:ea typeface="ＭＳ Ｐゴシック" panose="020B0600070205080204" pitchFamily="34" charset="-128"/>
              </a:rPr>
              <a:t>You can compress position values/offsets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Nevertheless, a positional index expands postings storage </a:t>
            </a:r>
            <a:r>
              <a:rPr lang="en-US" altLang="it-IT" i="1">
                <a:ea typeface="ＭＳ Ｐゴシック" panose="020B0600070205080204" pitchFamily="34" charset="-128"/>
              </a:rPr>
              <a:t>substantially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Nevertheless, a positional index is now standardly used because of the power and usefulness of phrase and proximity queries … whether used explicitly or implicitly in a ranking retrieval system.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59C2D3-0FC8-E449-9BB1-3CB78E01D9A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D5046A6-A080-C4D7-ADBE-13B2107A67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DF31A51-C690-784A-B910-44C68DA0B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Positional index size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58975020-1441-D447-9563-1DA6F094C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Need an entry for each occurrence, not just once per document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Index size depends on average document size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Average web page has &lt;1000 terms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SEC filings, books, even some epic poems … easily 100,000 terms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Consider a term with frequency 0.1%</a:t>
            </a:r>
          </a:p>
        </p:txBody>
      </p:sp>
      <p:sp>
        <p:nvSpPr>
          <p:cNvPr id="66563" name="AutoShape 4">
            <a:extLst>
              <a:ext uri="{FF2B5EF4-FFF2-40B4-BE49-F238E27FC236}">
                <a16:creationId xmlns:a16="http://schemas.microsoft.com/office/drawing/2014/main" id="{5E02AEB3-ED49-DC49-AE99-C257E95B6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0414" y="2743200"/>
            <a:ext cx="976312" cy="685800"/>
          </a:xfrm>
          <a:prstGeom prst="leftArrow">
            <a:avLst>
              <a:gd name="adj1" fmla="val 50000"/>
              <a:gd name="adj2" fmla="val 3559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b="1" dirty="0"/>
              <a:t>Why?</a:t>
            </a:r>
          </a:p>
        </p:txBody>
      </p:sp>
      <p:grpSp>
        <p:nvGrpSpPr>
          <p:cNvPr id="66564" name="Group 5">
            <a:extLst>
              <a:ext uri="{FF2B5EF4-FFF2-40B4-BE49-F238E27FC236}">
                <a16:creationId xmlns:a16="http://schemas.microsoft.com/office/drawing/2014/main" id="{FB7D3C82-0135-3E49-9084-532721D6F75C}"/>
              </a:ext>
            </a:extLst>
          </p:cNvPr>
          <p:cNvGrpSpPr>
            <a:grpSpLocks/>
          </p:cNvGrpSpPr>
          <p:nvPr/>
        </p:nvGrpSpPr>
        <p:grpSpPr bwMode="auto">
          <a:xfrm>
            <a:off x="2211386" y="4212223"/>
            <a:ext cx="7769225" cy="1524000"/>
            <a:chOff x="624" y="3168"/>
            <a:chExt cx="4894" cy="960"/>
          </a:xfrm>
        </p:grpSpPr>
        <p:grpSp>
          <p:nvGrpSpPr>
            <p:cNvPr id="66566" name="Group 6">
              <a:extLst>
                <a:ext uri="{FF2B5EF4-FFF2-40B4-BE49-F238E27FC236}">
                  <a16:creationId xmlns:a16="http://schemas.microsoft.com/office/drawing/2014/main" id="{8BB92D81-B008-F047-90AB-1F7CC7BBA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4894" cy="912"/>
              <a:chOff x="912" y="2448"/>
              <a:chExt cx="3888" cy="992"/>
            </a:xfrm>
          </p:grpSpPr>
          <p:sp>
            <p:nvSpPr>
              <p:cNvPr id="66568" name="Rectangle 7">
                <a:extLst>
                  <a:ext uri="{FF2B5EF4-FFF2-40B4-BE49-F238E27FC236}">
                    <a16:creationId xmlns:a16="http://schemas.microsoft.com/office/drawing/2014/main" id="{3DDEBA03-D99D-0E4F-B964-7BD8170CE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200"/>
                  <a:t>100</a:t>
                </a:r>
              </a:p>
            </p:txBody>
          </p:sp>
          <p:sp>
            <p:nvSpPr>
              <p:cNvPr id="66569" name="Rectangle 8">
                <a:extLst>
                  <a:ext uri="{FF2B5EF4-FFF2-40B4-BE49-F238E27FC236}">
                    <a16:creationId xmlns:a16="http://schemas.microsoft.com/office/drawing/2014/main" id="{96E9B33C-4229-DB44-9906-5DC875A30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200"/>
                  <a:t>1</a:t>
                </a:r>
              </a:p>
            </p:txBody>
          </p:sp>
          <p:sp>
            <p:nvSpPr>
              <p:cNvPr id="66570" name="Rectangle 9">
                <a:extLst>
                  <a:ext uri="{FF2B5EF4-FFF2-40B4-BE49-F238E27FC236}">
                    <a16:creationId xmlns:a16="http://schemas.microsoft.com/office/drawing/2014/main" id="{3F83F9B5-A9AE-B64A-A497-7C01EFE58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200"/>
                  <a:t>100,000</a:t>
                </a:r>
              </a:p>
            </p:txBody>
          </p:sp>
          <p:sp>
            <p:nvSpPr>
              <p:cNvPr id="66571" name="Rectangle 10">
                <a:extLst>
                  <a:ext uri="{FF2B5EF4-FFF2-40B4-BE49-F238E27FC236}">
                    <a16:creationId xmlns:a16="http://schemas.microsoft.com/office/drawing/2014/main" id="{E0FF5513-7827-4F45-9E63-06A50517D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200"/>
                  <a:t>1</a:t>
                </a:r>
              </a:p>
            </p:txBody>
          </p:sp>
          <p:sp>
            <p:nvSpPr>
              <p:cNvPr id="66572" name="Rectangle 11">
                <a:extLst>
                  <a:ext uri="{FF2B5EF4-FFF2-40B4-BE49-F238E27FC236}">
                    <a16:creationId xmlns:a16="http://schemas.microsoft.com/office/drawing/2014/main" id="{02C775E1-3645-FC43-9C24-962CB0717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200"/>
                  <a:t>1</a:t>
                </a:r>
              </a:p>
            </p:txBody>
          </p:sp>
          <p:sp>
            <p:nvSpPr>
              <p:cNvPr id="66573" name="Rectangle 12">
                <a:extLst>
                  <a:ext uri="{FF2B5EF4-FFF2-40B4-BE49-F238E27FC236}">
                    <a16:creationId xmlns:a16="http://schemas.microsoft.com/office/drawing/2014/main" id="{9CB7267B-6C02-394B-8760-5249821D8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200"/>
                  <a:t>1000</a:t>
                </a:r>
              </a:p>
            </p:txBody>
          </p:sp>
          <p:sp>
            <p:nvSpPr>
              <p:cNvPr id="66574" name="Rectangle 13">
                <a:extLst>
                  <a:ext uri="{FF2B5EF4-FFF2-40B4-BE49-F238E27FC236}">
                    <a16:creationId xmlns:a16="http://schemas.microsoft.com/office/drawing/2014/main" id="{B38735A6-9A5E-194E-9A76-3AC04AD2A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000"/>
                  <a:t>Positional postings</a:t>
                </a:r>
              </a:p>
            </p:txBody>
          </p:sp>
          <p:sp>
            <p:nvSpPr>
              <p:cNvPr id="66575" name="Rectangle 14">
                <a:extLst>
                  <a:ext uri="{FF2B5EF4-FFF2-40B4-BE49-F238E27FC236}">
                    <a16:creationId xmlns:a16="http://schemas.microsoft.com/office/drawing/2014/main" id="{FFE9D053-861E-4849-8BFF-E25152977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200"/>
                  <a:t>Postings</a:t>
                </a:r>
              </a:p>
            </p:txBody>
          </p:sp>
          <p:sp>
            <p:nvSpPr>
              <p:cNvPr id="66576" name="Rectangle 15">
                <a:extLst>
                  <a:ext uri="{FF2B5EF4-FFF2-40B4-BE49-F238E27FC236}">
                    <a16:creationId xmlns:a16="http://schemas.microsoft.com/office/drawing/2014/main" id="{C9C61EE5-3E46-A147-8C89-DA541D80A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endParaRPr lang="it-IT" altLang="it-IT" sz="2200"/>
              </a:p>
            </p:txBody>
          </p:sp>
          <p:sp>
            <p:nvSpPr>
              <p:cNvPr id="66577" name="Line 16">
                <a:extLst>
                  <a:ext uri="{FF2B5EF4-FFF2-40B4-BE49-F238E27FC236}">
                    <a16:creationId xmlns:a16="http://schemas.microsoft.com/office/drawing/2014/main" id="{FF18C300-B186-7A48-ACF4-0B34DD45F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578" name="Line 17">
                <a:extLst>
                  <a:ext uri="{FF2B5EF4-FFF2-40B4-BE49-F238E27FC236}">
                    <a16:creationId xmlns:a16="http://schemas.microsoft.com/office/drawing/2014/main" id="{4271A58E-F3F8-F840-B010-A8A30A82F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77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579" name="Line 18">
                <a:extLst>
                  <a:ext uri="{FF2B5EF4-FFF2-40B4-BE49-F238E27FC236}">
                    <a16:creationId xmlns:a16="http://schemas.microsoft.com/office/drawing/2014/main" id="{C32FDA25-F439-AD43-80E6-482405633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10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580" name="Line 19">
                <a:extLst>
                  <a:ext uri="{FF2B5EF4-FFF2-40B4-BE49-F238E27FC236}">
                    <a16:creationId xmlns:a16="http://schemas.microsoft.com/office/drawing/2014/main" id="{61695B77-E502-B546-B5EF-836CF42E7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440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581" name="Line 20">
                <a:extLst>
                  <a:ext uri="{FF2B5EF4-FFF2-40B4-BE49-F238E27FC236}">
                    <a16:creationId xmlns:a16="http://schemas.microsoft.com/office/drawing/2014/main" id="{E48DD6EC-60A4-3443-ACED-BA3206841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582" name="Line 21">
                <a:extLst>
                  <a:ext uri="{FF2B5EF4-FFF2-40B4-BE49-F238E27FC236}">
                    <a16:creationId xmlns:a16="http://schemas.microsoft.com/office/drawing/2014/main" id="{DC900221-0701-8B46-8F2B-9AF6DA384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583" name="Line 22">
                <a:extLst>
                  <a:ext uri="{FF2B5EF4-FFF2-40B4-BE49-F238E27FC236}">
                    <a16:creationId xmlns:a16="http://schemas.microsoft.com/office/drawing/2014/main" id="{13A1B1FB-CF19-9540-80C9-ADC31E38E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584" name="Line 23">
                <a:extLst>
                  <a:ext uri="{FF2B5EF4-FFF2-40B4-BE49-F238E27FC236}">
                    <a16:creationId xmlns:a16="http://schemas.microsoft.com/office/drawing/2014/main" id="{B1BB2693-6754-6B48-A1F6-9218168AD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66567" name="Rectangle 24">
              <a:extLst>
                <a:ext uri="{FF2B5EF4-FFF2-40B4-BE49-F238E27FC236}">
                  <a16:creationId xmlns:a16="http://schemas.microsoft.com/office/drawing/2014/main" id="{1AE1AFB7-43C1-4E41-BEDB-676E3781F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68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/>
                <a:t>Document size</a:t>
              </a:r>
              <a:endParaRPr lang="en-US" altLang="it-IT" b="1"/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2A24BB0-F826-204B-A12E-58C80B562CE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09F9982-B644-9BD8-68F7-5FDD9CCF62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2AA815FB-A591-5646-BA8C-139D22830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Rules of thumb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42DEE7A1-8CF7-1545-9EA8-0CBF1E3FE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 positional index is 2–4 as large as a non-positional index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Positional index size 35–50% of volume of original text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Caveat: all of this holds for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English-like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languages</a:t>
            </a:r>
          </a:p>
          <a:p>
            <a:pPr lvl="1" eaLnBrk="1" hangingPunct="1"/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6E6E70-D64D-784C-BEA9-4013B2120FB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370D87B-ECCE-8D48-70AC-FF9A366C80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FA4ADCBC-52AC-A84F-BF44-090017E5D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Combination schemes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3E1E0AB3-2E82-F048-9B29-AC45D95C4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235" y="1752600"/>
            <a:ext cx="11028422" cy="5105400"/>
          </a:xfrm>
        </p:spPr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These two approaches can be profitably combined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For particular phrases (</a:t>
            </a:r>
            <a:r>
              <a:rPr lang="ja-JP" altLang="en-US" b="1" i="1">
                <a:ea typeface="ＭＳ Ｐゴシック" panose="020B0600070205080204" pitchFamily="34" charset="-128"/>
              </a:rPr>
              <a:t>“</a:t>
            </a:r>
            <a:r>
              <a:rPr lang="en-US" altLang="ja-JP" b="1" i="1" dirty="0">
                <a:ea typeface="ＭＳ Ｐゴシック" panose="020B0600070205080204" pitchFamily="34" charset="-128"/>
              </a:rPr>
              <a:t>Michael Jackson</a:t>
            </a:r>
            <a:r>
              <a:rPr lang="ja-JP" altLang="en-US" b="1" i="1">
                <a:ea typeface="ＭＳ Ｐゴシック" panose="020B0600070205080204" pitchFamily="34" charset="-128"/>
              </a:rPr>
              <a:t>”</a:t>
            </a:r>
            <a:r>
              <a:rPr lang="en-US" altLang="ja-JP" b="1" i="1" dirty="0">
                <a:ea typeface="ＭＳ Ｐゴシック" panose="020B0600070205080204" pitchFamily="34" charset="-128"/>
              </a:rPr>
              <a:t>, </a:t>
            </a:r>
            <a:r>
              <a:rPr lang="ja-JP" altLang="en-US" b="1" i="1">
                <a:ea typeface="ＭＳ Ｐゴシック" panose="020B0600070205080204" pitchFamily="34" charset="-128"/>
              </a:rPr>
              <a:t>“</a:t>
            </a:r>
            <a:r>
              <a:rPr lang="en-US" altLang="ja-JP" b="1" i="1" dirty="0">
                <a:ea typeface="ＭＳ Ｐゴシック" panose="020B0600070205080204" pitchFamily="34" charset="-128"/>
              </a:rPr>
              <a:t>Britney Spears</a:t>
            </a:r>
            <a:r>
              <a:rPr lang="ja-JP" altLang="en-US" b="1" i="1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) it is inefficient to keep on merging positional postings lists</a:t>
            </a:r>
          </a:p>
          <a:p>
            <a:pPr lvl="2" eaLnBrk="1" hangingPunct="1"/>
            <a:r>
              <a:rPr lang="en-US" altLang="it-IT" dirty="0">
                <a:ea typeface="ＭＳ Ｐゴシック" panose="020B0600070205080204" pitchFamily="34" charset="-128"/>
              </a:rPr>
              <a:t>Even more so for phrases like </a:t>
            </a:r>
            <a:r>
              <a:rPr lang="ja-JP" altLang="en-US" b="1" i="1">
                <a:ea typeface="ＭＳ Ｐゴシック" panose="020B0600070205080204" pitchFamily="34" charset="-128"/>
              </a:rPr>
              <a:t>“</a:t>
            </a:r>
            <a:r>
              <a:rPr lang="en-US" altLang="ja-JP" b="1" i="1" dirty="0">
                <a:ea typeface="ＭＳ Ｐゴシック" panose="020B0600070205080204" pitchFamily="34" charset="-128"/>
              </a:rPr>
              <a:t>The Who</a:t>
            </a:r>
            <a:r>
              <a:rPr lang="ja-JP" altLang="en-US" b="1" i="1">
                <a:ea typeface="ＭＳ Ｐゴシック" panose="020B0600070205080204" pitchFamily="34" charset="-128"/>
              </a:rPr>
              <a:t>”</a:t>
            </a:r>
            <a:endParaRPr lang="en-US" altLang="ja-JP" b="1" i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Williams et al. (2004) evaluate a more sophisticated mixed indexing scheme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A typical web query mixture was executed in ¼ of the time of using just a positional index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It required 26% more space than having a positional index alone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2B6B00F-A99B-9F4F-AC4E-BC969A8636C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0F6E559-EE86-62CD-D1D0-72D4708D66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50D508D5-F423-A947-94A8-157B15FA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Dictionary data structures for inverted indexes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B8B6D1C6-5735-CA46-B272-899A696F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 dictionary data structure stores the term vocabulary, document frequency, pointers to each postings list …</a:t>
            </a:r>
            <a:r>
              <a:rPr lang="en-US" altLang="it-IT">
                <a:solidFill>
                  <a:srgbClr val="00A000"/>
                </a:solidFill>
                <a:ea typeface="ＭＳ Ｐゴシック" panose="020B0600070205080204" pitchFamily="34" charset="-128"/>
              </a:rPr>
              <a:t> in what data structure?</a:t>
            </a:r>
          </a:p>
          <a:p>
            <a:pPr lvl="1" eaLnBrk="1" hangingPunct="1"/>
            <a:endParaRPr lang="en-US" altLang="it-IT">
              <a:ea typeface="ＭＳ Ｐゴシック" panose="020B0600070205080204" pitchFamily="34" charset="-128"/>
            </a:endParaRP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BA048C31-7FB1-F44F-9124-B10444605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50899"/>
            <a:ext cx="8382000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6683CC-8F45-274A-9F0A-093B4C337E2D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E53939-1B3F-570E-81E3-63EFB01CA5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59E6980B-1597-454D-A95A-DB671553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 naïve dictionary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06E55603-89B6-494D-B726-53EC47CA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An array of struct: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 sz="20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 sz="20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 sz="20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400">
                <a:ea typeface="ＭＳ Ｐゴシック" panose="020B0600070205080204" pitchFamily="34" charset="-128"/>
              </a:rPr>
              <a:t>         char[20]   int                   Postings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400">
                <a:ea typeface="ＭＳ Ｐゴシック" panose="020B0600070205080204" pitchFamily="34" charset="-128"/>
              </a:rPr>
              <a:t>         </a:t>
            </a:r>
            <a:r>
              <a:rPr lang="en-US" altLang="it-IT" sz="2400">
                <a:solidFill>
                  <a:srgbClr val="00A000"/>
                </a:solidFill>
                <a:ea typeface="ＭＳ Ｐゴシック" panose="020B0600070205080204" pitchFamily="34" charset="-128"/>
              </a:rPr>
              <a:t>20 bytes   4/8 bytes        4/8 bytes  </a:t>
            </a:r>
          </a:p>
          <a:p>
            <a:pPr eaLnBrk="1" hangingPunct="1"/>
            <a:r>
              <a:rPr lang="en-US" altLang="it-IT" sz="2400">
                <a:solidFill>
                  <a:schemeClr val="tx2"/>
                </a:solidFill>
                <a:ea typeface="ＭＳ Ｐゴシック" panose="020B0600070205080204" pitchFamily="34" charset="-128"/>
              </a:rPr>
              <a:t>How do we store a dictionary in memory efficiently?</a:t>
            </a:r>
          </a:p>
          <a:p>
            <a:pPr eaLnBrk="1" hangingPunct="1"/>
            <a:r>
              <a:rPr lang="en-US" altLang="it-IT" sz="2400">
                <a:solidFill>
                  <a:schemeClr val="tx2"/>
                </a:solidFill>
                <a:ea typeface="ＭＳ Ｐゴシック" panose="020B0600070205080204" pitchFamily="34" charset="-128"/>
              </a:rPr>
              <a:t>How do we quickly look up elements at query time?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21B058F0-181D-D64F-8C29-62A2EF1B0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56388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CE6CEFE-4746-D04B-AE25-788C9E4D459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E3D2B1C-71F2-97FB-2945-1C9AAFCCEC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ＭＳ Ｐゴシック" charset="0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57E69"/>
              </a:buClr>
            </a:pPr>
            <a:r>
              <a:rPr lang="en-US" dirty="0">
                <a:solidFill>
                  <a:srgbClr val="357E69"/>
                </a:solidFill>
                <a:cs typeface="ＭＳ Ｐゴシック" charset="0"/>
              </a:rPr>
              <a:t>Collection</a:t>
            </a:r>
            <a:r>
              <a:rPr lang="en-US" dirty="0">
                <a:cs typeface="ＭＳ Ｐゴシック" charset="0"/>
              </a:rPr>
              <a:t>: A set of documents</a:t>
            </a:r>
          </a:p>
          <a:p>
            <a:pPr lvl="1"/>
            <a:r>
              <a:rPr lang="en-US" dirty="0">
                <a:cs typeface="ＭＳ Ｐゴシック" charset="0"/>
              </a:rPr>
              <a:t>Assume it is a static collection (but can be extended to the dynamic case)</a:t>
            </a:r>
          </a:p>
          <a:p>
            <a:pPr lvl="1"/>
            <a:endParaRPr lang="en-US" dirty="0">
              <a:cs typeface="ＭＳ Ｐゴシック" charset="0"/>
            </a:endParaRPr>
          </a:p>
          <a:p>
            <a:r>
              <a:rPr lang="en-US" dirty="0">
                <a:solidFill>
                  <a:srgbClr val="357E69"/>
                </a:solidFill>
                <a:cs typeface="ＭＳ Ｐゴシック" charset="0"/>
              </a:rPr>
              <a:t>Goal</a:t>
            </a:r>
            <a:r>
              <a:rPr lang="en-US" dirty="0">
                <a:cs typeface="ＭＳ Ｐゴシック" charset="0"/>
              </a:rPr>
              <a:t>: Retrieve documents with information that is </a:t>
            </a:r>
            <a:r>
              <a:rPr lang="en-US" dirty="0">
                <a:solidFill>
                  <a:schemeClr val="accent2"/>
                </a:solidFill>
                <a:cs typeface="ＭＳ Ｐゴシック" charset="0"/>
              </a:rPr>
              <a:t>relevant</a:t>
            </a:r>
            <a:r>
              <a:rPr lang="en-US" dirty="0">
                <a:cs typeface="ＭＳ Ｐゴシック" charset="0"/>
              </a:rPr>
              <a:t> to the user</a:t>
            </a:r>
            <a:r>
              <a:rPr lang="ja-JP" altLang="en-US">
                <a:cs typeface="ＭＳ Ｐゴシック" charset="0"/>
              </a:rPr>
              <a:t>’</a:t>
            </a:r>
            <a:r>
              <a:rPr lang="en-US" dirty="0">
                <a:cs typeface="ＭＳ Ｐゴシック" charset="0"/>
              </a:rPr>
              <a:t>s </a:t>
            </a:r>
            <a:r>
              <a:rPr lang="en-US" dirty="0">
                <a:solidFill>
                  <a:srgbClr val="C0504D"/>
                </a:solidFill>
                <a:cs typeface="ＭＳ Ｐゴシック" charset="0"/>
              </a:rPr>
              <a:t>information need</a:t>
            </a:r>
            <a:r>
              <a:rPr lang="en-US" dirty="0">
                <a:solidFill>
                  <a:schemeClr val="hlink"/>
                </a:solidFill>
                <a:cs typeface="ＭＳ Ｐゴシック" charset="0"/>
              </a:rPr>
              <a:t> </a:t>
            </a:r>
            <a:r>
              <a:rPr lang="en-US" dirty="0">
                <a:solidFill>
                  <a:srgbClr val="0D0D0D"/>
                </a:solidFill>
                <a:cs typeface="ＭＳ Ｐゴシック" charset="0"/>
              </a:rPr>
              <a:t>and helps the user complete a </a:t>
            </a:r>
            <a:r>
              <a:rPr lang="en-US" dirty="0">
                <a:solidFill>
                  <a:schemeClr val="accent2"/>
                </a:solidFill>
                <a:cs typeface="ＭＳ Ｐゴシック" charset="0"/>
              </a:rPr>
              <a:t>task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DCABEF-AF0E-134F-A2B6-E35645B9372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061839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6CF327A4-43F0-D846-AC0F-E3234689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Dictionary data structures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3F5AAA2F-3BDA-D946-A420-226785A0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Two main choices: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Hashtables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Trees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Some IR systems use hashtables, some trees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C328A3-E3B4-C749-995C-4D0AC9DAEB50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E97D3C8-4D32-3D2C-25AA-3D81A92A4F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4C03DD7C-BFCF-0F42-AB20-20E0492F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Hashtables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C3E21FB6-C0DE-D749-8E74-9E0419CD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Each vocabulary term is hashed to an integer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Pros: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Lookup is faster than for a tree: O(1)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Cons: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No easy way to find minor variants:</a:t>
            </a:r>
          </a:p>
          <a:p>
            <a:pPr lvl="2" eaLnBrk="1" hangingPunct="1"/>
            <a:r>
              <a:rPr lang="en-US" altLang="it-IT" dirty="0">
                <a:ea typeface="ＭＳ Ｐゴシック" panose="020B0600070205080204" pitchFamily="34" charset="-128"/>
              </a:rPr>
              <a:t>judgment/judgement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No prefix search (e.g., </a:t>
            </a:r>
            <a:r>
              <a:rPr lang="en-US" altLang="it-IT" dirty="0" err="1">
                <a:ea typeface="ＭＳ Ｐゴシック" panose="020B0600070205080204" pitchFamily="34" charset="-128"/>
              </a:rPr>
              <a:t>entrep</a:t>
            </a:r>
            <a:r>
              <a:rPr lang="en-US" altLang="it-IT" dirty="0">
                <a:ea typeface="ＭＳ Ｐゴシック" panose="020B0600070205080204" pitchFamily="34" charset="-128"/>
              </a:rPr>
              <a:t>*)		</a:t>
            </a:r>
            <a:r>
              <a:rPr lang="en-US" altLang="it-IT" dirty="0">
                <a:solidFill>
                  <a:srgbClr val="00A000"/>
                </a:solidFill>
                <a:ea typeface="ＭＳ Ｐゴシック" panose="020B0600070205080204" pitchFamily="34" charset="-128"/>
              </a:rPr>
              <a:t>[tolerant  retrieval]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If vocabulary keeps growing, need to occasionally do the expensive operation of rehashing </a:t>
            </a:r>
            <a:r>
              <a:rPr lang="en-US" altLang="it-IT" i="1" dirty="0">
                <a:ea typeface="ＭＳ Ｐゴシック" panose="020B0600070205080204" pitchFamily="34" charset="-128"/>
              </a:rPr>
              <a:t>everything</a:t>
            </a:r>
            <a:endParaRPr lang="en-US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B4EE91-08D9-F54F-84F8-429D2708938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910009A-969C-5679-C14C-1C9926EFAB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Oval 2">
            <a:extLst>
              <a:ext uri="{FF2B5EF4-FFF2-40B4-BE49-F238E27FC236}">
                <a16:creationId xmlns:a16="http://schemas.microsoft.com/office/drawing/2014/main" id="{CFD7BD1F-DE9D-624F-A84D-0BBA6362D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4589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/>
              <a:t>Root</a:t>
            </a:r>
          </a:p>
        </p:txBody>
      </p:sp>
      <p:sp>
        <p:nvSpPr>
          <p:cNvPr id="52226" name="Oval 4">
            <a:extLst>
              <a:ext uri="{FF2B5EF4-FFF2-40B4-BE49-F238E27FC236}">
                <a16:creationId xmlns:a16="http://schemas.microsoft.com/office/drawing/2014/main" id="{23917F9D-EDE4-6E4C-8172-EDA9CE2C5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373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27" name="Oval 5">
            <a:extLst>
              <a:ext uri="{FF2B5EF4-FFF2-40B4-BE49-F238E27FC236}">
                <a16:creationId xmlns:a16="http://schemas.microsoft.com/office/drawing/2014/main" id="{ACA8AB2D-2025-A74D-94A5-D095B0548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373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28" name="Oval 6">
            <a:extLst>
              <a:ext uri="{FF2B5EF4-FFF2-40B4-BE49-F238E27FC236}">
                <a16:creationId xmlns:a16="http://schemas.microsoft.com/office/drawing/2014/main" id="{4E1EB1A3-4C3D-214E-86A1-07147176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2115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29" name="Oval 7">
            <a:extLst>
              <a:ext uri="{FF2B5EF4-FFF2-40B4-BE49-F238E27FC236}">
                <a16:creationId xmlns:a16="http://schemas.microsoft.com/office/drawing/2014/main" id="{6B2DE64B-5072-B544-8658-B1ECB5D01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87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30" name="Oval 9">
            <a:extLst>
              <a:ext uri="{FF2B5EF4-FFF2-40B4-BE49-F238E27FC236}">
                <a16:creationId xmlns:a16="http://schemas.microsoft.com/office/drawing/2014/main" id="{9FC79760-4EC1-BA42-9FD2-4228F238C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87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31" name="Oval 10">
            <a:extLst>
              <a:ext uri="{FF2B5EF4-FFF2-40B4-BE49-F238E27FC236}">
                <a16:creationId xmlns:a16="http://schemas.microsoft.com/office/drawing/2014/main" id="{9EECB97D-AC62-3D45-865C-9919C4C1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115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52232" name="AutoShape 12">
            <a:extLst>
              <a:ext uri="{FF2B5EF4-FFF2-40B4-BE49-F238E27FC236}">
                <a16:creationId xmlns:a16="http://schemas.microsoft.com/office/drawing/2014/main" id="{8424BE28-E418-F745-A588-C358432EAD3A}"/>
              </a:ext>
            </a:extLst>
          </p:cNvPr>
          <p:cNvCxnSpPr>
            <a:cxnSpLocks noChangeShapeType="1"/>
            <a:stCxn id="52225" idx="3"/>
            <a:endCxn id="52227" idx="0"/>
          </p:cNvCxnSpPr>
          <p:nvPr/>
        </p:nvCxnSpPr>
        <p:spPr bwMode="auto">
          <a:xfrm flipH="1">
            <a:off x="3962401" y="1849439"/>
            <a:ext cx="1895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3" name="AutoShape 14">
            <a:extLst>
              <a:ext uri="{FF2B5EF4-FFF2-40B4-BE49-F238E27FC236}">
                <a16:creationId xmlns:a16="http://schemas.microsoft.com/office/drawing/2014/main" id="{87B8D557-3EA0-D240-BA55-79F494C0465A}"/>
              </a:ext>
            </a:extLst>
          </p:cNvPr>
          <p:cNvCxnSpPr>
            <a:cxnSpLocks noChangeShapeType="1"/>
            <a:stCxn id="52225" idx="5"/>
            <a:endCxn id="52226" idx="0"/>
          </p:cNvCxnSpPr>
          <p:nvPr/>
        </p:nvCxnSpPr>
        <p:spPr bwMode="auto">
          <a:xfrm>
            <a:off x="6181726" y="1849439"/>
            <a:ext cx="1895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4" name="AutoShape 15">
            <a:extLst>
              <a:ext uri="{FF2B5EF4-FFF2-40B4-BE49-F238E27FC236}">
                <a16:creationId xmlns:a16="http://schemas.microsoft.com/office/drawing/2014/main" id="{9432C114-B310-7F40-997B-9A01965DC6E7}"/>
              </a:ext>
            </a:extLst>
          </p:cNvPr>
          <p:cNvCxnSpPr>
            <a:cxnSpLocks noChangeShapeType="1"/>
            <a:stCxn id="52227" idx="3"/>
            <a:endCxn id="52230" idx="0"/>
          </p:cNvCxnSpPr>
          <p:nvPr/>
        </p:nvCxnSpPr>
        <p:spPr bwMode="auto">
          <a:xfrm flipH="1">
            <a:off x="3429001" y="2763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AutoShape 16">
            <a:extLst>
              <a:ext uri="{FF2B5EF4-FFF2-40B4-BE49-F238E27FC236}">
                <a16:creationId xmlns:a16="http://schemas.microsoft.com/office/drawing/2014/main" id="{E29B8ADD-BFD5-7C46-94D5-E470230DC7C6}"/>
              </a:ext>
            </a:extLst>
          </p:cNvPr>
          <p:cNvCxnSpPr>
            <a:cxnSpLocks noChangeShapeType="1"/>
            <a:stCxn id="52227" idx="5"/>
            <a:endCxn id="52229" idx="0"/>
          </p:cNvCxnSpPr>
          <p:nvPr/>
        </p:nvCxnSpPr>
        <p:spPr bwMode="auto">
          <a:xfrm>
            <a:off x="4124326" y="2763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17">
            <a:extLst>
              <a:ext uri="{FF2B5EF4-FFF2-40B4-BE49-F238E27FC236}">
                <a16:creationId xmlns:a16="http://schemas.microsoft.com/office/drawing/2014/main" id="{834223F3-61A6-DA4A-8441-A8B14947B570}"/>
              </a:ext>
            </a:extLst>
          </p:cNvPr>
          <p:cNvCxnSpPr>
            <a:cxnSpLocks noChangeShapeType="1"/>
            <a:stCxn id="52226" idx="3"/>
            <a:endCxn id="52231" idx="0"/>
          </p:cNvCxnSpPr>
          <p:nvPr/>
        </p:nvCxnSpPr>
        <p:spPr bwMode="auto">
          <a:xfrm flipH="1">
            <a:off x="7467601" y="2763839"/>
            <a:ext cx="447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8">
            <a:extLst>
              <a:ext uri="{FF2B5EF4-FFF2-40B4-BE49-F238E27FC236}">
                <a16:creationId xmlns:a16="http://schemas.microsoft.com/office/drawing/2014/main" id="{213F74E9-E5F9-0443-8552-D26E8375BC73}"/>
              </a:ext>
            </a:extLst>
          </p:cNvPr>
          <p:cNvCxnSpPr>
            <a:cxnSpLocks noChangeShapeType="1"/>
            <a:stCxn id="52226" idx="5"/>
            <a:endCxn id="52228" idx="0"/>
          </p:cNvCxnSpPr>
          <p:nvPr/>
        </p:nvCxnSpPr>
        <p:spPr bwMode="auto">
          <a:xfrm>
            <a:off x="8239126" y="2763839"/>
            <a:ext cx="5238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8" name="Oval 21">
            <a:extLst>
              <a:ext uri="{FF2B5EF4-FFF2-40B4-BE49-F238E27FC236}">
                <a16:creationId xmlns:a16="http://schemas.microsoft.com/office/drawing/2014/main" id="{13A3A780-2028-4D4E-8201-E2F973D2A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39" name="Oval 22">
            <a:extLst>
              <a:ext uri="{FF2B5EF4-FFF2-40B4-BE49-F238E27FC236}">
                <a16:creationId xmlns:a16="http://schemas.microsoft.com/office/drawing/2014/main" id="{1E3A914C-96EF-F349-BAE5-3DF39F04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40" name="Oval 23">
            <a:extLst>
              <a:ext uri="{FF2B5EF4-FFF2-40B4-BE49-F238E27FC236}">
                <a16:creationId xmlns:a16="http://schemas.microsoft.com/office/drawing/2014/main" id="{1461E817-7267-A54A-A366-5EC689796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52241" name="AutoShape 24">
            <a:extLst>
              <a:ext uri="{FF2B5EF4-FFF2-40B4-BE49-F238E27FC236}">
                <a16:creationId xmlns:a16="http://schemas.microsoft.com/office/drawing/2014/main" id="{363CFAB1-E483-0746-86C3-C5AD93E9ACE3}"/>
              </a:ext>
            </a:extLst>
          </p:cNvPr>
          <p:cNvCxnSpPr>
            <a:cxnSpLocks noChangeShapeType="1"/>
            <a:stCxn id="52238" idx="3"/>
            <a:endCxn id="52240" idx="0"/>
          </p:cNvCxnSpPr>
          <p:nvPr/>
        </p:nvCxnSpPr>
        <p:spPr bwMode="auto">
          <a:xfrm flipH="1">
            <a:off x="1828801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25">
            <a:extLst>
              <a:ext uri="{FF2B5EF4-FFF2-40B4-BE49-F238E27FC236}">
                <a16:creationId xmlns:a16="http://schemas.microsoft.com/office/drawing/2014/main" id="{EDD63325-9F8C-9241-BA33-134F434C5135}"/>
              </a:ext>
            </a:extLst>
          </p:cNvPr>
          <p:cNvCxnSpPr>
            <a:cxnSpLocks noChangeShapeType="1"/>
            <a:stCxn id="52238" idx="5"/>
            <a:endCxn id="52239" idx="0"/>
          </p:cNvCxnSpPr>
          <p:nvPr/>
        </p:nvCxnSpPr>
        <p:spPr bwMode="auto">
          <a:xfrm>
            <a:off x="2524126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3" name="Oval 26">
            <a:extLst>
              <a:ext uri="{FF2B5EF4-FFF2-40B4-BE49-F238E27FC236}">
                <a16:creationId xmlns:a16="http://schemas.microsoft.com/office/drawing/2014/main" id="{4AA8458A-8841-AF47-8952-15FC4E50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44" name="Oval 27">
            <a:extLst>
              <a:ext uri="{FF2B5EF4-FFF2-40B4-BE49-F238E27FC236}">
                <a16:creationId xmlns:a16="http://schemas.microsoft.com/office/drawing/2014/main" id="{BBDBDF41-EC9F-BA4D-8B22-2F4C27271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45" name="Oval 28">
            <a:extLst>
              <a:ext uri="{FF2B5EF4-FFF2-40B4-BE49-F238E27FC236}">
                <a16:creationId xmlns:a16="http://schemas.microsoft.com/office/drawing/2014/main" id="{FF0C3A44-2F87-8444-A167-E8BB53BA1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52246" name="AutoShape 29">
            <a:extLst>
              <a:ext uri="{FF2B5EF4-FFF2-40B4-BE49-F238E27FC236}">
                <a16:creationId xmlns:a16="http://schemas.microsoft.com/office/drawing/2014/main" id="{5F6C3E02-5B87-824D-BC62-9C92BA32FE65}"/>
              </a:ext>
            </a:extLst>
          </p:cNvPr>
          <p:cNvCxnSpPr>
            <a:cxnSpLocks noChangeShapeType="1"/>
            <a:stCxn id="52243" idx="3"/>
            <a:endCxn id="52245" idx="0"/>
          </p:cNvCxnSpPr>
          <p:nvPr/>
        </p:nvCxnSpPr>
        <p:spPr bwMode="auto">
          <a:xfrm flipH="1">
            <a:off x="3505201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7" name="AutoShape 30">
            <a:extLst>
              <a:ext uri="{FF2B5EF4-FFF2-40B4-BE49-F238E27FC236}">
                <a16:creationId xmlns:a16="http://schemas.microsoft.com/office/drawing/2014/main" id="{4A1857D1-634C-8943-A1ED-CD212B0A6002}"/>
              </a:ext>
            </a:extLst>
          </p:cNvPr>
          <p:cNvCxnSpPr>
            <a:cxnSpLocks noChangeShapeType="1"/>
            <a:stCxn id="52243" idx="5"/>
            <a:endCxn id="52244" idx="0"/>
          </p:cNvCxnSpPr>
          <p:nvPr/>
        </p:nvCxnSpPr>
        <p:spPr bwMode="auto">
          <a:xfrm>
            <a:off x="4200526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8" name="Oval 31">
            <a:extLst>
              <a:ext uri="{FF2B5EF4-FFF2-40B4-BE49-F238E27FC236}">
                <a16:creationId xmlns:a16="http://schemas.microsoft.com/office/drawing/2014/main" id="{7A299BBC-5F57-F74D-91E8-70ED498E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49" name="Oval 32">
            <a:extLst>
              <a:ext uri="{FF2B5EF4-FFF2-40B4-BE49-F238E27FC236}">
                <a16:creationId xmlns:a16="http://schemas.microsoft.com/office/drawing/2014/main" id="{4C426898-51F8-C64D-B60B-9A77AD758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50" name="Oval 33">
            <a:extLst>
              <a:ext uri="{FF2B5EF4-FFF2-40B4-BE49-F238E27FC236}">
                <a16:creationId xmlns:a16="http://schemas.microsoft.com/office/drawing/2014/main" id="{E17E023B-169C-0E45-A8FA-62E4A0BE3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52251" name="AutoShape 34">
            <a:extLst>
              <a:ext uri="{FF2B5EF4-FFF2-40B4-BE49-F238E27FC236}">
                <a16:creationId xmlns:a16="http://schemas.microsoft.com/office/drawing/2014/main" id="{3BF2BDD5-1BA8-C94A-92EB-157EA64F68DA}"/>
              </a:ext>
            </a:extLst>
          </p:cNvPr>
          <p:cNvCxnSpPr>
            <a:cxnSpLocks noChangeShapeType="1"/>
            <a:stCxn id="52248" idx="3"/>
            <a:endCxn id="52250" idx="0"/>
          </p:cNvCxnSpPr>
          <p:nvPr/>
        </p:nvCxnSpPr>
        <p:spPr bwMode="auto">
          <a:xfrm flipH="1">
            <a:off x="7620001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2" name="AutoShape 35">
            <a:extLst>
              <a:ext uri="{FF2B5EF4-FFF2-40B4-BE49-F238E27FC236}">
                <a16:creationId xmlns:a16="http://schemas.microsoft.com/office/drawing/2014/main" id="{370B6B97-E098-7648-87F0-E37A3D3E8EB8}"/>
              </a:ext>
            </a:extLst>
          </p:cNvPr>
          <p:cNvCxnSpPr>
            <a:cxnSpLocks noChangeShapeType="1"/>
            <a:stCxn id="52248" idx="5"/>
            <a:endCxn id="52249" idx="0"/>
          </p:cNvCxnSpPr>
          <p:nvPr/>
        </p:nvCxnSpPr>
        <p:spPr bwMode="auto">
          <a:xfrm>
            <a:off x="8315326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3" name="Oval 36">
            <a:extLst>
              <a:ext uri="{FF2B5EF4-FFF2-40B4-BE49-F238E27FC236}">
                <a16:creationId xmlns:a16="http://schemas.microsoft.com/office/drawing/2014/main" id="{880D15BA-B75A-A04B-8E2B-AB97C0F6C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54" name="Oval 37">
            <a:extLst>
              <a:ext uri="{FF2B5EF4-FFF2-40B4-BE49-F238E27FC236}">
                <a16:creationId xmlns:a16="http://schemas.microsoft.com/office/drawing/2014/main" id="{F511A751-97CA-4D46-B303-DA6166F18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55" name="Oval 38">
            <a:extLst>
              <a:ext uri="{FF2B5EF4-FFF2-40B4-BE49-F238E27FC236}">
                <a16:creationId xmlns:a16="http://schemas.microsoft.com/office/drawing/2014/main" id="{2E5AF6B3-B2F2-334C-AC04-541562A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52256" name="AutoShape 39">
            <a:extLst>
              <a:ext uri="{FF2B5EF4-FFF2-40B4-BE49-F238E27FC236}">
                <a16:creationId xmlns:a16="http://schemas.microsoft.com/office/drawing/2014/main" id="{52837BA2-219E-A54D-8D6B-5C46D16AFD8E}"/>
              </a:ext>
            </a:extLst>
          </p:cNvPr>
          <p:cNvCxnSpPr>
            <a:cxnSpLocks noChangeShapeType="1"/>
            <a:stCxn id="52253" idx="3"/>
            <a:endCxn id="52255" idx="0"/>
          </p:cNvCxnSpPr>
          <p:nvPr/>
        </p:nvCxnSpPr>
        <p:spPr bwMode="auto">
          <a:xfrm flipH="1">
            <a:off x="9296401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7" name="AutoShape 40">
            <a:extLst>
              <a:ext uri="{FF2B5EF4-FFF2-40B4-BE49-F238E27FC236}">
                <a16:creationId xmlns:a16="http://schemas.microsoft.com/office/drawing/2014/main" id="{CB044494-BA59-E440-A25D-CA105AA409C5}"/>
              </a:ext>
            </a:extLst>
          </p:cNvPr>
          <p:cNvCxnSpPr>
            <a:cxnSpLocks noChangeShapeType="1"/>
            <a:stCxn id="52253" idx="5"/>
            <a:endCxn id="52254" idx="0"/>
          </p:cNvCxnSpPr>
          <p:nvPr/>
        </p:nvCxnSpPr>
        <p:spPr bwMode="auto">
          <a:xfrm>
            <a:off x="9991726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8" name="Text Box 41">
            <a:extLst>
              <a:ext uri="{FF2B5EF4-FFF2-40B4-BE49-F238E27FC236}">
                <a16:creationId xmlns:a16="http://schemas.microsoft.com/office/drawing/2014/main" id="{B33B3AA0-C466-5149-84E3-D18D4D26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671638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a-m</a:t>
            </a:r>
          </a:p>
        </p:txBody>
      </p:sp>
      <p:sp>
        <p:nvSpPr>
          <p:cNvPr id="52259" name="Text Box 42">
            <a:extLst>
              <a:ext uri="{FF2B5EF4-FFF2-40B4-BE49-F238E27FC236}">
                <a16:creationId xmlns:a16="http://schemas.microsoft.com/office/drawing/2014/main" id="{8CD8FD6A-B799-F240-80B1-BA6406451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1676400"/>
            <a:ext cx="4956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n-z</a:t>
            </a:r>
          </a:p>
        </p:txBody>
      </p:sp>
      <p:sp>
        <p:nvSpPr>
          <p:cNvPr id="52260" name="Oval 44">
            <a:extLst>
              <a:ext uri="{FF2B5EF4-FFF2-40B4-BE49-F238E27FC236}">
                <a16:creationId xmlns:a16="http://schemas.microsoft.com/office/drawing/2014/main" id="{AAE3ACB5-3F5A-674B-8606-7869DFCCB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1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61" name="Oval 45">
            <a:extLst>
              <a:ext uri="{FF2B5EF4-FFF2-40B4-BE49-F238E27FC236}">
                <a16:creationId xmlns:a16="http://schemas.microsoft.com/office/drawing/2014/main" id="{446199A2-C5E8-4049-AED2-728DE0817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1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62" name="Oval 46">
            <a:extLst>
              <a:ext uri="{FF2B5EF4-FFF2-40B4-BE49-F238E27FC236}">
                <a16:creationId xmlns:a16="http://schemas.microsoft.com/office/drawing/2014/main" id="{B95123B6-AD1A-6F4A-935F-D14822743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1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63" name="Oval 47">
            <a:extLst>
              <a:ext uri="{FF2B5EF4-FFF2-40B4-BE49-F238E27FC236}">
                <a16:creationId xmlns:a16="http://schemas.microsoft.com/office/drawing/2014/main" id="{E19104F1-2CFF-8D46-8E66-862A55894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1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64" name="Text Box 53">
            <a:extLst>
              <a:ext uri="{FF2B5EF4-FFF2-40B4-BE49-F238E27FC236}">
                <a16:creationId xmlns:a16="http://schemas.microsoft.com/office/drawing/2014/main" id="{83EFB0EF-3F5E-234A-B507-466788B70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798763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a-hu</a:t>
            </a:r>
          </a:p>
        </p:txBody>
      </p:sp>
      <p:sp>
        <p:nvSpPr>
          <p:cNvPr id="52265" name="Text Box 54">
            <a:extLst>
              <a:ext uri="{FF2B5EF4-FFF2-40B4-BE49-F238E27FC236}">
                <a16:creationId xmlns:a16="http://schemas.microsoft.com/office/drawing/2014/main" id="{C9257996-A025-1246-8F11-21C2D1DEF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1" y="2798763"/>
            <a:ext cx="6783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hy-m</a:t>
            </a:r>
          </a:p>
        </p:txBody>
      </p:sp>
      <p:sp>
        <p:nvSpPr>
          <p:cNvPr id="52266" name="Text Box 55">
            <a:extLst>
              <a:ext uri="{FF2B5EF4-FFF2-40B4-BE49-F238E27FC236}">
                <a16:creationId xmlns:a16="http://schemas.microsoft.com/office/drawing/2014/main" id="{ACCA6AC2-C3C0-5241-8B9D-3EB9F249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3" y="2798763"/>
            <a:ext cx="609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n-sh</a:t>
            </a:r>
          </a:p>
        </p:txBody>
      </p:sp>
      <p:sp>
        <p:nvSpPr>
          <p:cNvPr id="52267" name="Text Box 56">
            <a:extLst>
              <a:ext uri="{FF2B5EF4-FFF2-40B4-BE49-F238E27FC236}">
                <a16:creationId xmlns:a16="http://schemas.microsoft.com/office/drawing/2014/main" id="{84800CC1-49B1-C241-93DF-2E406AF33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4563" y="2798763"/>
            <a:ext cx="5325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si-z</a:t>
            </a:r>
          </a:p>
        </p:txBody>
      </p:sp>
      <p:sp>
        <p:nvSpPr>
          <p:cNvPr id="52268" name="Text Box 57">
            <a:extLst>
              <a:ext uri="{FF2B5EF4-FFF2-40B4-BE49-F238E27FC236}">
                <a16:creationId xmlns:a16="http://schemas.microsoft.com/office/drawing/2014/main" id="{EF8AE6FA-4B69-5344-9740-46F013533D1F}"/>
              </a:ext>
            </a:extLst>
          </p:cNvPr>
          <p:cNvSpPr txBox="1">
            <a:spLocks noChangeArrowheads="1"/>
          </p:cNvSpPr>
          <p:nvPr/>
        </p:nvSpPr>
        <p:spPr bwMode="auto">
          <a:xfrm rot="17400000">
            <a:off x="1235075" y="6319838"/>
            <a:ext cx="1035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400">
                <a:latin typeface="Courier" pitchFamily="2" charset="0"/>
              </a:rPr>
              <a:t>aardvark</a:t>
            </a:r>
          </a:p>
        </p:txBody>
      </p:sp>
      <p:sp>
        <p:nvSpPr>
          <p:cNvPr id="52269" name="Text Box 58">
            <a:extLst>
              <a:ext uri="{FF2B5EF4-FFF2-40B4-BE49-F238E27FC236}">
                <a16:creationId xmlns:a16="http://schemas.microsoft.com/office/drawing/2014/main" id="{DC3A985F-965A-B14F-8D6B-69B2F3ED83C0}"/>
              </a:ext>
            </a:extLst>
          </p:cNvPr>
          <p:cNvSpPr txBox="1">
            <a:spLocks noChangeArrowheads="1"/>
          </p:cNvSpPr>
          <p:nvPr/>
        </p:nvSpPr>
        <p:spPr bwMode="auto">
          <a:xfrm rot="17400000">
            <a:off x="4012407" y="6266657"/>
            <a:ext cx="928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400">
                <a:latin typeface="Courier" pitchFamily="2" charset="0"/>
              </a:rPr>
              <a:t>huygens</a:t>
            </a:r>
          </a:p>
        </p:txBody>
      </p:sp>
      <p:sp>
        <p:nvSpPr>
          <p:cNvPr id="52270" name="Line 59">
            <a:extLst>
              <a:ext uri="{FF2B5EF4-FFF2-40B4-BE49-F238E27FC236}">
                <a16:creationId xmlns:a16="http://schemas.microsoft.com/office/drawing/2014/main" id="{8AACDFF2-2DED-3343-BE00-A70E8DE16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6687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71" name="Line 60">
            <a:extLst>
              <a:ext uri="{FF2B5EF4-FFF2-40B4-BE49-F238E27FC236}">
                <a16:creationId xmlns:a16="http://schemas.microsoft.com/office/drawing/2014/main" id="{2B8CB8E6-5533-A340-B465-F0BB88D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668713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72" name="Text Box 61">
            <a:extLst>
              <a:ext uri="{FF2B5EF4-FFF2-40B4-BE49-F238E27FC236}">
                <a16:creationId xmlns:a16="http://schemas.microsoft.com/office/drawing/2014/main" id="{83E4046F-FB8C-054E-854C-D4725241783E}"/>
              </a:ext>
            </a:extLst>
          </p:cNvPr>
          <p:cNvSpPr txBox="1">
            <a:spLocks noChangeArrowheads="1"/>
          </p:cNvSpPr>
          <p:nvPr/>
        </p:nvSpPr>
        <p:spPr bwMode="auto">
          <a:xfrm rot="17400000">
            <a:off x="6884988" y="6213476"/>
            <a:ext cx="822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400">
                <a:latin typeface="Courier" pitchFamily="2" charset="0"/>
              </a:rPr>
              <a:t>sickle</a:t>
            </a:r>
          </a:p>
        </p:txBody>
      </p:sp>
      <p:sp>
        <p:nvSpPr>
          <p:cNvPr id="52273" name="Text Box 62">
            <a:extLst>
              <a:ext uri="{FF2B5EF4-FFF2-40B4-BE49-F238E27FC236}">
                <a16:creationId xmlns:a16="http://schemas.microsoft.com/office/drawing/2014/main" id="{66F2F5F4-0101-7843-8780-714BDDFC7296}"/>
              </a:ext>
            </a:extLst>
          </p:cNvPr>
          <p:cNvSpPr txBox="1">
            <a:spLocks noChangeArrowheads="1"/>
          </p:cNvSpPr>
          <p:nvPr/>
        </p:nvSpPr>
        <p:spPr bwMode="auto">
          <a:xfrm rot="17400000">
            <a:off x="9987757" y="6160294"/>
            <a:ext cx="71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400">
                <a:latin typeface="Courier" pitchFamily="2" charset="0"/>
              </a:rPr>
              <a:t>zygot</a:t>
            </a:r>
          </a:p>
        </p:txBody>
      </p:sp>
      <p:sp>
        <p:nvSpPr>
          <p:cNvPr id="52274" name="Line 63">
            <a:extLst>
              <a:ext uri="{FF2B5EF4-FFF2-40B4-BE49-F238E27FC236}">
                <a16:creationId xmlns:a16="http://schemas.microsoft.com/office/drawing/2014/main" id="{C793E025-7254-E44C-954E-59826AFDAF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359251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75" name="Line 64">
            <a:extLst>
              <a:ext uri="{FF2B5EF4-FFF2-40B4-BE49-F238E27FC236}">
                <a16:creationId xmlns:a16="http://schemas.microsoft.com/office/drawing/2014/main" id="{9AC2D61A-8EA8-774F-AFC4-6C692C12B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516313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76" name="Title 52">
            <a:extLst>
              <a:ext uri="{FF2B5EF4-FFF2-40B4-BE49-F238E27FC236}">
                <a16:creationId xmlns:a16="http://schemas.microsoft.com/office/drawing/2014/main" id="{4460010D-3DCA-864C-9715-3912C606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Tree: binary tree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1D487E7-A7EF-1BC7-8BE1-B78ECD52C2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139F4DD1-6ECA-E942-BAE5-F2362D69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Trees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D692C00F-8302-684E-AD26-9FFE926C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sz="2400">
                <a:ea typeface="ＭＳ Ｐゴシック" panose="020B0600070205080204" pitchFamily="34" charset="-128"/>
              </a:rPr>
              <a:t>Simplest: binary tree</a:t>
            </a:r>
          </a:p>
          <a:p>
            <a:pPr eaLnBrk="1" hangingPunct="1"/>
            <a:r>
              <a:rPr lang="en-US" altLang="it-IT" sz="2400">
                <a:ea typeface="ＭＳ Ｐゴシック" panose="020B0600070205080204" pitchFamily="34" charset="-128"/>
              </a:rPr>
              <a:t>More usual: B-trees</a:t>
            </a:r>
          </a:p>
          <a:p>
            <a:pPr eaLnBrk="1" hangingPunct="1"/>
            <a:r>
              <a:rPr lang="en-US" altLang="it-IT" sz="2400">
                <a:ea typeface="ＭＳ Ｐゴシック" panose="020B0600070205080204" pitchFamily="34" charset="-128"/>
              </a:rPr>
              <a:t>Trees require a standard ordering of characters and hence strings … but we typically have one</a:t>
            </a:r>
          </a:p>
          <a:p>
            <a:pPr eaLnBrk="1" hangingPunct="1"/>
            <a:r>
              <a:rPr lang="en-US" altLang="it-IT" sz="2400">
                <a:ea typeface="ＭＳ Ｐゴシック" panose="020B0600070205080204" pitchFamily="34" charset="-128"/>
              </a:rPr>
              <a:t>Pros: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Solves the prefix problem (terms starting with </a:t>
            </a:r>
            <a:r>
              <a:rPr lang="en-US" altLang="it-IT" i="1">
                <a:ea typeface="ＭＳ Ｐゴシック" panose="020B0600070205080204" pitchFamily="34" charset="-128"/>
              </a:rPr>
              <a:t>entrep</a:t>
            </a:r>
            <a:r>
              <a:rPr lang="en-US" altLang="it-IT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it-IT" sz="2400">
                <a:ea typeface="ＭＳ Ｐゴシック" panose="020B0600070205080204" pitchFamily="34" charset="-128"/>
              </a:rPr>
              <a:t>Cons: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Slower: O(log </a:t>
            </a:r>
            <a:r>
              <a:rPr lang="en-US" altLang="it-IT" i="1">
                <a:ea typeface="ＭＳ Ｐゴシック" panose="020B0600070205080204" pitchFamily="34" charset="-128"/>
              </a:rPr>
              <a:t>M</a:t>
            </a:r>
            <a:r>
              <a:rPr lang="en-US" altLang="it-IT">
                <a:ea typeface="ＭＳ Ｐゴシック" panose="020B0600070205080204" pitchFamily="34" charset="-128"/>
              </a:rPr>
              <a:t>)  [and this requires </a:t>
            </a:r>
            <a:r>
              <a:rPr lang="en-US" altLang="it-IT" i="1">
                <a:solidFill>
                  <a:srgbClr val="00A000"/>
                </a:solidFill>
                <a:ea typeface="ＭＳ Ｐゴシック" panose="020B0600070205080204" pitchFamily="34" charset="-128"/>
              </a:rPr>
              <a:t>balanced</a:t>
            </a:r>
            <a:r>
              <a:rPr lang="en-US" altLang="it-IT">
                <a:ea typeface="ＭＳ Ｐゴシック" panose="020B0600070205080204" pitchFamily="34" charset="-128"/>
              </a:rPr>
              <a:t> tree]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Rebalancing binary trees is expensive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But B-trees mitigate the rebalancing problem</a:t>
            </a:r>
          </a:p>
        </p:txBody>
      </p:sp>
      <p:sp>
        <p:nvSpPr>
          <p:cNvPr id="53251" name="TextBox 3">
            <a:extLst>
              <a:ext uri="{FF2B5EF4-FFF2-40B4-BE49-F238E27FC236}">
                <a16:creationId xmlns:a16="http://schemas.microsoft.com/office/drawing/2014/main" id="{0949C2C4-02F8-C545-B021-CA77D045D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3.1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D4E33D-E9DE-4B4A-9C3D-E4A6A6894A4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7A3A17C-B1EF-6E9C-ACF3-342FE4AB5C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Oval 4">
            <a:extLst>
              <a:ext uri="{FF2B5EF4-FFF2-40B4-BE49-F238E27FC236}">
                <a16:creationId xmlns:a16="http://schemas.microsoft.com/office/drawing/2014/main" id="{F47F9619-17E8-BF47-A110-751453ED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050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74" name="Oval 5">
            <a:extLst>
              <a:ext uri="{FF2B5EF4-FFF2-40B4-BE49-F238E27FC236}">
                <a16:creationId xmlns:a16="http://schemas.microsoft.com/office/drawing/2014/main" id="{68EF6E5A-695D-2740-860B-62DA9E826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75" name="Oval 6">
            <a:extLst>
              <a:ext uri="{FF2B5EF4-FFF2-40B4-BE49-F238E27FC236}">
                <a16:creationId xmlns:a16="http://schemas.microsoft.com/office/drawing/2014/main" id="{E3C00536-C41A-4049-B294-CA09E7B5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19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76" name="Oval 7">
            <a:extLst>
              <a:ext uri="{FF2B5EF4-FFF2-40B4-BE49-F238E27FC236}">
                <a16:creationId xmlns:a16="http://schemas.microsoft.com/office/drawing/2014/main" id="{A5034B67-C2BC-AA47-BFED-28C6FD77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19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77" name="Oval 8">
            <a:extLst>
              <a:ext uri="{FF2B5EF4-FFF2-40B4-BE49-F238E27FC236}">
                <a16:creationId xmlns:a16="http://schemas.microsoft.com/office/drawing/2014/main" id="{35E74BD6-6508-0F4F-B593-364E5021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78" name="Oval 9">
            <a:extLst>
              <a:ext uri="{FF2B5EF4-FFF2-40B4-BE49-F238E27FC236}">
                <a16:creationId xmlns:a16="http://schemas.microsoft.com/office/drawing/2014/main" id="{32E1B6F2-D821-F94B-A3E6-32CDE9AC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79" name="Oval 10">
            <a:extLst>
              <a:ext uri="{FF2B5EF4-FFF2-40B4-BE49-F238E27FC236}">
                <a16:creationId xmlns:a16="http://schemas.microsoft.com/office/drawing/2014/main" id="{E43E74E8-157E-BA46-A39F-6E8A1E92998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34000" y="2819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80" name="Oval 11">
            <a:extLst>
              <a:ext uri="{FF2B5EF4-FFF2-40B4-BE49-F238E27FC236}">
                <a16:creationId xmlns:a16="http://schemas.microsoft.com/office/drawing/2014/main" id="{6BC6CF96-C80A-A646-A5C5-D65E401B1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81" name="Oval 12">
            <a:extLst>
              <a:ext uri="{FF2B5EF4-FFF2-40B4-BE49-F238E27FC236}">
                <a16:creationId xmlns:a16="http://schemas.microsoft.com/office/drawing/2014/main" id="{5ECBAE1C-3082-CF4D-9114-47BD3439D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82" name="Oval 13">
            <a:extLst>
              <a:ext uri="{FF2B5EF4-FFF2-40B4-BE49-F238E27FC236}">
                <a16:creationId xmlns:a16="http://schemas.microsoft.com/office/drawing/2014/main" id="{C9B3443B-D5D1-0945-B0F9-0888D6D90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54283" name="AutoShape 14">
            <a:extLst>
              <a:ext uri="{FF2B5EF4-FFF2-40B4-BE49-F238E27FC236}">
                <a16:creationId xmlns:a16="http://schemas.microsoft.com/office/drawing/2014/main" id="{62806E82-D058-3345-8364-8D8AD512849F}"/>
              </a:ext>
            </a:extLst>
          </p:cNvPr>
          <p:cNvCxnSpPr>
            <a:cxnSpLocks noChangeShapeType="1"/>
            <a:stCxn id="54273" idx="3"/>
            <a:endCxn id="54276" idx="0"/>
          </p:cNvCxnSpPr>
          <p:nvPr/>
        </p:nvCxnSpPr>
        <p:spPr bwMode="auto">
          <a:xfrm flipH="1">
            <a:off x="4419601" y="2295526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5">
            <a:extLst>
              <a:ext uri="{FF2B5EF4-FFF2-40B4-BE49-F238E27FC236}">
                <a16:creationId xmlns:a16="http://schemas.microsoft.com/office/drawing/2014/main" id="{7553A5E8-5A8C-DA4B-9925-9EEC1CDC94D5}"/>
              </a:ext>
            </a:extLst>
          </p:cNvPr>
          <p:cNvCxnSpPr>
            <a:cxnSpLocks noChangeShapeType="1"/>
            <a:stCxn id="54273" idx="4"/>
            <a:endCxn id="54279" idx="6"/>
          </p:cNvCxnSpPr>
          <p:nvPr/>
        </p:nvCxnSpPr>
        <p:spPr bwMode="auto">
          <a:xfrm>
            <a:off x="5562600" y="2362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16">
            <a:extLst>
              <a:ext uri="{FF2B5EF4-FFF2-40B4-BE49-F238E27FC236}">
                <a16:creationId xmlns:a16="http://schemas.microsoft.com/office/drawing/2014/main" id="{36F18E98-28F3-0B4A-A8E7-19569492DD37}"/>
              </a:ext>
            </a:extLst>
          </p:cNvPr>
          <p:cNvCxnSpPr>
            <a:cxnSpLocks noChangeShapeType="1"/>
            <a:stCxn id="54273" idx="5"/>
            <a:endCxn id="54275" idx="0"/>
          </p:cNvCxnSpPr>
          <p:nvPr/>
        </p:nvCxnSpPr>
        <p:spPr bwMode="auto">
          <a:xfrm>
            <a:off x="5724526" y="2295526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AutoShape 17">
            <a:extLst>
              <a:ext uri="{FF2B5EF4-FFF2-40B4-BE49-F238E27FC236}">
                <a16:creationId xmlns:a16="http://schemas.microsoft.com/office/drawing/2014/main" id="{22F6E13D-986F-1D4D-84EC-5346F08EB0BF}"/>
              </a:ext>
            </a:extLst>
          </p:cNvPr>
          <p:cNvCxnSpPr>
            <a:cxnSpLocks noChangeShapeType="1"/>
            <a:stCxn id="54276" idx="3"/>
            <a:endCxn id="54280" idx="0"/>
          </p:cNvCxnSpPr>
          <p:nvPr/>
        </p:nvCxnSpPr>
        <p:spPr bwMode="auto">
          <a:xfrm flipH="1">
            <a:off x="3810001" y="3209926"/>
            <a:ext cx="4476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AutoShape 18">
            <a:extLst>
              <a:ext uri="{FF2B5EF4-FFF2-40B4-BE49-F238E27FC236}">
                <a16:creationId xmlns:a16="http://schemas.microsoft.com/office/drawing/2014/main" id="{47E2EF30-C86E-EC4A-9F03-B6A47287376E}"/>
              </a:ext>
            </a:extLst>
          </p:cNvPr>
          <p:cNvCxnSpPr>
            <a:cxnSpLocks noChangeShapeType="1"/>
            <a:stCxn id="54276" idx="5"/>
            <a:endCxn id="54278" idx="0"/>
          </p:cNvCxnSpPr>
          <p:nvPr/>
        </p:nvCxnSpPr>
        <p:spPr bwMode="auto">
          <a:xfrm>
            <a:off x="4581526" y="3209926"/>
            <a:ext cx="2952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8" name="AutoShape 19">
            <a:extLst>
              <a:ext uri="{FF2B5EF4-FFF2-40B4-BE49-F238E27FC236}">
                <a16:creationId xmlns:a16="http://schemas.microsoft.com/office/drawing/2014/main" id="{EFC9E043-48AB-324A-84B6-2F587FE5CDA5}"/>
              </a:ext>
            </a:extLst>
          </p:cNvPr>
          <p:cNvCxnSpPr>
            <a:cxnSpLocks noChangeShapeType="1"/>
            <a:stCxn id="54275" idx="3"/>
            <a:endCxn id="54281" idx="0"/>
          </p:cNvCxnSpPr>
          <p:nvPr/>
        </p:nvCxnSpPr>
        <p:spPr bwMode="auto">
          <a:xfrm flipH="1">
            <a:off x="6096001" y="3209926"/>
            <a:ext cx="447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AutoShape 20">
            <a:extLst>
              <a:ext uri="{FF2B5EF4-FFF2-40B4-BE49-F238E27FC236}">
                <a16:creationId xmlns:a16="http://schemas.microsoft.com/office/drawing/2014/main" id="{436BCA46-2279-0148-93CE-D36EBA248CC2}"/>
              </a:ext>
            </a:extLst>
          </p:cNvPr>
          <p:cNvCxnSpPr>
            <a:cxnSpLocks noChangeShapeType="1"/>
            <a:stCxn id="54275" idx="4"/>
            <a:endCxn id="54277" idx="0"/>
          </p:cNvCxnSpPr>
          <p:nvPr/>
        </p:nvCxnSpPr>
        <p:spPr bwMode="auto">
          <a:xfrm>
            <a:off x="6705600" y="3276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0" name="AutoShape 21">
            <a:extLst>
              <a:ext uri="{FF2B5EF4-FFF2-40B4-BE49-F238E27FC236}">
                <a16:creationId xmlns:a16="http://schemas.microsoft.com/office/drawing/2014/main" id="{8E941EFA-385D-5342-8B81-B9991604F838}"/>
              </a:ext>
            </a:extLst>
          </p:cNvPr>
          <p:cNvCxnSpPr>
            <a:cxnSpLocks noChangeShapeType="1"/>
            <a:stCxn id="54275" idx="5"/>
            <a:endCxn id="54274" idx="0"/>
          </p:cNvCxnSpPr>
          <p:nvPr/>
        </p:nvCxnSpPr>
        <p:spPr bwMode="auto">
          <a:xfrm>
            <a:off x="6867526" y="3209926"/>
            <a:ext cx="1209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1" name="AutoShape 22">
            <a:extLst>
              <a:ext uri="{FF2B5EF4-FFF2-40B4-BE49-F238E27FC236}">
                <a16:creationId xmlns:a16="http://schemas.microsoft.com/office/drawing/2014/main" id="{06D21F38-2FBD-4F49-9A38-DA23A9CBB946}"/>
              </a:ext>
            </a:extLst>
          </p:cNvPr>
          <p:cNvCxnSpPr>
            <a:cxnSpLocks noChangeShapeType="1"/>
            <a:stCxn id="54275" idx="6"/>
            <a:endCxn id="54282" idx="0"/>
          </p:cNvCxnSpPr>
          <p:nvPr/>
        </p:nvCxnSpPr>
        <p:spPr bwMode="auto">
          <a:xfrm>
            <a:off x="6934200" y="3048000"/>
            <a:ext cx="2057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2" name="Title 20">
            <a:extLst>
              <a:ext uri="{FF2B5EF4-FFF2-40B4-BE49-F238E27FC236}">
                <a16:creationId xmlns:a16="http://schemas.microsoft.com/office/drawing/2014/main" id="{611089DE-9C74-7042-B664-7BA6A653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Tree: B-tree</a:t>
            </a:r>
          </a:p>
        </p:txBody>
      </p:sp>
      <p:sp>
        <p:nvSpPr>
          <p:cNvPr id="54293" name="Content Placeholder 21">
            <a:extLst>
              <a:ext uri="{FF2B5EF4-FFF2-40B4-BE49-F238E27FC236}">
                <a16:creationId xmlns:a16="http://schemas.microsoft.com/office/drawing/2014/main" id="{03DCBAF6-454E-2B4E-BD3B-B389E66E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63" y="4919246"/>
            <a:ext cx="10208871" cy="1371600"/>
          </a:xfrm>
        </p:spPr>
        <p:txBody>
          <a:bodyPr/>
          <a:lstStyle/>
          <a:p>
            <a:pPr marL="0" lvl="1" indent="0">
              <a:buClr>
                <a:srgbClr val="A50021"/>
              </a:buClr>
              <a:buSzPct val="60000"/>
              <a:buNone/>
            </a:pPr>
            <a:r>
              <a:rPr lang="en-US" altLang="it-IT" dirty="0">
                <a:ea typeface="ＭＳ Ｐゴシック" panose="020B0600070205080204" pitchFamily="34" charset="-128"/>
              </a:rPr>
              <a:t>Definition: Every internal node has a number of children in the interval [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a</a:t>
            </a:r>
            <a:r>
              <a:rPr lang="en-US" altLang="it-IT" dirty="0" err="1">
                <a:ea typeface="ＭＳ Ｐゴシック" panose="020B0600070205080204" pitchFamily="34" charset="-128"/>
              </a:rPr>
              <a:t>,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b</a:t>
            </a:r>
            <a:r>
              <a:rPr lang="en-US" altLang="it-IT" dirty="0">
                <a:ea typeface="ＭＳ Ｐゴシック" panose="020B0600070205080204" pitchFamily="34" charset="-128"/>
              </a:rPr>
              <a:t>] where </a:t>
            </a:r>
            <a:r>
              <a:rPr lang="en-US" altLang="it-IT" i="1" dirty="0">
                <a:ea typeface="ＭＳ Ｐゴシック" panose="020B0600070205080204" pitchFamily="34" charset="-128"/>
              </a:rPr>
              <a:t>a, b</a:t>
            </a:r>
            <a:r>
              <a:rPr lang="en-US" altLang="it-IT" dirty="0">
                <a:ea typeface="ＭＳ Ｐゴシック" panose="020B0600070205080204" pitchFamily="34" charset="-128"/>
              </a:rPr>
              <a:t> are appropriate natural numbers, e.g., [2,4].</a:t>
            </a:r>
          </a:p>
        </p:txBody>
      </p:sp>
      <p:sp>
        <p:nvSpPr>
          <p:cNvPr id="54294" name="Text Box 53">
            <a:extLst>
              <a:ext uri="{FF2B5EF4-FFF2-40B4-BE49-F238E27FC236}">
                <a16:creationId xmlns:a16="http://schemas.microsoft.com/office/drawing/2014/main" id="{6AF47235-796D-5D41-887B-8A525CFAC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2209800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a-hu</a:t>
            </a:r>
          </a:p>
        </p:txBody>
      </p:sp>
      <p:sp>
        <p:nvSpPr>
          <p:cNvPr id="54295" name="Text Box 54">
            <a:extLst>
              <a:ext uri="{FF2B5EF4-FFF2-40B4-BE49-F238E27FC236}">
                <a16:creationId xmlns:a16="http://schemas.microsoft.com/office/drawing/2014/main" id="{B468D016-AB4E-984E-8F32-41818A04B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2406650"/>
            <a:ext cx="6783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hy-m</a:t>
            </a:r>
          </a:p>
        </p:txBody>
      </p:sp>
      <p:sp>
        <p:nvSpPr>
          <p:cNvPr id="54296" name="Text Box 42">
            <a:extLst>
              <a:ext uri="{FF2B5EF4-FFF2-40B4-BE49-F238E27FC236}">
                <a16:creationId xmlns:a16="http://schemas.microsoft.com/office/drawing/2014/main" id="{A3CA574A-0B71-2848-887E-CAF1263A3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2178050"/>
            <a:ext cx="4956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n-z</a:t>
            </a:r>
          </a:p>
        </p:txBody>
      </p:sp>
      <p:sp>
        <p:nvSpPr>
          <p:cNvPr id="54297" name="TextBox 25">
            <a:extLst>
              <a:ext uri="{FF2B5EF4-FFF2-40B4-BE49-F238E27FC236}">
                <a16:creationId xmlns:a16="http://schemas.microsoft.com/office/drawing/2014/main" id="{EC6B12CC-BBF4-A940-B19B-DBDC10657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3.1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EB31A57-950B-8645-9712-2F142D18216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053479-3890-CB75-26BF-C8AD028E83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7478C82-AA47-4A4F-94CD-C6BD9B44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pitchFamily="34" charset="-128"/>
              </a:rPr>
              <a:t>Wild-card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8102-FDED-5548-A557-DCD43A350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CC1021-4B63-054A-8B3F-2BE67FF1097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B1FCD05-3742-3845-8232-96D40990A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Wild-card queries: *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3489E297-DCC7-A847-8D49-7CB9DF418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001000" cy="4876800"/>
          </a:xfrm>
        </p:spPr>
        <p:txBody>
          <a:bodyPr/>
          <a:lstStyle/>
          <a:p>
            <a:pPr eaLnBrk="1" hangingPunct="1"/>
            <a:r>
              <a:rPr lang="en-US" altLang="it-IT" b="1" i="1">
                <a:ea typeface="ＭＳ Ｐゴシック" panose="020B0600070205080204" pitchFamily="34" charset="-128"/>
              </a:rPr>
              <a:t>mon*:</a:t>
            </a:r>
            <a:r>
              <a:rPr lang="en-US" altLang="it-IT">
                <a:ea typeface="ＭＳ Ｐゴシック" panose="020B0600070205080204" pitchFamily="34" charset="-128"/>
              </a:rPr>
              <a:t> find all docs containing any word beginning with </a:t>
            </a:r>
            <a:r>
              <a:rPr lang="it-IT" altLang="it-IT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mon</a:t>
            </a:r>
            <a:r>
              <a:rPr lang="it-IT" altLang="ja-JP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Easy with binary tree (or B-tree) lexicon: retrieve all words </a:t>
            </a:r>
            <a:r>
              <a:rPr lang="en-US" altLang="it-IT" b="1" i="1">
                <a:ea typeface="ＭＳ Ｐゴシック" panose="020B0600070205080204" pitchFamily="34" charset="-128"/>
              </a:rPr>
              <a:t>w</a:t>
            </a:r>
            <a:r>
              <a:rPr lang="en-US" altLang="it-IT">
                <a:ea typeface="ＭＳ Ｐゴシック" panose="020B0600070205080204" pitchFamily="34" charset="-128"/>
              </a:rPr>
              <a:t> such that </a:t>
            </a:r>
            <a:r>
              <a:rPr lang="en-US" altLang="it-IT" b="1" i="1">
                <a:ea typeface="ＭＳ Ｐゴシック" panose="020B0600070205080204" pitchFamily="34" charset="-128"/>
              </a:rPr>
              <a:t>mon ≤ w &lt; moo</a:t>
            </a:r>
          </a:p>
          <a:p>
            <a:pPr eaLnBrk="1" hangingPunct="1"/>
            <a:r>
              <a:rPr lang="en-US" altLang="it-IT" b="1" i="1">
                <a:ea typeface="ＭＳ Ｐゴシック" panose="020B0600070205080204" pitchFamily="34" charset="-128"/>
              </a:rPr>
              <a:t>*mon: </a:t>
            </a:r>
            <a:r>
              <a:rPr lang="en-US" altLang="it-IT">
                <a:ea typeface="ＭＳ Ｐゴシック" panose="020B0600070205080204" pitchFamily="34" charset="-128"/>
              </a:rPr>
              <a:t>find words ending in </a:t>
            </a:r>
            <a:r>
              <a:rPr lang="it-IT" altLang="it-IT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mon</a:t>
            </a:r>
            <a:r>
              <a:rPr lang="it-IT" altLang="ja-JP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: harder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Maintain an additional B-tree for terms </a:t>
            </a:r>
            <a:r>
              <a:rPr lang="en-US" altLang="it-IT" i="1">
                <a:ea typeface="ＭＳ Ｐゴシック" panose="020B0600070205080204" pitchFamily="34" charset="-128"/>
              </a:rPr>
              <a:t>backwards.</a:t>
            </a:r>
            <a:endParaRPr lang="en-US" altLang="it-IT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>
                <a:ea typeface="ＭＳ Ｐゴシック" panose="020B0600070205080204" pitchFamily="34" charset="-128"/>
              </a:rPr>
              <a:t>Can retrieve all words in range: </a:t>
            </a:r>
            <a:r>
              <a:rPr lang="en-US" altLang="it-IT" b="1" i="1">
                <a:ea typeface="ＭＳ Ｐゴシック" panose="020B0600070205080204" pitchFamily="34" charset="-128"/>
              </a:rPr>
              <a:t>nom ≤ w &lt; non</a:t>
            </a:r>
            <a:r>
              <a:rPr lang="en-US" altLang="it-IT" i="1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265668" name="Text Box 4">
            <a:extLst>
              <a:ext uri="{FF2B5EF4-FFF2-40B4-BE49-F238E27FC236}">
                <a16:creationId xmlns:a16="http://schemas.microsoft.com/office/drawing/2014/main" id="{F88482B0-D308-CE4A-92E8-0A4E7E6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5370514"/>
            <a:ext cx="8007320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Exercise: from this, how can we enumerate all terms</a:t>
            </a:r>
          </a:p>
          <a:p>
            <a:pPr eaLnBrk="1" hangingPunct="1"/>
            <a:r>
              <a:rPr lang="en-US" altLang="it-IT"/>
              <a:t>meeting the wild-card query </a:t>
            </a:r>
            <a:r>
              <a:rPr lang="en-US" altLang="it-IT" b="1" i="1"/>
              <a:t>pro*cent</a:t>
            </a:r>
            <a:r>
              <a:rPr lang="en-US" altLang="it-IT" i="1"/>
              <a:t> </a:t>
            </a:r>
            <a:r>
              <a:rPr lang="en-US" altLang="it-IT"/>
              <a:t>?</a:t>
            </a:r>
          </a:p>
        </p:txBody>
      </p:sp>
      <p:sp>
        <p:nvSpPr>
          <p:cNvPr id="56324" name="TextBox 4">
            <a:extLst>
              <a:ext uri="{FF2B5EF4-FFF2-40B4-BE49-F238E27FC236}">
                <a16:creationId xmlns:a16="http://schemas.microsoft.com/office/drawing/2014/main" id="{0F2994EA-0C1A-9241-9F57-92D1CA91C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3.2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1330A6-B3B8-0748-B545-9D7EEDCBF8D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4CD0E83-EC0A-F086-23CE-17650BEFD3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68" grpId="0" animBg="1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49131B3C-8B15-564B-9907-6EBDF41A2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Query processing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EAF94FD5-6749-1847-BAAA-5CF9601C8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At this point, we have an enumeration of all terms in the dictionary that match the wild-card query.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 still have to look up the postings for each enumerated term.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E.g., consider the query: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>
                <a:ea typeface="ＭＳ Ｐゴシック" panose="020B0600070205080204" pitchFamily="34" charset="-128"/>
              </a:rPr>
              <a:t>	</a:t>
            </a:r>
            <a:r>
              <a:rPr lang="en-US" altLang="it-IT" b="1" i="1">
                <a:ea typeface="ＭＳ Ｐゴシック" panose="020B0600070205080204" pitchFamily="34" charset="-128"/>
              </a:rPr>
              <a:t>se*ate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 i="1">
                <a:ea typeface="ＭＳ Ｐゴシック" panose="020B0600070205080204" pitchFamily="34" charset="-128"/>
              </a:rPr>
              <a:t>AND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 b="1" i="1">
                <a:ea typeface="ＭＳ Ｐゴシック" panose="020B0600070205080204" pitchFamily="34" charset="-128"/>
              </a:rPr>
              <a:t>fil*er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>
                <a:ea typeface="ＭＳ Ｐゴシック" panose="020B0600070205080204" pitchFamily="34" charset="-128"/>
              </a:rPr>
              <a:t>	This may result in the execution of many Boolean </a:t>
            </a:r>
            <a:r>
              <a:rPr lang="en-US" altLang="it-IT" i="1">
                <a:ea typeface="ＭＳ Ｐゴシック" panose="020B0600070205080204" pitchFamily="34" charset="-128"/>
              </a:rPr>
              <a:t>AND</a:t>
            </a:r>
            <a:r>
              <a:rPr lang="en-US" altLang="it-IT">
                <a:ea typeface="ＭＳ Ｐゴシック" panose="020B0600070205080204" pitchFamily="34" charset="-128"/>
              </a:rPr>
              <a:t> queries.</a:t>
            </a:r>
          </a:p>
        </p:txBody>
      </p:sp>
      <p:sp>
        <p:nvSpPr>
          <p:cNvPr id="57347" name="TextBox 3">
            <a:extLst>
              <a:ext uri="{FF2B5EF4-FFF2-40B4-BE49-F238E27FC236}">
                <a16:creationId xmlns:a16="http://schemas.microsoft.com/office/drawing/2014/main" id="{174C0074-82A4-484E-A16B-BFDCD02C7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3.2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C232C1-502C-C04C-B06C-5AADD582339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E40ACE8-51DA-347D-78F3-0AA444FC3A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26">
            <a:extLst>
              <a:ext uri="{FF2B5EF4-FFF2-40B4-BE49-F238E27FC236}">
                <a16:creationId xmlns:a16="http://schemas.microsoft.com/office/drawing/2014/main" id="{9AAD4AE5-F7E9-5E4B-9552-5C107B8CB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B-trees handle *</a:t>
            </a:r>
            <a:r>
              <a:rPr lang="it-IT" altLang="it-IT">
                <a:ea typeface="ＭＳ Ｐゴシック" panose="020B0600070205080204" pitchFamily="34" charset="-128"/>
              </a:rPr>
              <a:t>'</a:t>
            </a:r>
            <a:r>
              <a:rPr lang="en-US" altLang="ja-JP">
                <a:ea typeface="ＭＳ Ｐゴシック" panose="020B0600070205080204" pitchFamily="34" charset="-128"/>
              </a:rPr>
              <a:t>s at the end of a query term</a:t>
            </a:r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8370" name="Rectangle 1027">
            <a:extLst>
              <a:ext uri="{FF2B5EF4-FFF2-40B4-BE49-F238E27FC236}">
                <a16:creationId xmlns:a16="http://schemas.microsoft.com/office/drawing/2014/main" id="{295DF77F-E34A-0743-B63A-089E94E03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How can we handle *</a:t>
            </a:r>
            <a:r>
              <a:rPr lang="it-IT" altLang="it-IT">
                <a:ea typeface="ＭＳ Ｐゴシック" panose="020B0600070205080204" pitchFamily="34" charset="-128"/>
              </a:rPr>
              <a:t>'</a:t>
            </a:r>
            <a:r>
              <a:rPr lang="en-US" altLang="ja-JP">
                <a:ea typeface="ＭＳ Ｐゴシック" panose="020B0600070205080204" pitchFamily="34" charset="-128"/>
              </a:rPr>
              <a:t>s in the middle of query term?</a:t>
            </a:r>
          </a:p>
          <a:p>
            <a:pPr lvl="1" eaLnBrk="1" hangingPunct="1"/>
            <a:r>
              <a:rPr lang="en-US" altLang="it-IT" b="1" i="1">
                <a:ea typeface="ＭＳ Ｐゴシック" panose="020B0600070205080204" pitchFamily="34" charset="-128"/>
              </a:rPr>
              <a:t>co*tion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 could look up </a:t>
            </a:r>
            <a:r>
              <a:rPr lang="en-US" altLang="it-IT" b="1" i="1">
                <a:ea typeface="ＭＳ Ｐゴシック" panose="020B0600070205080204" pitchFamily="34" charset="-128"/>
              </a:rPr>
              <a:t>co*</a:t>
            </a:r>
            <a:r>
              <a:rPr lang="en-US" altLang="it-IT">
                <a:ea typeface="ＭＳ Ｐゴシック" panose="020B0600070205080204" pitchFamily="34" charset="-128"/>
              </a:rPr>
              <a:t> AND </a:t>
            </a:r>
            <a:r>
              <a:rPr lang="en-US" altLang="it-IT" b="1" i="1">
                <a:ea typeface="ＭＳ Ｐゴシック" panose="020B0600070205080204" pitchFamily="34" charset="-128"/>
              </a:rPr>
              <a:t>*tion</a:t>
            </a:r>
            <a:r>
              <a:rPr lang="en-US" altLang="it-IT">
                <a:ea typeface="ＭＳ Ｐゴシック" panose="020B0600070205080204" pitchFamily="34" charset="-128"/>
              </a:rPr>
              <a:t> in a B-tree and intersect the two term sets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Expensive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 solution: transform wild-card queries so that the *</a:t>
            </a:r>
            <a:r>
              <a:rPr lang="it-IT" altLang="it-IT">
                <a:ea typeface="ＭＳ Ｐゴシック" panose="020B0600070205080204" pitchFamily="34" charset="-128"/>
              </a:rPr>
              <a:t>'</a:t>
            </a:r>
            <a:r>
              <a:rPr lang="en-US" altLang="ja-JP">
                <a:ea typeface="ＭＳ Ｐゴシック" panose="020B0600070205080204" pitchFamily="34" charset="-128"/>
              </a:rPr>
              <a:t>s occur at the end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This gives rise to the </a:t>
            </a:r>
            <a:r>
              <a:rPr lang="en-US" altLang="it-IT" b="1">
                <a:solidFill>
                  <a:srgbClr val="00A000"/>
                </a:solidFill>
                <a:ea typeface="ＭＳ Ｐゴシック" panose="020B0600070205080204" pitchFamily="34" charset="-128"/>
              </a:rPr>
              <a:t>Permuterm</a:t>
            </a:r>
            <a:r>
              <a:rPr lang="en-US" altLang="it-IT">
                <a:ea typeface="ＭＳ Ｐゴシック" panose="020B0600070205080204" pitchFamily="34" charset="-128"/>
              </a:rPr>
              <a:t> Index.</a:t>
            </a:r>
          </a:p>
        </p:txBody>
      </p:sp>
      <p:sp>
        <p:nvSpPr>
          <p:cNvPr id="58371" name="TextBox 3">
            <a:extLst>
              <a:ext uri="{FF2B5EF4-FFF2-40B4-BE49-F238E27FC236}">
                <a16:creationId xmlns:a16="http://schemas.microsoft.com/office/drawing/2014/main" id="{D3EF85F3-86EF-2045-B8A0-A287385AE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3.2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44D01B-EC08-E840-AF24-FAD0AA592C0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FA9F1B7-691B-88A5-A708-8479C48D2B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03172F4-2595-D343-915B-2C018CEFA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Wild-card queries: 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PERMUTERM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44A5-6FB2-1348-93F2-1B2F67CE1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E210BD-BB54-4C49-9070-F7CCC238BB5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AF5FCC9-1BAE-B1B7-15D5-944A67970E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it{average precision query 1} $= (1.0 + 0.67 + 0.5 + 0.44 + 0.5)/5 = 0.62$\\&#10;\textit{average precision query 2} $=(0.5 + 0.4 + 0.43)/3 = 0.44$\\ \\&#10;\textit{mean average precision} $= (0.62 + 0.44)/2 = 0.53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34202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132466</TotalTime>
  <Words>13105</Words>
  <Application>Microsoft Macintosh PowerPoint</Application>
  <PresentationFormat>Widescreen</PresentationFormat>
  <Paragraphs>1967</Paragraphs>
  <Slides>191</Slides>
  <Notes>17</Notes>
  <HiddenSlides>44</HiddenSlides>
  <MMClips>0</MMClips>
  <ScaleCrop>false</ScaleCrop>
  <HeadingPairs>
    <vt:vector size="8" baseType="variant">
      <vt:variant>
        <vt:lpstr>Caratteri utilizzati</vt:lpstr>
      </vt:variant>
      <vt:variant>
        <vt:i4>13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4</vt:i4>
      </vt:variant>
      <vt:variant>
        <vt:lpstr>Titoli diapositive</vt:lpstr>
      </vt:variant>
      <vt:variant>
        <vt:i4>191</vt:i4>
      </vt:variant>
    </vt:vector>
  </HeadingPairs>
  <TitlesOfParts>
    <vt:vector size="209" baseType="lpstr">
      <vt:lpstr>Arial Unicode MS</vt:lpstr>
      <vt:lpstr>Arial</vt:lpstr>
      <vt:lpstr>Avenir Next</vt:lpstr>
      <vt:lpstr>Avenir Next Demi Bold</vt:lpstr>
      <vt:lpstr>Calibri</vt:lpstr>
      <vt:lpstr>Cambria Math</vt:lpstr>
      <vt:lpstr>Courier</vt:lpstr>
      <vt:lpstr>楷体_GB2312</vt:lpstr>
      <vt:lpstr>Lucida Sans</vt:lpstr>
      <vt:lpstr>Lucida Sans Unicode</vt:lpstr>
      <vt:lpstr>Tahoma</vt:lpstr>
      <vt:lpstr>Times New Roman</vt:lpstr>
      <vt:lpstr>Wingdings</vt:lpstr>
      <vt:lpstr>Tema di Office</vt:lpstr>
      <vt:lpstr>Foglio di lavoro</vt:lpstr>
      <vt:lpstr>Worksheet</vt:lpstr>
      <vt:lpstr>Equation</vt:lpstr>
      <vt:lpstr>Chart</vt:lpstr>
      <vt:lpstr>Ingegneria dei dati Source Discovery</vt:lpstr>
      <vt:lpstr>Programma</vt:lpstr>
      <vt:lpstr>Data Preparation</vt:lpstr>
      <vt:lpstr>Data Engineering Pipeline</vt:lpstr>
      <vt:lpstr>Outline</vt:lpstr>
      <vt:lpstr>Credits</vt:lpstr>
      <vt:lpstr>Key concepts</vt:lpstr>
      <vt:lpstr>Search (once, Information retrieval)</vt:lpstr>
      <vt:lpstr>Basic assumptions of Information Retrieval</vt:lpstr>
      <vt:lpstr>How good are the retrieved docs?</vt:lpstr>
      <vt:lpstr>Unstructured data in 1680</vt:lpstr>
      <vt:lpstr>Term-document incidence</vt:lpstr>
      <vt:lpstr>Incidence vectors</vt:lpstr>
      <vt:lpstr>Term-document incidence</vt:lpstr>
      <vt:lpstr>Answers to query</vt:lpstr>
      <vt:lpstr>Bigger collections</vt:lpstr>
      <vt:lpstr>Can’t build the matrix</vt:lpstr>
      <vt:lpstr>Inverted index</vt:lpstr>
      <vt:lpstr>Inverted index</vt:lpstr>
      <vt:lpstr>Inverted index construction</vt:lpstr>
      <vt:lpstr>Initial stages of text processing</vt:lpstr>
      <vt:lpstr>Indexer steps: Token sequence</vt:lpstr>
      <vt:lpstr>Indexer steps: Sort</vt:lpstr>
      <vt:lpstr>Indexer steps: Dictionary &amp; Postings</vt:lpstr>
      <vt:lpstr>Where do we pay in storage?</vt:lpstr>
      <vt:lpstr>The index we just built</vt:lpstr>
      <vt:lpstr>Outline</vt:lpstr>
      <vt:lpstr>Query processing: AND</vt:lpstr>
      <vt:lpstr>The merge</vt:lpstr>
      <vt:lpstr>Intersecting two postings lists: merge algorithm</vt:lpstr>
      <vt:lpstr>Boolean queries: Exact match</vt:lpstr>
      <vt:lpstr>Boolean queries:  More general merges</vt:lpstr>
      <vt:lpstr>Merging</vt:lpstr>
      <vt:lpstr>Query optimization</vt:lpstr>
      <vt:lpstr>Query optimization example</vt:lpstr>
      <vt:lpstr>More general optimization</vt:lpstr>
      <vt:lpstr>Exercise</vt:lpstr>
      <vt:lpstr>Query processing exercises</vt:lpstr>
      <vt:lpstr>Ranking search results</vt:lpstr>
      <vt:lpstr>Recap so far</vt:lpstr>
      <vt:lpstr>Plan</vt:lpstr>
      <vt:lpstr>Recall the basic indexing pipeline</vt:lpstr>
      <vt:lpstr>Parsing a document</vt:lpstr>
      <vt:lpstr>Complications: Format/language</vt:lpstr>
      <vt:lpstr>Tokens and Terms</vt:lpstr>
      <vt:lpstr>Recall the basic indexing pipeline</vt:lpstr>
      <vt:lpstr>Tokenization</vt:lpstr>
      <vt:lpstr>Tokenization</vt:lpstr>
      <vt:lpstr>Numbers</vt:lpstr>
      <vt:lpstr>Tokenization: language issues</vt:lpstr>
      <vt:lpstr>Tokenization: language issues</vt:lpstr>
      <vt:lpstr>Tokenization: language issues</vt:lpstr>
      <vt:lpstr>Tokenization </vt:lpstr>
      <vt:lpstr>Stop words</vt:lpstr>
      <vt:lpstr>Normalization to terms: equivalence classes</vt:lpstr>
      <vt:lpstr>Normalization: other languages</vt:lpstr>
      <vt:lpstr>Normalization: other languages</vt:lpstr>
      <vt:lpstr>Case folding</vt:lpstr>
      <vt:lpstr>Normalization to terms</vt:lpstr>
      <vt:lpstr>Thesauri and soundex</vt:lpstr>
      <vt:lpstr>Lemmatization</vt:lpstr>
      <vt:lpstr>Stemming</vt:lpstr>
      <vt:lpstr>Porter’s algorithm</vt:lpstr>
      <vt:lpstr>Typical rules in Porter</vt:lpstr>
      <vt:lpstr>Other stemmers</vt:lpstr>
      <vt:lpstr>Language-specificity</vt:lpstr>
      <vt:lpstr>Dictionary entries – first cut</vt:lpstr>
      <vt:lpstr>Faster postings merges: Skip pointers/Skip lists</vt:lpstr>
      <vt:lpstr>Recall basic merge</vt:lpstr>
      <vt:lpstr>Augment postings with skip pointers (at indexing time)</vt:lpstr>
      <vt:lpstr>Query processing with skip pointers</vt:lpstr>
      <vt:lpstr>Where do we place skips?</vt:lpstr>
      <vt:lpstr>Placing skips</vt:lpstr>
      <vt:lpstr>Outline</vt:lpstr>
      <vt:lpstr>Phrase queries and positional indexes</vt:lpstr>
      <vt:lpstr>Phrase queries</vt:lpstr>
      <vt:lpstr>A first attempt: Biword indexes</vt:lpstr>
      <vt:lpstr>Longer phrase queries</vt:lpstr>
      <vt:lpstr>Extended biwords</vt:lpstr>
      <vt:lpstr>Issues for biword indexes</vt:lpstr>
      <vt:lpstr>Solution 2: Positional indexes</vt:lpstr>
      <vt:lpstr>Positional index example</vt:lpstr>
      <vt:lpstr>Processing a phrase query</vt:lpstr>
      <vt:lpstr>Positional index size</vt:lpstr>
      <vt:lpstr>Positional index size</vt:lpstr>
      <vt:lpstr>Rules of thumb</vt:lpstr>
      <vt:lpstr>Combination schemes</vt:lpstr>
      <vt:lpstr>Dictionary data structures for inverted indexes</vt:lpstr>
      <vt:lpstr>A naïve dictionary</vt:lpstr>
      <vt:lpstr>Dictionary data structures</vt:lpstr>
      <vt:lpstr>Hashtables</vt:lpstr>
      <vt:lpstr>Tree: binary tree</vt:lpstr>
      <vt:lpstr>Trees</vt:lpstr>
      <vt:lpstr>Tree: B-tree</vt:lpstr>
      <vt:lpstr>Wild-card queries</vt:lpstr>
      <vt:lpstr>Wild-card queries: *</vt:lpstr>
      <vt:lpstr>Query processing</vt:lpstr>
      <vt:lpstr>B-trees handle *'s at the end of a query term</vt:lpstr>
      <vt:lpstr>Wild-card queries:  PERMUTERM INDEX</vt:lpstr>
      <vt:lpstr>Permuterm index</vt:lpstr>
      <vt:lpstr>Permuterm index</vt:lpstr>
      <vt:lpstr>Permuterm index</vt:lpstr>
      <vt:lpstr>Permuterm index</vt:lpstr>
      <vt:lpstr>Permuterm index</vt:lpstr>
      <vt:lpstr>Permuterm query processing</vt:lpstr>
      <vt:lpstr>Wild-card queries:  N-GRAMS</vt:lpstr>
      <vt:lpstr>Wild-card queries: *</vt:lpstr>
      <vt:lpstr>Bigram (k-gram) indexes</vt:lpstr>
      <vt:lpstr>Bigram index example</vt:lpstr>
      <vt:lpstr>Processing wild-cards</vt:lpstr>
      <vt:lpstr>Spelling correction</vt:lpstr>
      <vt:lpstr>Spell correction</vt:lpstr>
      <vt:lpstr>Document correction</vt:lpstr>
      <vt:lpstr>Query mis-spellings</vt:lpstr>
      <vt:lpstr>Isolated word correction</vt:lpstr>
      <vt:lpstr>Isolated word correction</vt:lpstr>
      <vt:lpstr>Edit distance (Levenshtein distance)</vt:lpstr>
      <vt:lpstr>Weighted edit distance</vt:lpstr>
      <vt:lpstr>Using edit distances</vt:lpstr>
      <vt:lpstr>Edit distance to all dictionary terms?</vt:lpstr>
      <vt:lpstr>n-gram overlap</vt:lpstr>
      <vt:lpstr>Example</vt:lpstr>
      <vt:lpstr>Example</vt:lpstr>
      <vt:lpstr>Example</vt:lpstr>
      <vt:lpstr>Example with trigrams</vt:lpstr>
      <vt:lpstr>One option – Jaccard coefficient</vt:lpstr>
      <vt:lpstr>Jaccard: Example</vt:lpstr>
      <vt:lpstr>Outline</vt:lpstr>
      <vt:lpstr>Ranked retrieval</vt:lpstr>
      <vt:lpstr>Ranked retrieval</vt:lpstr>
      <vt:lpstr>Problem with Boolean search: feast or famine</vt:lpstr>
      <vt:lpstr>Ranked retrieval models</vt:lpstr>
      <vt:lpstr>Feast or famine: not a problem in ranked retrieval</vt:lpstr>
      <vt:lpstr>Scoring as the basis of ranked retrieval</vt:lpstr>
      <vt:lpstr>Query-document matching scores</vt:lpstr>
      <vt:lpstr>Take 1: Jaccard coefficient</vt:lpstr>
      <vt:lpstr>Jaccard coefficient: Scoring example</vt:lpstr>
      <vt:lpstr>Issues with Jaccard for scoring</vt:lpstr>
      <vt:lpstr>Recall (Lecture 1): Binary term-document incidence matrix</vt:lpstr>
      <vt:lpstr>Term-document count matrices</vt:lpstr>
      <vt:lpstr>Bag of words model</vt:lpstr>
      <vt:lpstr>1. Term frequency tf</vt:lpstr>
      <vt:lpstr>Log-frequency weighting</vt:lpstr>
      <vt:lpstr>2. Document frequency</vt:lpstr>
      <vt:lpstr>Document frequency, continued</vt:lpstr>
      <vt:lpstr>idf weight</vt:lpstr>
      <vt:lpstr>idf example, suppose N = 1 million</vt:lpstr>
      <vt:lpstr>Effect of idf on ranking</vt:lpstr>
      <vt:lpstr>Collection vs. Document frequency</vt:lpstr>
      <vt:lpstr>tf-idf weighting</vt:lpstr>
      <vt:lpstr>Score for a document given a query</vt:lpstr>
      <vt:lpstr>Binary → count → weight matrix</vt:lpstr>
      <vt:lpstr>Documents as vectors</vt:lpstr>
      <vt:lpstr>Similatity between two documents</vt:lpstr>
      <vt:lpstr>Queries as vectors</vt:lpstr>
      <vt:lpstr>Formalizing vector space proximity</vt:lpstr>
      <vt:lpstr>Why distance is a bad idea</vt:lpstr>
      <vt:lpstr>Use angle instead of distance</vt:lpstr>
      <vt:lpstr>From angles to cosines</vt:lpstr>
      <vt:lpstr>From angles to cosines</vt:lpstr>
      <vt:lpstr>Length normalization</vt:lpstr>
      <vt:lpstr>cosine(query,document)</vt:lpstr>
      <vt:lpstr>Cosine for length-normalized vectors</vt:lpstr>
      <vt:lpstr>Cosine similarity illustrated</vt:lpstr>
      <vt:lpstr>Cosine similarity amongst 3 documents</vt:lpstr>
      <vt:lpstr>3 documents example contd.</vt:lpstr>
      <vt:lpstr>Computing cosine scores</vt:lpstr>
      <vt:lpstr>tf-idf weighting has many variants</vt:lpstr>
      <vt:lpstr>Weighting may differ in queries vs documents</vt:lpstr>
      <vt:lpstr>tf-idf example: lnc.ltc</vt:lpstr>
      <vt:lpstr>Summary – vector space ranking</vt:lpstr>
      <vt:lpstr>Key concepts</vt:lpstr>
      <vt:lpstr>Metrics</vt:lpstr>
      <vt:lpstr>Measuring relevance</vt:lpstr>
      <vt:lpstr>So you want to measure the quality of a new search algorithm?</vt:lpstr>
      <vt:lpstr>Relevance judgments</vt:lpstr>
      <vt:lpstr>Crowd source relevance judgments?</vt:lpstr>
      <vt:lpstr>What else?</vt:lpstr>
      <vt:lpstr>Early public test Collections (20th C)</vt:lpstr>
      <vt:lpstr>Now we have the basics of a benchmark</vt:lpstr>
      <vt:lpstr>Evaluating a Search System</vt:lpstr>
      <vt:lpstr>Unranked retrieval evaluation: Precision and Recall</vt:lpstr>
      <vt:lpstr>Rank-Based Measures</vt:lpstr>
      <vt:lpstr>Precision@K</vt:lpstr>
      <vt:lpstr>A precision-recall curve</vt:lpstr>
      <vt:lpstr>Mean Average Precision (MAP)</vt:lpstr>
      <vt:lpstr>Average Precision</vt:lpstr>
      <vt:lpstr>MAP</vt:lpstr>
      <vt:lpstr>Mean average precision</vt:lpstr>
      <vt:lpstr>Examples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dei dati</dc:title>
  <dc:creator>Paolo Merialdo</dc:creator>
  <cp:lastModifiedBy>Paolo Merialdo</cp:lastModifiedBy>
  <cp:revision>34</cp:revision>
  <dcterms:created xsi:type="dcterms:W3CDTF">2021-06-16T08:50:58Z</dcterms:created>
  <dcterms:modified xsi:type="dcterms:W3CDTF">2022-10-10T15:22:07Z</dcterms:modified>
</cp:coreProperties>
</file>