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7" r:id="rId2"/>
    <p:sldId id="30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3" r:id="rId47"/>
    <p:sldId id="304" r:id="rId48"/>
    <p:sldId id="305" r:id="rId4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maso Teofili" initials="" lastIdx="2" clrIdx="0"/>
  <p:cmAuthor id="2" name="Paolo Merialdo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8T14:18:46.212" idx="1">
    <p:pos x="196" y="725"/>
    <p:text>per altri linguaggi devi ricorrere ad altre librerie che wrappano Lucene</p:text>
  </p:cm>
  <p:cm authorId="2" dt="2021-10-18T14:32:58.398" idx="1">
    <p:pos x="196" y="725"/>
    <p:text>lo so: indicalo (forse lo dici a voce?)</p:text>
  </p:cm>
  <p:cm authorId="2" dt="2021-10-18T14:43:47.327" idx="2">
    <p:pos x="196" y="725"/>
    <p:text>Java Library? Altri linguaggi?</p:text>
  </p:cm>
  <p:cm authorId="1" dt="2021-10-18T14:43:47.327" idx="2">
    <p:pos x="196" y="725"/>
    <p:text>ok, lo indico, meglio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BF4C0-3E0C-9947-9E71-29D1DEEB01B6}" type="datetimeFigureOut">
              <a:rPr lang="it-IT" smtClean="0"/>
              <a:t>15/10/21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928C1-9940-E140-A64E-2D54CC36FC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2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374ba3c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374ba3c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9516ed021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9516ed021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9516ed021_3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9516ed021_3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374ba3c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374ba3c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9516ed021_3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9516ed021_3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9516ed021_3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9516ed021_3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374ba3c48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374ba3c48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9516ed021_3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9516ed021_3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9516ed021_3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9516ed021_3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374ba3c4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374ba3c48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9516ed021_3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9516ed021_3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374ba3c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374ba3c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9516ed021_3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9516ed021_3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9516ed021_3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9516ed021_3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374ba3c48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374ba3c48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374ba3c4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374ba3c4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374ba3c48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374ba3c48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374ba3c48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f374ba3c48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374ba3c48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374ba3c48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374ba3c48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374ba3c48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374ba3c48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f374ba3c48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f374ba3c4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f374ba3c4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374ba3c4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374ba3c4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9584792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9584792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f9584792f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f9584792f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9516ed021_3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9516ed021_3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374ba3c48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374ba3c48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9516ed021_3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f9516ed021_3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f374ba3c48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f374ba3c48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374ba3c48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f374ba3c48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f374ba3c4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f374ba3c4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f9516ed021_3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f9516ed021_3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f374ba3c48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f374ba3c48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374ba3c4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374ba3c4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9516ed021_3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9516ed021_3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9516ed021_3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f9516ed021_3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f9516ed021_3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f9516ed021_3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374ba3c4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f374ba3c48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f374ba3c48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f374ba3c48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374ba3c48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374ba3c48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f374ba3c48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f374ba3c48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f374ba3c48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f374ba3c48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374ba3c4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374ba3c4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374ba3c4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374ba3c4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374ba3c48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374ba3c48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9516ed02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9516ed02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9516ed021_3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9516ed021_3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4755F9-81A6-B24A-BA9A-24337A79F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231F15-836E-0142-A257-8AF75E4AA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venir Next" panose="020B05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1CBDEAE-D954-6746-959D-A4763C94690C}"/>
              </a:ext>
            </a:extLst>
          </p:cNvPr>
          <p:cNvSpPr/>
          <p:nvPr userDrawn="1"/>
        </p:nvSpPr>
        <p:spPr>
          <a:xfrm>
            <a:off x="1524000" y="1127983"/>
            <a:ext cx="9144000" cy="24434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2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8D9EBE-028F-C340-8AFB-A00FDC70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B8559C-52FC-8A4C-A86E-630BA9E4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  <a:lvl2pPr>
              <a:defRPr>
                <a:latin typeface="Avenir Next" panose="020B0503020202020204" pitchFamily="34" charset="0"/>
              </a:defRPr>
            </a:lvl2pPr>
            <a:lvl3pPr>
              <a:defRPr>
                <a:latin typeface="Avenir Next" panose="020B0503020202020204" pitchFamily="34" charset="0"/>
              </a:defRPr>
            </a:lvl3pPr>
            <a:lvl4pPr>
              <a:defRPr>
                <a:latin typeface="Avenir Next" panose="020B0503020202020204" pitchFamily="34" charset="0"/>
              </a:defRPr>
            </a:lvl4pPr>
            <a:lvl5pPr>
              <a:defRPr>
                <a:latin typeface="Avenir Next" panose="020B0503020202020204" pitchFamily="34" charset="0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A0FED27-284A-5C41-9A03-211ACF13B211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27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6C3F35-E1A2-0B48-9CA1-7F68BC2C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AC0070A-762E-2E48-B83C-F4B9A3052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3BDF445-D5C7-EA4E-AA88-FE45E1413229}"/>
              </a:ext>
            </a:extLst>
          </p:cNvPr>
          <p:cNvSpPr/>
          <p:nvPr userDrawn="1"/>
        </p:nvSpPr>
        <p:spPr>
          <a:xfrm>
            <a:off x="831850" y="1682750"/>
            <a:ext cx="10515600" cy="440690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85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62DCE8-DE8D-C94E-BC7E-9778D4A3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1E7BDC-0ADF-C144-B510-6B58BC61A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8F71F4D-FFC2-2B43-9102-A244D2B6A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146D269-976A-4546-9136-6B5E7C94C37D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23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A31F53-DB22-FA4C-B815-A1AEDC89D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B20BEB-45C3-A44E-8081-A9A03BFF4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67D79D-93D9-294C-A79C-249AB41FF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46FD12-9D8F-E24D-9054-3EE403D63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ECBE19B-6C50-A246-B7B5-34238C0F2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AD3AC99-E819-4544-BDF5-FAEF97A95C15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2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CAD2EA-9701-8D47-A79A-AD0814DA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BCE58A4-1AB2-EE48-B083-29FDF8E26581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58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41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BDE83B-CF56-0440-9A06-FF5B65D2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9260E79-F936-8D41-B307-9C5127BFF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1A14CA-2139-3645-BC95-CE0FD2B4C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8DF1B43-C934-D548-9E5D-5870AC2CCD81}"/>
              </a:ext>
            </a:extLst>
          </p:cNvPr>
          <p:cNvSpPr/>
          <p:nvPr userDrawn="1"/>
        </p:nvSpPr>
        <p:spPr>
          <a:xfrm>
            <a:off x="838199" y="457200"/>
            <a:ext cx="3935413" cy="160020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9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94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AFA3FED-15CE-BF48-9AFC-577CC18A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35" y="324980"/>
            <a:ext cx="11323529" cy="71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9EDDC49-A0E0-5648-A5A9-17E65FE10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235" y="1465544"/>
            <a:ext cx="11323529" cy="5067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527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venir Next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witter.com/engineering/en_us/topics/infrastructure/2020/reducing-search-indexing-latency-to-one-secon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blog/2021-04-19-open-source-goes-to-mars/" TargetMode="External"/><Relationship Id="rId4" Type="http://schemas.openxmlformats.org/officeDocument/2006/relationships/hyperlink" Target="https://aws.amazon.com/it/blogs/opensource/amazon-giving-back-apache-lucene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teofili/lucenex" TargetMode="External"/><Relationship Id="rId7" Type="http://schemas.openxmlformats.org/officeDocument/2006/relationships/hyperlink" Target="https://github.com/Anant/awesome-lucene/blob/master/README.md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ucene.apache.org/core/8_10_0/index.html" TargetMode="External"/><Relationship Id="rId5" Type="http://schemas.openxmlformats.org/officeDocument/2006/relationships/hyperlink" Target="https://lucene.apache.org/" TargetMode="External"/><Relationship Id="rId4" Type="http://schemas.openxmlformats.org/officeDocument/2006/relationships/hyperlink" Target="https://github.com/apache/lucen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11BD2A2-3F15-9F44-8219-E0CE813B4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4400" dirty="0">
                <a:solidFill>
                  <a:prstClr val="black"/>
                </a:solidFill>
              </a:rPr>
              <a:t>Ingegneria dei dati</a:t>
            </a:r>
            <a:br>
              <a:rPr lang="it-IT" dirty="0">
                <a:solidFill>
                  <a:prstClr val="black"/>
                </a:solidFill>
              </a:rPr>
            </a:br>
            <a:r>
              <a:rPr lang="it-IT" dirty="0" err="1">
                <a:solidFill>
                  <a:prstClr val="black"/>
                </a:solidFill>
              </a:rPr>
              <a:t>Lucene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E00618CB-BC8E-F445-90EA-C9FBB83817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Tommaso </a:t>
            </a:r>
            <a:r>
              <a:rPr lang="it-IT" dirty="0" err="1"/>
              <a:t>Teofili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8995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/>
              <a:t>Indexing</a:t>
            </a:r>
            <a:endParaRPr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CD6661-90B8-964D-829D-CDE41B9040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Define a Lucene index</a:t>
            </a:r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/>
              <a:t>A Lucene index is made up of files inside a directory on hard disk</a:t>
            </a:r>
            <a:endParaRPr/>
          </a:p>
          <a:p>
            <a:r>
              <a:rPr lang="en-GB"/>
              <a:t>Decide where to store the Lucene index</a:t>
            </a:r>
            <a:endParaRPr/>
          </a:p>
          <a:p>
            <a:pPr lvl="1"/>
            <a:r>
              <a:rPr lang="en-GB"/>
              <a:t>Path path = Paths.get(“/opt/lucene-index”);</a:t>
            </a:r>
            <a:endParaRPr/>
          </a:p>
          <a:p>
            <a:r>
              <a:rPr lang="en-GB"/>
              <a:t>Create a Lucene </a:t>
            </a:r>
            <a:r>
              <a:rPr lang="en-GB" b="1"/>
              <a:t>Directory</a:t>
            </a:r>
            <a:r>
              <a:rPr lang="en-GB"/>
              <a:t> for read/write access on a Lucene index</a:t>
            </a:r>
            <a:endParaRPr/>
          </a:p>
          <a:p>
            <a:pPr lvl="1"/>
            <a:r>
              <a:rPr lang="en-GB"/>
              <a:t>Directory directory = FSDirectory.open(path);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Lucene indexing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r>
              <a:rPr lang="en-GB"/>
              <a:t>An IndexWriter gives you write access on a Lucene index</a:t>
            </a:r>
            <a:endParaRPr/>
          </a:p>
          <a:p>
            <a:pPr lvl="1"/>
            <a:r>
              <a:rPr lang="en-GB" b="1"/>
              <a:t>IndexWriterConfig</a:t>
            </a:r>
            <a:r>
              <a:rPr lang="en-GB"/>
              <a:t> config = new </a:t>
            </a:r>
            <a:r>
              <a:rPr lang="en-GB" b="1"/>
              <a:t>IndexWriterConfig</a:t>
            </a:r>
            <a:r>
              <a:rPr lang="en-GB"/>
              <a:t>();</a:t>
            </a:r>
            <a:endParaRPr/>
          </a:p>
          <a:p>
            <a:pPr lvl="1"/>
            <a:r>
              <a:rPr lang="en-GB" b="1"/>
              <a:t>IndexWriter</a:t>
            </a:r>
            <a:r>
              <a:rPr lang="en-GB"/>
              <a:t> writer = new </a:t>
            </a:r>
            <a:r>
              <a:rPr lang="en-GB" b="1"/>
              <a:t>IndexWriter</a:t>
            </a:r>
            <a:r>
              <a:rPr lang="en-GB"/>
              <a:t>(directory, config);</a:t>
            </a:r>
            <a:endParaRPr/>
          </a:p>
          <a:p>
            <a:r>
              <a:rPr lang="en-GB"/>
              <a:t>With an IndexWriter you can add Lucene Documents to the index</a:t>
            </a:r>
            <a:endParaRPr/>
          </a:p>
          <a:p>
            <a:pPr lvl="1"/>
            <a:r>
              <a:rPr lang="en-GB"/>
              <a:t>Document document1 = ...</a:t>
            </a:r>
            <a:endParaRPr/>
          </a:p>
          <a:p>
            <a:pPr lvl="1"/>
            <a:r>
              <a:rPr lang="en-GB"/>
              <a:t>writer.</a:t>
            </a:r>
            <a:r>
              <a:rPr lang="en-GB" b="1"/>
              <a:t>addDocument</a:t>
            </a:r>
            <a:r>
              <a:rPr lang="en-GB"/>
              <a:t>(document1);</a:t>
            </a:r>
            <a:endParaRPr/>
          </a:p>
          <a:p>
            <a:r>
              <a:rPr lang="en-GB"/>
              <a:t>Once all documents have been added, commit the changes</a:t>
            </a:r>
            <a:endParaRPr/>
          </a:p>
          <a:p>
            <a:pPr lvl="1"/>
            <a:r>
              <a:rPr lang="en-GB"/>
              <a:t>writer.</a:t>
            </a:r>
            <a:r>
              <a:rPr lang="en-GB" b="1"/>
              <a:t>commit</a:t>
            </a:r>
            <a:r>
              <a:rPr lang="en-GB"/>
              <a:t>();</a:t>
            </a:r>
            <a:endParaRPr/>
          </a:p>
          <a:p>
            <a:pPr lvl="2"/>
            <a:r>
              <a:rPr lang="en-GB"/>
              <a:t>You won’t see anything at search time if you don’t commit!</a:t>
            </a:r>
            <a:endParaRPr/>
          </a:p>
          <a:p>
            <a:r>
              <a:rPr lang="en-GB"/>
              <a:t>Lucene is append-only</a:t>
            </a:r>
            <a:endParaRPr/>
          </a:p>
          <a:p>
            <a:pPr lvl="1"/>
            <a:r>
              <a:rPr lang="en-GB"/>
              <a:t>No update()</a:t>
            </a:r>
            <a:endParaRPr/>
          </a:p>
          <a:p>
            <a:pPr lvl="1"/>
            <a:r>
              <a:rPr lang="en-GB"/>
              <a:t>Just delete() and add()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Creating Lucene Documents</a:t>
            </a: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/>
              <a:t>Document → abstraction on </a:t>
            </a:r>
            <a:r>
              <a:rPr lang="en-GB" i="1"/>
              <a:t>unit</a:t>
            </a:r>
            <a:r>
              <a:rPr lang="en-GB"/>
              <a:t> to be </a:t>
            </a:r>
            <a:r>
              <a:rPr lang="en-GB" i="1"/>
              <a:t>indexed</a:t>
            </a:r>
            <a:r>
              <a:rPr lang="en-GB"/>
              <a:t> and </a:t>
            </a:r>
            <a:r>
              <a:rPr lang="en-GB" i="1"/>
              <a:t>retrieved</a:t>
            </a:r>
            <a:endParaRPr i="1"/>
          </a:p>
          <a:p>
            <a:r>
              <a:rPr lang="en-GB"/>
              <a:t>Field → a portion of a document with own syntax and semantics</a:t>
            </a:r>
            <a:endParaRPr/>
          </a:p>
          <a:p>
            <a:pPr lvl="1"/>
            <a:r>
              <a:rPr lang="en-GB"/>
              <a:t>Mapping 1 : 1 Field → Posting list</a:t>
            </a:r>
            <a:endParaRPr/>
          </a:p>
          <a:p>
            <a:pPr indent="0">
              <a:spcBef>
                <a:spcPts val="1600"/>
              </a:spcBef>
              <a:buNone/>
            </a:pPr>
            <a:endParaRPr b="1"/>
          </a:p>
          <a:p>
            <a:pPr>
              <a:spcBef>
                <a:spcPts val="1600"/>
              </a:spcBef>
            </a:pPr>
            <a:r>
              <a:rPr lang="en-GB" b="1"/>
              <a:t>Document</a:t>
            </a:r>
            <a:r>
              <a:rPr lang="en-GB"/>
              <a:t> doc1 = new </a:t>
            </a:r>
            <a:r>
              <a:rPr lang="en-GB" b="1"/>
              <a:t>Document</a:t>
            </a:r>
            <a:r>
              <a:rPr lang="en-GB"/>
              <a:t>();</a:t>
            </a:r>
            <a:endParaRPr/>
          </a:p>
          <a:p>
            <a:pPr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Creating Lucene Documents - Fields</a:t>
            </a:r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/>
              <a:t>Document → abstraction on </a:t>
            </a:r>
            <a:r>
              <a:rPr lang="en-GB" i="1"/>
              <a:t>unit</a:t>
            </a:r>
            <a:r>
              <a:rPr lang="en-GB"/>
              <a:t> to be </a:t>
            </a:r>
            <a:r>
              <a:rPr lang="en-GB" i="1"/>
              <a:t>indexed</a:t>
            </a:r>
            <a:r>
              <a:rPr lang="en-GB"/>
              <a:t> and </a:t>
            </a:r>
            <a:r>
              <a:rPr lang="en-GB" i="1"/>
              <a:t>retrieved</a:t>
            </a:r>
            <a:endParaRPr i="1"/>
          </a:p>
          <a:p>
            <a:r>
              <a:rPr lang="en-GB"/>
              <a:t>Field → a portion of a document with own syntax and semantics</a:t>
            </a:r>
            <a:endParaRPr/>
          </a:p>
          <a:p>
            <a:pPr lvl="1"/>
            <a:r>
              <a:rPr lang="en-GB"/>
              <a:t>Mapping 1 : 1 Field → Posting list</a:t>
            </a:r>
            <a:endParaRPr/>
          </a:p>
          <a:p>
            <a:pPr indent="0">
              <a:spcBef>
                <a:spcPts val="1600"/>
              </a:spcBef>
              <a:buNone/>
            </a:pPr>
            <a:endParaRPr b="1"/>
          </a:p>
          <a:p>
            <a:pPr>
              <a:spcBef>
                <a:spcPts val="1600"/>
              </a:spcBef>
            </a:pPr>
            <a:r>
              <a:rPr lang="en-GB" b="1"/>
              <a:t>Document</a:t>
            </a:r>
            <a:r>
              <a:rPr lang="en-GB"/>
              <a:t> doc1 = new </a:t>
            </a:r>
            <a:r>
              <a:rPr lang="en-GB" b="1"/>
              <a:t>Document</a:t>
            </a:r>
            <a:r>
              <a:rPr lang="en-GB"/>
              <a:t>();</a:t>
            </a:r>
            <a:endParaRPr/>
          </a:p>
          <a:p>
            <a:r>
              <a:rPr lang="en-GB"/>
              <a:t>doc1.add(new </a:t>
            </a:r>
            <a:r>
              <a:rPr lang="en-GB" b="1"/>
              <a:t>Field</a:t>
            </a:r>
            <a:r>
              <a:rPr lang="en-GB"/>
              <a:t>("titolo", "Come diventare un ingegnere dei dati, Data Engineer?", </a:t>
            </a:r>
            <a:r>
              <a:rPr lang="en-GB" b="1"/>
              <a:t>…, ...</a:t>
            </a:r>
            <a:r>
              <a:rPr lang="en-GB"/>
              <a:t>));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Creating Lucene Documents - Fields</a:t>
            </a:r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/>
              <a:t>Document → abstraction on </a:t>
            </a:r>
            <a:r>
              <a:rPr lang="en-GB" i="1"/>
              <a:t>unit</a:t>
            </a:r>
            <a:r>
              <a:rPr lang="en-GB"/>
              <a:t> to be </a:t>
            </a:r>
            <a:r>
              <a:rPr lang="en-GB" i="1"/>
              <a:t>indexed</a:t>
            </a:r>
            <a:r>
              <a:rPr lang="en-GB"/>
              <a:t> and </a:t>
            </a:r>
            <a:r>
              <a:rPr lang="en-GB" i="1"/>
              <a:t>retrieved</a:t>
            </a:r>
            <a:endParaRPr i="1"/>
          </a:p>
          <a:p>
            <a:r>
              <a:rPr lang="en-GB"/>
              <a:t>Field → a portion of a document with own syntax and semantics</a:t>
            </a:r>
            <a:endParaRPr/>
          </a:p>
          <a:p>
            <a:pPr lvl="1"/>
            <a:r>
              <a:rPr lang="en-GB"/>
              <a:t>Mapping 1 : 1 Field → Posting list</a:t>
            </a:r>
            <a:endParaRPr/>
          </a:p>
          <a:p>
            <a:pPr indent="0">
              <a:spcBef>
                <a:spcPts val="1600"/>
              </a:spcBef>
              <a:buNone/>
            </a:pPr>
            <a:endParaRPr b="1"/>
          </a:p>
          <a:p>
            <a:pPr>
              <a:spcBef>
                <a:spcPts val="1600"/>
              </a:spcBef>
            </a:pPr>
            <a:r>
              <a:rPr lang="en-GB" b="1"/>
              <a:t>Document</a:t>
            </a:r>
            <a:r>
              <a:rPr lang="en-GB"/>
              <a:t> doc1 = new </a:t>
            </a:r>
            <a:r>
              <a:rPr lang="en-GB" b="1"/>
              <a:t>Document</a:t>
            </a:r>
            <a:r>
              <a:rPr lang="en-GB"/>
              <a:t>();</a:t>
            </a:r>
            <a:endParaRPr/>
          </a:p>
          <a:p>
            <a:r>
              <a:rPr lang="en-GB"/>
              <a:t>doc1.add(new </a:t>
            </a:r>
            <a:r>
              <a:rPr lang="en-GB" b="1"/>
              <a:t>Field</a:t>
            </a:r>
            <a:r>
              <a:rPr lang="en-GB"/>
              <a:t>("titolo", "Come diventare un ingegnere dei dati, Data Engineer?", </a:t>
            </a:r>
            <a:r>
              <a:rPr lang="en-GB" b="1"/>
              <a:t>…, ...</a:t>
            </a:r>
            <a:r>
              <a:rPr lang="en-GB"/>
              <a:t>));</a:t>
            </a:r>
            <a:endParaRPr/>
          </a:p>
          <a:p>
            <a:r>
              <a:rPr lang="en-GB"/>
              <a:t>doc1.add(new </a:t>
            </a:r>
            <a:r>
              <a:rPr lang="en-GB" b="1"/>
              <a:t>Field</a:t>
            </a:r>
            <a:r>
              <a:rPr lang="en-GB"/>
              <a:t>("contenuto", "Sembra che oggigiorno tutti vogliano diventare un Data Scientist  ...", </a:t>
            </a:r>
            <a:r>
              <a:rPr lang="en-GB" b="1"/>
              <a:t>…, ...</a:t>
            </a:r>
            <a:r>
              <a:rPr lang="en-GB"/>
              <a:t>));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434234" y="0"/>
            <a:ext cx="11323529" cy="71211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en-GB" dirty="0"/>
              <a:t>Creating Lucene Documents</a:t>
            </a:r>
            <a:br>
              <a:rPr lang="en-GB" dirty="0"/>
            </a:br>
            <a:r>
              <a:rPr lang="en-GB" dirty="0"/>
              <a:t>			</a:t>
            </a:r>
            <a:r>
              <a:rPr lang="en-GB" dirty="0" err="1"/>
              <a:t>TextFields</a:t>
            </a:r>
            <a:r>
              <a:rPr lang="en-GB" dirty="0"/>
              <a:t> vs </a:t>
            </a:r>
            <a:r>
              <a:rPr lang="en-GB" dirty="0" err="1"/>
              <a:t>StringFields</a:t>
            </a:r>
            <a:endParaRPr dirty="0"/>
          </a:p>
          <a:p>
            <a:endParaRPr dirty="0"/>
          </a:p>
        </p:txBody>
      </p:sp>
      <p:sp>
        <p:nvSpPr>
          <p:cNvPr id="188" name="Google Shape;188;p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/>
              <a:t>We want to process text in Fields according to specific </a:t>
            </a:r>
            <a:r>
              <a:rPr lang="en-GB" u="sng"/>
              <a:t>semantics</a:t>
            </a:r>
            <a:endParaRPr u="sng"/>
          </a:p>
          <a:p>
            <a:r>
              <a:rPr lang="en-GB"/>
              <a:t>We expect </a:t>
            </a:r>
            <a:r>
              <a:rPr lang="en-GB" i="1"/>
              <a:t>matches</a:t>
            </a:r>
            <a:r>
              <a:rPr lang="en-GB"/>
              <a:t> to happen at </a:t>
            </a:r>
            <a:r>
              <a:rPr lang="en-GB" i="1"/>
              <a:t>“word”</a:t>
            </a:r>
            <a:r>
              <a:rPr lang="en-GB"/>
              <a:t> level, not at entire </a:t>
            </a:r>
            <a:r>
              <a:rPr lang="en-GB" i="1"/>
              <a:t>string</a:t>
            </a:r>
            <a:r>
              <a:rPr lang="en-GB"/>
              <a:t> level</a:t>
            </a:r>
            <a:endParaRPr/>
          </a:p>
          <a:p>
            <a:pPr lvl="1"/>
            <a:r>
              <a:rPr lang="en-GB"/>
              <a:t>Querying “ingegneria dei dati” vs “Come diventare un ingegnere dei dati, Data Engineer?”</a:t>
            </a: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434234" y="0"/>
            <a:ext cx="11323529" cy="71211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dirty="0"/>
              <a:t>Creating Lucene Documents </a:t>
            </a:r>
            <a:br>
              <a:rPr lang="en-GB" dirty="0"/>
            </a:br>
            <a:r>
              <a:rPr lang="en-GB" dirty="0"/>
              <a:t>			</a:t>
            </a:r>
            <a:r>
              <a:rPr lang="en-GB" dirty="0" err="1"/>
              <a:t>TextFields</a:t>
            </a:r>
            <a:r>
              <a:rPr lang="en-GB" dirty="0"/>
              <a:t> vs </a:t>
            </a:r>
            <a:r>
              <a:rPr lang="en-GB" dirty="0" err="1"/>
              <a:t>StringFields</a:t>
            </a:r>
            <a:endParaRPr dirty="0"/>
          </a:p>
          <a:p>
            <a:endParaRPr dirty="0"/>
          </a:p>
        </p:txBody>
      </p:sp>
      <p:sp>
        <p:nvSpPr>
          <p:cNvPr id="194" name="Google Shape;194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/>
              <a:t>We want to process text in Fields according to specific </a:t>
            </a:r>
            <a:r>
              <a:rPr lang="en-GB" u="sng"/>
              <a:t>semantics</a:t>
            </a:r>
            <a:endParaRPr u="sng"/>
          </a:p>
          <a:p>
            <a:r>
              <a:rPr lang="en-GB"/>
              <a:t>We expect </a:t>
            </a:r>
            <a:r>
              <a:rPr lang="en-GB" i="1"/>
              <a:t>matches</a:t>
            </a:r>
            <a:r>
              <a:rPr lang="en-GB"/>
              <a:t> to happen at </a:t>
            </a:r>
            <a:r>
              <a:rPr lang="en-GB" i="1"/>
              <a:t>“word”</a:t>
            </a:r>
            <a:r>
              <a:rPr lang="en-GB"/>
              <a:t> level, not at entire </a:t>
            </a:r>
            <a:r>
              <a:rPr lang="en-GB" i="1"/>
              <a:t>string</a:t>
            </a:r>
            <a:r>
              <a:rPr lang="en-GB"/>
              <a:t> level</a:t>
            </a:r>
            <a:endParaRPr/>
          </a:p>
          <a:p>
            <a:pPr lvl="1"/>
            <a:r>
              <a:rPr lang="en-GB"/>
              <a:t>Querying “ingegneria dei dati” vs “Come diventare un ingegnere dei dati, Data Engineer?”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doc1.add(new </a:t>
            </a:r>
            <a:r>
              <a:rPr lang="en-GB" b="1"/>
              <a:t>TextField</a:t>
            </a:r>
            <a:r>
              <a:rPr lang="en-GB"/>
              <a:t>("titolo", "Come diventare un ingegnere dei dati, Data Engineer?", </a:t>
            </a:r>
            <a:r>
              <a:rPr lang="en-GB" b="1"/>
              <a:t>...</a:t>
            </a:r>
            <a:r>
              <a:rPr lang="en-GB"/>
              <a:t>));</a:t>
            </a: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434234" y="9295"/>
            <a:ext cx="11323529" cy="71211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dirty="0"/>
              <a:t>Creating Lucene Documents</a:t>
            </a:r>
            <a:br>
              <a:rPr lang="en-GB" dirty="0"/>
            </a:br>
            <a:r>
              <a:rPr lang="en-GB" dirty="0"/>
              <a:t>			</a:t>
            </a:r>
            <a:r>
              <a:rPr lang="en-GB" dirty="0" err="1"/>
              <a:t>TextFields</a:t>
            </a:r>
            <a:r>
              <a:rPr lang="en-GB" dirty="0"/>
              <a:t> vs </a:t>
            </a:r>
            <a:r>
              <a:rPr lang="en-GB" dirty="0" err="1"/>
              <a:t>StringFields</a:t>
            </a:r>
            <a:endParaRPr dirty="0"/>
          </a:p>
          <a:p>
            <a:endParaRPr dirty="0"/>
          </a:p>
        </p:txBody>
      </p:sp>
      <p:sp>
        <p:nvSpPr>
          <p:cNvPr id="200" name="Google Shape;200;p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pPr indent="-445758">
              <a:buSzPct val="100000"/>
            </a:pPr>
            <a:r>
              <a:rPr lang="en-GB"/>
              <a:t>We want to process text in Fields according to specific </a:t>
            </a:r>
            <a:r>
              <a:rPr lang="en-GB" u="sng"/>
              <a:t>semantics</a:t>
            </a:r>
            <a:endParaRPr u="sng"/>
          </a:p>
          <a:p>
            <a:pPr indent="-445758">
              <a:buSzPct val="100000"/>
            </a:pPr>
            <a:r>
              <a:rPr lang="en-GB"/>
              <a:t>We expect </a:t>
            </a:r>
            <a:r>
              <a:rPr lang="en-GB" i="1"/>
              <a:t>matches</a:t>
            </a:r>
            <a:r>
              <a:rPr lang="en-GB"/>
              <a:t> to happen at </a:t>
            </a:r>
            <a:r>
              <a:rPr lang="en-GB" i="1"/>
              <a:t>“word”</a:t>
            </a:r>
            <a:r>
              <a:rPr lang="en-GB"/>
              <a:t> level, not at entire </a:t>
            </a:r>
            <a:r>
              <a:rPr lang="en-GB" i="1"/>
              <a:t>string</a:t>
            </a:r>
            <a:r>
              <a:rPr lang="en-GB"/>
              <a:t> level</a:t>
            </a:r>
            <a:endParaRPr/>
          </a:p>
          <a:p>
            <a:pPr lvl="1" indent="-414432">
              <a:buSzPct val="100000"/>
            </a:pPr>
            <a:r>
              <a:rPr lang="en-GB"/>
              <a:t>Querying “ingegneria dei dati” vs “Come diventare un ingegnere dei dati, Data Engineer?”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doc1.add(new </a:t>
            </a:r>
            <a:r>
              <a:rPr lang="en-GB" b="1"/>
              <a:t>TextField</a:t>
            </a:r>
            <a:r>
              <a:rPr lang="en-GB"/>
              <a:t>("titolo", "Come diventare un ingegnere dei dati, Data Engineer?", </a:t>
            </a:r>
            <a:r>
              <a:rPr lang="en-GB" b="1"/>
              <a:t>...</a:t>
            </a:r>
            <a:r>
              <a:rPr lang="en-GB"/>
              <a:t>));</a:t>
            </a:r>
            <a:endParaRPr/>
          </a:p>
          <a:p>
            <a:pPr indent="0">
              <a:spcBef>
                <a:spcPts val="1600"/>
              </a:spcBef>
              <a:buNone/>
            </a:pPr>
            <a:r>
              <a:rPr lang="en-GB"/>
              <a:t>vs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doc1.add(new </a:t>
            </a:r>
            <a:r>
              <a:rPr lang="en-GB" b="1"/>
              <a:t>StringField</a:t>
            </a:r>
            <a:r>
              <a:rPr lang="en-GB"/>
              <a:t>("titolo", "Come diventare un ingegnere dei dati, Data Engineer?", </a:t>
            </a:r>
            <a:r>
              <a:rPr lang="en-GB" b="1"/>
              <a:t>...</a:t>
            </a:r>
            <a:r>
              <a:rPr lang="en-GB"/>
              <a:t>));</a:t>
            </a:r>
            <a:endParaRPr/>
          </a:p>
          <a:p>
            <a:pPr indent="-445758">
              <a:spcBef>
                <a:spcPts val="1600"/>
              </a:spcBef>
              <a:buSzPct val="100000"/>
            </a:pPr>
            <a:r>
              <a:rPr lang="en-GB" i="1"/>
              <a:t>StringField</a:t>
            </a:r>
            <a:r>
              <a:rPr lang="en-GB"/>
              <a:t> keeps text as it is</a:t>
            </a: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Creating Lucene Documents - Stored Fields</a:t>
            </a:r>
            <a:endParaRPr/>
          </a:p>
          <a:p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GB" b="1"/>
              <a:t>Document</a:t>
            </a:r>
            <a:r>
              <a:rPr lang="en-GB"/>
              <a:t> doc1 = new </a:t>
            </a:r>
            <a:r>
              <a:rPr lang="en-GB" b="1"/>
              <a:t>Document</a:t>
            </a:r>
            <a:r>
              <a:rPr lang="en-GB"/>
              <a:t>();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doc1.add(new </a:t>
            </a:r>
            <a:r>
              <a:rPr lang="en-GB" b="1"/>
              <a:t>TextField</a:t>
            </a:r>
            <a:r>
              <a:rPr lang="en-GB"/>
              <a:t>("titolo", "Come diventare un ingegnere dei dati, Data Engineer?", …,  </a:t>
            </a:r>
            <a:r>
              <a:rPr lang="en-GB" b="1"/>
              <a:t>Field.Store.YES</a:t>
            </a:r>
            <a:r>
              <a:rPr lang="en-GB"/>
              <a:t>));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</a:pPr>
            <a:r>
              <a:rPr lang="en-GB"/>
              <a:t>When a Field is </a:t>
            </a:r>
            <a:r>
              <a:rPr lang="en-GB" i="1"/>
              <a:t>Stored</a:t>
            </a:r>
            <a:r>
              <a:rPr lang="en-GB"/>
              <a:t> its string value is stored in the Lucene index and linked to the internal Document id </a:t>
            </a:r>
            <a:endParaRPr/>
          </a:p>
          <a:p>
            <a:r>
              <a:rPr lang="en-GB"/>
              <a:t>Set </a:t>
            </a:r>
            <a:r>
              <a:rPr lang="en-GB" b="1"/>
              <a:t>Field.Store.YES</a:t>
            </a:r>
            <a:r>
              <a:rPr lang="en-GB"/>
              <a:t> if you need to read that value at </a:t>
            </a:r>
            <a:r>
              <a:rPr lang="en-GB" u="sng"/>
              <a:t>search time</a:t>
            </a:r>
            <a:endParaRPr u="sng"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dirty="0"/>
              <a:t>What is Apache Lucene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/>
              <a:t>Information Retrieval Java library </a:t>
            </a:r>
            <a:endParaRPr/>
          </a:p>
          <a:p>
            <a:pPr lvl="1"/>
            <a:r>
              <a:rPr lang="en-GB"/>
              <a:t>Other languages have wrapper libraries (e.g. for Python: PyLucene, lupyne, pyserini, etc.)</a:t>
            </a:r>
            <a:endParaRPr/>
          </a:p>
          <a:p>
            <a:r>
              <a:rPr lang="en-GB"/>
              <a:t>Open source</a:t>
            </a:r>
            <a:endParaRPr/>
          </a:p>
          <a:p>
            <a:r>
              <a:rPr lang="en-GB"/>
              <a:t>Apache License 2.0</a:t>
            </a:r>
            <a:endParaRPr/>
          </a:p>
          <a:p>
            <a:r>
              <a:rPr lang="en-GB"/>
              <a:t>Core component of many search engine technologies</a:t>
            </a:r>
            <a:endParaRPr/>
          </a:p>
          <a:p>
            <a:pPr lvl="1"/>
            <a:r>
              <a:rPr lang="en-GB"/>
              <a:t>Apache Solr</a:t>
            </a:r>
            <a:endParaRPr/>
          </a:p>
          <a:p>
            <a:pPr lvl="1"/>
            <a:r>
              <a:rPr lang="en-GB"/>
              <a:t>Elasticsearch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Indexing Lucene Documents</a:t>
            </a:r>
            <a:endParaRPr/>
          </a:p>
        </p:txBody>
      </p:sp>
      <p:sp>
        <p:nvSpPr>
          <p:cNvPr id="212" name="Google Shape;212;p3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t" anchorCtr="0">
            <a:normAutofit fontScale="55000" lnSpcReduction="20000"/>
          </a:bodyPr>
          <a:lstStyle/>
          <a:p>
            <a:pPr marL="0" indent="0">
              <a:buNone/>
            </a:pPr>
            <a:r>
              <a:rPr lang="en-GB" b="1"/>
              <a:t>Directory</a:t>
            </a:r>
            <a:r>
              <a:rPr lang="en-GB"/>
              <a:t> directory = FSDirectory.open(Paths.get("/opt/lucene-index"));</a:t>
            </a:r>
            <a:endParaRPr b="1">
              <a:solidFill>
                <a:srgbClr val="FF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IndexWriter writer = new </a:t>
            </a:r>
            <a:r>
              <a:rPr lang="en-GB" b="1"/>
              <a:t>IndexWriter</a:t>
            </a:r>
            <a:r>
              <a:rPr lang="en-GB"/>
              <a:t>(directory, new </a:t>
            </a:r>
            <a:r>
              <a:rPr lang="en-GB" b="1"/>
              <a:t>IndexWriterConfig</a:t>
            </a:r>
            <a:r>
              <a:rPr lang="en-GB"/>
              <a:t>());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Document doc1 = new Document();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doc1.add(new TextField("titolo", "Come diventare un ingegnere dei dati, Data Engineer?", Field.Store.YES);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doc1.add(new TextField("contenuto", "Sembra che oggigiorno tutti vogliano diventare un Data Scientist  ...", Field.Store.YES));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Document doc2 = new Document();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doc2.add(new TextField("titolo", "Curriculum Ingegneria dei Dati - Sezione di Informatica e Automazione", Field.Store.YES);</a:t>
            </a:r>
            <a:endParaRPr/>
          </a:p>
          <a:p>
            <a:pPr marL="0" indent="0">
              <a:spcBef>
                <a:spcPts val="1600"/>
              </a:spcBef>
              <a:buClr>
                <a:schemeClr val="dk1"/>
              </a:buClr>
              <a:buSzPct val="61111"/>
              <a:buNone/>
            </a:pPr>
            <a:r>
              <a:rPr lang="en-GB"/>
              <a:t>doc2.add(new TextField("contenuto", "Curriculum. Ingegneria dei Dati. Laurea Magistrale in Ingegneria Informatica ...", Field.Store.YES));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writer.</a:t>
            </a:r>
            <a:r>
              <a:rPr lang="en-GB" b="1"/>
              <a:t>addDocument</a:t>
            </a:r>
            <a:r>
              <a:rPr lang="en-GB"/>
              <a:t>(doc1); ← </a:t>
            </a:r>
            <a:r>
              <a:rPr lang="en-GB" b="1">
                <a:solidFill>
                  <a:srgbClr val="FF0000"/>
                </a:solidFill>
              </a:rPr>
              <a:t>add Documents to be indexed</a:t>
            </a:r>
            <a:endParaRPr b="1">
              <a:solidFill>
                <a:srgbClr val="FF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writer.</a:t>
            </a:r>
            <a:r>
              <a:rPr lang="en-GB" b="1"/>
              <a:t>addDocument</a:t>
            </a:r>
            <a:r>
              <a:rPr lang="en-GB"/>
              <a:t>(doc2);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writer.</a:t>
            </a:r>
            <a:r>
              <a:rPr lang="en-GB" b="1"/>
              <a:t>commit</a:t>
            </a:r>
            <a:r>
              <a:rPr lang="en-GB"/>
              <a:t>(); ← </a:t>
            </a:r>
            <a:r>
              <a:rPr lang="en-GB" b="1">
                <a:solidFill>
                  <a:srgbClr val="FF0000"/>
                </a:solidFill>
              </a:rPr>
              <a:t>persist changes to the disk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Architectural perspective - Indexing time</a:t>
            </a:r>
            <a:endParaRPr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C0D624F-51ED-214C-AE16-DB0DC3C45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18" name="Google Shape;218;p33"/>
          <p:cNvSpPr/>
          <p:nvPr/>
        </p:nvSpPr>
        <p:spPr>
          <a:xfrm>
            <a:off x="4018733" y="1577567"/>
            <a:ext cx="2498000" cy="9712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800">
                <a:solidFill>
                  <a:schemeClr val="dk1"/>
                </a:solidFill>
              </a:rPr>
              <a:t>Curriculum Ingegneria dei dati - Sezione di ...</a:t>
            </a:r>
            <a:endParaRPr sz="800">
              <a:solidFill>
                <a:schemeClr val="dk1"/>
              </a:solidFill>
            </a:endParaRPr>
          </a:p>
          <a:p>
            <a:pPr algn="ctr"/>
            <a:endParaRPr sz="800">
              <a:solidFill>
                <a:schemeClr val="dk1"/>
              </a:solidFill>
            </a:endParaRPr>
          </a:p>
        </p:txBody>
      </p:sp>
      <p:sp>
        <p:nvSpPr>
          <p:cNvPr id="219" name="Google Shape;219;p33"/>
          <p:cNvSpPr/>
          <p:nvPr/>
        </p:nvSpPr>
        <p:spPr>
          <a:xfrm>
            <a:off x="3646467" y="3716617"/>
            <a:ext cx="3087600" cy="1286000"/>
          </a:xfrm>
          <a:prstGeom prst="roundRect">
            <a:avLst>
              <a:gd name="adj" fmla="val 16667"/>
            </a:avLst>
          </a:prstGeom>
          <a:solidFill>
            <a:srgbClr val="FF0000">
              <a:alpha val="1397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  <a:p>
            <a:endParaRPr sz="2400"/>
          </a:p>
          <a:p>
            <a:pPr algn="ctr"/>
            <a:endParaRPr sz="2400"/>
          </a:p>
          <a:p>
            <a:pPr algn="ctr"/>
            <a:r>
              <a:rPr lang="en-GB" sz="2400"/>
              <a:t>Document</a:t>
            </a:r>
            <a:endParaRPr sz="2400"/>
          </a:p>
        </p:txBody>
      </p:sp>
      <p:sp>
        <p:nvSpPr>
          <p:cNvPr id="220" name="Google Shape;220;p33"/>
          <p:cNvSpPr/>
          <p:nvPr/>
        </p:nvSpPr>
        <p:spPr>
          <a:xfrm>
            <a:off x="3453900" y="5907900"/>
            <a:ext cx="3556800" cy="774000"/>
          </a:xfrm>
          <a:prstGeom prst="can">
            <a:avLst>
              <a:gd name="adj" fmla="val 25000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/>
              <a:t>Posting list</a:t>
            </a:r>
            <a:endParaRPr sz="2400"/>
          </a:p>
        </p:txBody>
      </p:sp>
      <p:sp>
        <p:nvSpPr>
          <p:cNvPr id="221" name="Google Shape;221;p33"/>
          <p:cNvSpPr/>
          <p:nvPr/>
        </p:nvSpPr>
        <p:spPr>
          <a:xfrm>
            <a:off x="3916933" y="2775000"/>
            <a:ext cx="2673200" cy="7740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/>
              <a:t>Text analysis pipeline</a:t>
            </a:r>
            <a:endParaRPr sz="2400"/>
          </a:p>
        </p:txBody>
      </p:sp>
      <p:sp>
        <p:nvSpPr>
          <p:cNvPr id="222" name="Google Shape;222;p33"/>
          <p:cNvSpPr/>
          <p:nvPr/>
        </p:nvSpPr>
        <p:spPr>
          <a:xfrm>
            <a:off x="3930467" y="3813133"/>
            <a:ext cx="815600" cy="3076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800"/>
              <a:t>curriculum</a:t>
            </a:r>
            <a:endParaRPr sz="800"/>
          </a:p>
        </p:txBody>
      </p:sp>
      <p:sp>
        <p:nvSpPr>
          <p:cNvPr id="223" name="Google Shape;223;p33"/>
          <p:cNvSpPr/>
          <p:nvPr/>
        </p:nvSpPr>
        <p:spPr>
          <a:xfrm>
            <a:off x="5015067" y="5170233"/>
            <a:ext cx="350400" cy="708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4" name="Google Shape;224;p33"/>
          <p:cNvSpPr/>
          <p:nvPr/>
        </p:nvSpPr>
        <p:spPr>
          <a:xfrm>
            <a:off x="4840800" y="3813117"/>
            <a:ext cx="815600" cy="3076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800"/>
              <a:t>dati</a:t>
            </a:r>
            <a:endParaRPr sz="800"/>
          </a:p>
        </p:txBody>
      </p:sp>
      <p:sp>
        <p:nvSpPr>
          <p:cNvPr id="225" name="Google Shape;225;p33"/>
          <p:cNvSpPr/>
          <p:nvPr/>
        </p:nvSpPr>
        <p:spPr>
          <a:xfrm>
            <a:off x="3930467" y="4205800"/>
            <a:ext cx="815600" cy="3076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800"/>
              <a:t>ingegneria</a:t>
            </a:r>
            <a:endParaRPr sz="800"/>
          </a:p>
        </p:txBody>
      </p:sp>
      <p:sp>
        <p:nvSpPr>
          <p:cNvPr id="226" name="Google Shape;226;p33"/>
          <p:cNvSpPr/>
          <p:nvPr/>
        </p:nvSpPr>
        <p:spPr>
          <a:xfrm>
            <a:off x="4840800" y="4205800"/>
            <a:ext cx="815600" cy="3076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800"/>
              <a:t>sezione</a:t>
            </a:r>
            <a:endParaRPr sz="800"/>
          </a:p>
        </p:txBody>
      </p:sp>
      <p:sp>
        <p:nvSpPr>
          <p:cNvPr id="227" name="Google Shape;227;p33"/>
          <p:cNvSpPr/>
          <p:nvPr/>
        </p:nvSpPr>
        <p:spPr>
          <a:xfrm>
            <a:off x="5751133" y="3813133"/>
            <a:ext cx="815600" cy="3076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800"/>
              <a:t>roma</a:t>
            </a:r>
            <a:endParaRPr sz="800"/>
          </a:p>
        </p:txBody>
      </p:sp>
      <p:sp>
        <p:nvSpPr>
          <p:cNvPr id="228" name="Google Shape;228;p33"/>
          <p:cNvSpPr/>
          <p:nvPr/>
        </p:nvSpPr>
        <p:spPr>
          <a:xfrm>
            <a:off x="5751133" y="4205800"/>
            <a:ext cx="815600" cy="3076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800"/>
              <a:t>tre</a:t>
            </a:r>
            <a:endParaRPr sz="800"/>
          </a:p>
        </p:txBody>
      </p:sp>
      <p:sp>
        <p:nvSpPr>
          <p:cNvPr id="229" name="Google Shape;229;p33"/>
          <p:cNvSpPr/>
          <p:nvPr/>
        </p:nvSpPr>
        <p:spPr>
          <a:xfrm>
            <a:off x="6879900" y="2756600"/>
            <a:ext cx="3184400" cy="8108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/>
              <a:t>We skipped this!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Lucene - Processing text for indexing</a:t>
            </a:r>
            <a:endParaRPr/>
          </a:p>
          <a:p>
            <a:endParaRPr/>
          </a:p>
        </p:txBody>
      </p:sp>
      <p:sp>
        <p:nvSpPr>
          <p:cNvPr id="235" name="Google Shape;235;p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/>
              <a:t>Need to define different processing options on a per Fields basis</a:t>
            </a:r>
            <a:endParaRPr/>
          </a:p>
          <a:p>
            <a:pPr lvl="1"/>
            <a:r>
              <a:rPr lang="en-GB"/>
              <a:t>“titolo” → keep case, no stopwords</a:t>
            </a:r>
            <a:endParaRPr/>
          </a:p>
          <a:p>
            <a:pPr lvl="1"/>
            <a:r>
              <a:rPr lang="en-GB"/>
              <a:t>“content” → stopwords, case insensitive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Lucene - Processing text for indexing</a:t>
            </a:r>
            <a:endParaRPr/>
          </a:p>
        </p:txBody>
      </p:sp>
      <p:sp>
        <p:nvSpPr>
          <p:cNvPr id="241" name="Google Shape;241;p3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i="1"/>
              <a:t>TextField</a:t>
            </a:r>
            <a:r>
              <a:rPr lang="en-GB"/>
              <a:t> allows us to define how we want text to be</a:t>
            </a:r>
            <a:endParaRPr/>
          </a:p>
          <a:p>
            <a:pPr lvl="1"/>
            <a:r>
              <a:rPr lang="en-GB"/>
              <a:t>Tokenized</a:t>
            </a:r>
            <a:endParaRPr/>
          </a:p>
          <a:p>
            <a:pPr lvl="1"/>
            <a:r>
              <a:rPr lang="en-GB"/>
              <a:t>Filtered and altered</a:t>
            </a:r>
            <a:endParaRPr/>
          </a:p>
          <a:p>
            <a:r>
              <a:rPr lang="en-GB" b="1"/>
              <a:t>Tokenizer</a:t>
            </a:r>
            <a:r>
              <a:rPr lang="en-GB"/>
              <a:t> → splits text into tokens (or </a:t>
            </a:r>
            <a:r>
              <a:rPr lang="en-GB" i="1"/>
              <a:t>terms</a:t>
            </a:r>
            <a:r>
              <a:rPr lang="en-GB"/>
              <a:t>) according to given semantics</a:t>
            </a:r>
            <a:endParaRPr/>
          </a:p>
          <a:p>
            <a:pPr lvl="1"/>
            <a:r>
              <a:rPr lang="en-GB"/>
              <a:t>WhitespaceTokenizer, CharTokenizer, ...</a:t>
            </a:r>
            <a:endParaRPr/>
          </a:p>
          <a:p>
            <a:r>
              <a:rPr lang="en-GB" b="1"/>
              <a:t>TokenFilter</a:t>
            </a:r>
            <a:r>
              <a:rPr lang="en-GB"/>
              <a:t> → filters out terms according to given semantics</a:t>
            </a:r>
            <a:endParaRPr/>
          </a:p>
          <a:p>
            <a:pPr lvl="1"/>
            <a:r>
              <a:rPr lang="en-GB"/>
              <a:t>LimitTokenCountFilter, LowerCaseFilter, …</a:t>
            </a:r>
            <a:endParaRPr/>
          </a:p>
          <a:p>
            <a:r>
              <a:rPr lang="en-GB" b="1"/>
              <a:t>Analyzer</a:t>
            </a:r>
            <a:r>
              <a:rPr lang="en-GB"/>
              <a:t> → Text processing abstraction</a:t>
            </a:r>
            <a:endParaRPr/>
          </a:p>
          <a:p>
            <a:pPr lvl="1"/>
            <a:r>
              <a:rPr lang="en-GB"/>
              <a:t>Tokenizer </a:t>
            </a:r>
            <a:endParaRPr/>
          </a:p>
          <a:p>
            <a:pPr lvl="1"/>
            <a:r>
              <a:rPr lang="en-GB"/>
              <a:t>(optional) ordered chain of TokenFilters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en-GB"/>
              <a:t>Lucene - Indexing Analyzers</a:t>
            </a:r>
            <a:endParaRPr/>
          </a:p>
        </p:txBody>
      </p:sp>
      <p:sp>
        <p:nvSpPr>
          <p:cNvPr id="247" name="Google Shape;247;p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/>
              <a:t>Processing “Come diventare un ingegnere dei dati,”</a:t>
            </a:r>
            <a:endParaRPr/>
          </a:p>
          <a:p>
            <a:r>
              <a:rPr lang="en-GB"/>
              <a:t>WhitespaceAnalyzer (splits on whitespace char)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Analyzer a = CustomAnalyzer.builder()</a:t>
            </a:r>
            <a:endParaRPr/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-GB"/>
              <a:t>                        .withTokenizer(WhitespaceTokenizerFactory.class) 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48" name="Google Shape;2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85" y="5190100"/>
            <a:ext cx="12055033" cy="16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en-GB"/>
              <a:t>Lucene - Indexing Analyzers</a:t>
            </a:r>
            <a:endParaRPr/>
          </a:p>
          <a:p>
            <a:endParaRPr/>
          </a:p>
        </p:txBody>
      </p:sp>
      <p:sp>
        <p:nvSpPr>
          <p:cNvPr id="254" name="Google Shape;254;p3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/>
              <a:t>Processing “Come diventare un ingegnere dei dati,”</a:t>
            </a:r>
            <a:endParaRPr/>
          </a:p>
          <a:p>
            <a:r>
              <a:rPr lang="en-GB"/>
              <a:t>WhitespaceAnalyzer (splits on whitespace char)</a:t>
            </a:r>
            <a:endParaRPr/>
          </a:p>
          <a:p>
            <a:r>
              <a:rPr lang="en-GB"/>
              <a:t>Lowercase tokens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Analyzer a = CustomAnalyzer.builder()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                        .withTokenizer(WhitespaceTokenizerFactory.class)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                        .addTokenFilter(LowerCaseFilterFactory.class) ← lowercase 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                        .build();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5" name="Google Shape;2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5495539"/>
            <a:ext cx="12192004" cy="1220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en-GB"/>
              <a:t>Lucene - Indexing Analyzers</a:t>
            </a:r>
            <a:endParaRPr/>
          </a:p>
          <a:p>
            <a:endParaRPr/>
          </a:p>
        </p:txBody>
      </p:sp>
      <p:sp>
        <p:nvSpPr>
          <p:cNvPr id="261" name="Google Shape;261;p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10000"/>
          </a:bodyPr>
          <a:lstStyle/>
          <a:p>
            <a:pPr indent="-422899">
              <a:buSzPct val="100000"/>
            </a:pPr>
            <a:r>
              <a:rPr lang="en-GB"/>
              <a:t>Processing “Come diventare un ingegnere dei dati,”</a:t>
            </a:r>
            <a:endParaRPr/>
          </a:p>
          <a:p>
            <a:pPr indent="-422899">
              <a:buSzPct val="100000"/>
            </a:pPr>
            <a:r>
              <a:rPr lang="en-GB"/>
              <a:t>WhitespaceAnalyzer (splits on whitespace char)</a:t>
            </a:r>
            <a:endParaRPr/>
          </a:p>
          <a:p>
            <a:pPr indent="-422899">
              <a:buSzPct val="100000"/>
            </a:pPr>
            <a:r>
              <a:rPr lang="en-GB"/>
              <a:t>Lowercase tokens</a:t>
            </a:r>
            <a:endParaRPr/>
          </a:p>
          <a:p>
            <a:pPr indent="-422899">
              <a:buSzPct val="100000"/>
            </a:pPr>
            <a:r>
              <a:rPr lang="en-GB"/>
              <a:t>Filter out word delimiters like , . -  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Analyzer a = CustomAnalyzer.builder()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                        .withTokenizer(WhitespaceTokenizerFactory.class)</a:t>
            </a:r>
            <a:endParaRPr/>
          </a:p>
          <a:p>
            <a:pPr marL="0" indent="0">
              <a:spcBef>
                <a:spcPts val="1600"/>
              </a:spcBef>
              <a:buClr>
                <a:schemeClr val="dk1"/>
              </a:buClr>
              <a:buSzPct val="61111"/>
              <a:buNone/>
            </a:pPr>
            <a:r>
              <a:rPr lang="en-GB"/>
              <a:t>                        .addTokenFilter(LowerCaseFilterFactory.class)</a:t>
            </a:r>
            <a:endParaRPr/>
          </a:p>
          <a:p>
            <a:pPr marL="0" indent="0">
              <a:spcBef>
                <a:spcPts val="1600"/>
              </a:spcBef>
              <a:buClr>
                <a:schemeClr val="dk1"/>
              </a:buClr>
              <a:buSzPct val="61111"/>
              <a:buNone/>
            </a:pPr>
            <a:r>
              <a:rPr lang="en-GB"/>
              <a:t>                        .addTokenFilter(WordDelimiterGraphFilterFactory.class) ← filter our “word delimiters”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                        .build();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62" name="Google Shape;26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5446850"/>
            <a:ext cx="12192004" cy="1273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en-GB"/>
              <a:t>Lucene - Indexing Analyzers</a:t>
            </a:r>
            <a:endParaRPr/>
          </a:p>
          <a:p>
            <a:endParaRPr/>
          </a:p>
        </p:txBody>
      </p:sp>
      <p:sp>
        <p:nvSpPr>
          <p:cNvPr id="268" name="Google Shape;268;p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/>
              <a:t>Processing “Come diventare un ingegnere dei dati,”</a:t>
            </a:r>
            <a:endParaRPr/>
          </a:p>
          <a:p>
            <a:r>
              <a:rPr lang="en-GB"/>
              <a:t>StandardAnalyzer (splits based on Word Break rules from the Unicode Text Segmentation algorithm)</a:t>
            </a:r>
            <a:endParaRPr/>
          </a:p>
          <a:p>
            <a:r>
              <a:rPr lang="en-GB"/>
              <a:t>Stopword filter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CharArraySet stopWords = new CharArraySet(Arrays.asList("di", "a", "da", … </a:t>
            </a:r>
            <a:r>
              <a:rPr lang="en-GB" b="1"/>
              <a:t>"dei"</a:t>
            </a:r>
            <a:r>
              <a:rPr lang="en-GB"/>
              <a:t> ...), true);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Analyzer a = new StandardAnalyzer(stopWords);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69" name="Google Shape;2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5095871"/>
            <a:ext cx="12192004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en-GB"/>
              <a:t>Lucene - Indexing Analyzers</a:t>
            </a:r>
            <a:endParaRPr/>
          </a:p>
          <a:p>
            <a:endParaRPr/>
          </a:p>
        </p:txBody>
      </p:sp>
      <p:sp>
        <p:nvSpPr>
          <p:cNvPr id="275" name="Google Shape;275;p4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/>
              <a:t>Many different pre-built options</a:t>
            </a:r>
            <a:endParaRPr/>
          </a:p>
          <a:p>
            <a:pPr lvl="1"/>
            <a:r>
              <a:rPr lang="en-GB"/>
              <a:t>WhitespaceAnalyzer</a:t>
            </a:r>
            <a:endParaRPr/>
          </a:p>
          <a:p>
            <a:pPr lvl="1"/>
            <a:r>
              <a:rPr lang="en-GB"/>
              <a:t>ClassicAnalyzer</a:t>
            </a:r>
            <a:endParaRPr/>
          </a:p>
          <a:p>
            <a:pPr lvl="1"/>
            <a:r>
              <a:rPr lang="en-GB"/>
              <a:t>StandardAnalyzer</a:t>
            </a:r>
            <a:endParaRPr/>
          </a:p>
          <a:p>
            <a:pPr lvl="1"/>
            <a:r>
              <a:rPr lang="en-GB"/>
              <a:t>ItalianAnalyzer</a:t>
            </a:r>
            <a:endParaRPr/>
          </a:p>
          <a:p>
            <a:pPr lvl="1"/>
            <a:r>
              <a:rPr lang="en-GB"/>
              <a:t>StopAnalyzer</a:t>
            </a:r>
            <a:endParaRPr/>
          </a:p>
          <a:p>
            <a:pPr lvl="1"/>
            <a:r>
              <a:rPr lang="en-GB"/>
              <a:t>KeywordAnalyzer</a:t>
            </a:r>
            <a:endParaRPr/>
          </a:p>
          <a:p>
            <a:pPr lvl="1"/>
            <a:r>
              <a:rPr lang="en-GB"/>
              <a:t>…</a:t>
            </a:r>
            <a:endParaRPr/>
          </a:p>
          <a:p>
            <a:r>
              <a:rPr lang="en-GB"/>
              <a:t>Freedom to define text processing pipeline</a:t>
            </a:r>
            <a:endParaRPr/>
          </a:p>
          <a:p>
            <a:pPr lvl="1"/>
            <a:r>
              <a:rPr lang="en-GB"/>
              <a:t>https://lucene.apache.org/core/8_10_0/core/org/apache/lucene/analysis/Analyzer.html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Lucene - Indexing Analyzers</a:t>
            </a:r>
            <a:endParaRPr/>
          </a:p>
        </p:txBody>
      </p:sp>
      <p:sp>
        <p:nvSpPr>
          <p:cNvPr id="281" name="Google Shape;281;p4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pPr indent="-422899">
              <a:buSzPct val="100000"/>
            </a:pPr>
            <a:r>
              <a:rPr lang="en-GB"/>
              <a:t>Need to define different processing options on a per Fields basis</a:t>
            </a:r>
            <a:endParaRPr/>
          </a:p>
          <a:p>
            <a:pPr lvl="1" indent="-396653">
              <a:buSzPct val="100000"/>
            </a:pPr>
            <a:r>
              <a:rPr lang="en-GB"/>
              <a:t>“titolo” → keep case, no stopwords, no word delimiters splitting</a:t>
            </a:r>
            <a:endParaRPr/>
          </a:p>
          <a:p>
            <a:pPr lvl="1" indent="-396653">
              <a:buSzPct val="100000"/>
            </a:pPr>
            <a:r>
              <a:rPr lang="en-GB"/>
              <a:t>“content” → stopwords, case insensitive, word delimiter splitting</a:t>
            </a:r>
            <a:endParaRPr/>
          </a:p>
          <a:p>
            <a:pPr indent="-422899">
              <a:buSzPct val="100000"/>
            </a:pPr>
            <a:r>
              <a:rPr lang="en-GB"/>
              <a:t>Define different Analyzers for each defined Field (plus a default one)</a:t>
            </a:r>
            <a:endParaRPr/>
          </a:p>
          <a:p>
            <a:pPr indent="0">
              <a:spcBef>
                <a:spcPts val="1600"/>
              </a:spcBef>
              <a:buNone/>
            </a:pPr>
            <a:r>
              <a:rPr lang="en-GB"/>
              <a:t>Map&lt;String, Analyzer&gt; perFieldAnalyzers = new HashMap&lt;&gt;();</a:t>
            </a:r>
            <a:endParaRPr/>
          </a:p>
          <a:p>
            <a:pPr indent="0">
              <a:spcBef>
                <a:spcPts val="1600"/>
              </a:spcBef>
              <a:buNone/>
            </a:pPr>
            <a:r>
              <a:rPr lang="en-GB"/>
              <a:t>CharArraySet stopWords = new CharArraySet(Arrays.asList("in", "dei", "di"), true);</a:t>
            </a:r>
            <a:endParaRPr/>
          </a:p>
          <a:p>
            <a:pPr indent="0">
              <a:spcBef>
                <a:spcPts val="1600"/>
              </a:spcBef>
              <a:buNone/>
            </a:pPr>
            <a:r>
              <a:rPr lang="en-GB"/>
              <a:t>perFieldAnalyzers.put("</a:t>
            </a:r>
            <a:r>
              <a:rPr lang="en-GB" b="1"/>
              <a:t>titolo</a:t>
            </a:r>
            <a:r>
              <a:rPr lang="en-GB"/>
              <a:t>", new </a:t>
            </a:r>
            <a:r>
              <a:rPr lang="en-GB" b="1"/>
              <a:t>WhitespaceAnalyzer</a:t>
            </a:r>
            <a:r>
              <a:rPr lang="en-GB"/>
              <a:t>());</a:t>
            </a:r>
            <a:endParaRPr/>
          </a:p>
          <a:p>
            <a:pPr indent="0">
              <a:spcBef>
                <a:spcPts val="1600"/>
              </a:spcBef>
              <a:buNone/>
            </a:pPr>
            <a:r>
              <a:rPr lang="en-GB"/>
              <a:t>perFieldAnalyzers.put("</a:t>
            </a:r>
            <a:r>
              <a:rPr lang="en-GB" b="1"/>
              <a:t>contenuto</a:t>
            </a:r>
            <a:r>
              <a:rPr lang="en-GB"/>
              <a:t>", new </a:t>
            </a:r>
            <a:r>
              <a:rPr lang="en-GB" b="1"/>
              <a:t>StandardAnalyzer</a:t>
            </a:r>
            <a:r>
              <a:rPr lang="en-GB"/>
              <a:t>(stopWords));</a:t>
            </a:r>
            <a:endParaRPr/>
          </a:p>
          <a:p>
            <a:pPr indent="0">
              <a:spcBef>
                <a:spcPts val="1600"/>
              </a:spcBef>
              <a:buNone/>
            </a:pPr>
            <a:r>
              <a:rPr lang="en-GB"/>
              <a:t>Analyzer analyzer = new </a:t>
            </a:r>
            <a:r>
              <a:rPr lang="en-GB" b="1"/>
              <a:t>PerFieldAnalyzerWrapper</a:t>
            </a:r>
            <a:r>
              <a:rPr lang="en-GB"/>
              <a:t>(new ItalianAnalyzer(), perFieldAnalyzers);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Production systems running on Lucene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10000"/>
          </a:bodyPr>
          <a:lstStyle/>
          <a:p>
            <a:r>
              <a:rPr lang="en-GB"/>
              <a:t>Twitter</a:t>
            </a:r>
            <a:endParaRPr/>
          </a:p>
          <a:p>
            <a:pPr lvl="1"/>
            <a:r>
              <a:rPr lang="en-GB" u="sng">
                <a:solidFill>
                  <a:schemeClr val="hlink"/>
                </a:solidFill>
                <a:hlinkClick r:id="rId3"/>
              </a:rPr>
              <a:t>https://blog.twitter.com/engineering/en_us/topics/infrastructure/2020/reducing-search-indexing-latency-to-one-second</a:t>
            </a:r>
            <a:endParaRPr/>
          </a:p>
          <a:p>
            <a:r>
              <a:rPr lang="en-GB"/>
              <a:t>Amazon</a:t>
            </a:r>
            <a:endParaRPr/>
          </a:p>
          <a:p>
            <a:pPr lvl="1"/>
            <a:r>
              <a:rPr lang="en-GB" u="sng">
                <a:solidFill>
                  <a:schemeClr val="hlink"/>
                </a:solidFill>
                <a:hlinkClick r:id="rId4"/>
              </a:rPr>
              <a:t>https://aws.amazon.com/it/blogs/opensource/amazon-giving-back-apache-lucene/</a:t>
            </a:r>
            <a:endParaRPr/>
          </a:p>
          <a:p>
            <a:r>
              <a:rPr lang="en-GB"/>
              <a:t>Ingenuity Mars Helicopter</a:t>
            </a:r>
            <a:endParaRPr/>
          </a:p>
          <a:p>
            <a:pPr lvl="1"/>
            <a:r>
              <a:rPr lang="en-GB" u="sng">
                <a:solidFill>
                  <a:schemeClr val="hlink"/>
                </a:solidFill>
                <a:hlinkClick r:id="rId5"/>
              </a:rPr>
              <a:t>https://github.blog/2021-04-19-open-source-goes-to-mars/</a:t>
            </a:r>
            <a:endParaRPr/>
          </a:p>
          <a:p>
            <a:r>
              <a:rPr lang="en-GB"/>
              <a:t>Adobe</a:t>
            </a:r>
            <a:endParaRPr/>
          </a:p>
          <a:p>
            <a:r>
              <a:rPr lang="en-GB"/>
              <a:t>Apple</a:t>
            </a:r>
            <a:endParaRPr/>
          </a:p>
          <a:p>
            <a:r>
              <a:rPr lang="en-GB"/>
              <a:t>Wikimedia Foundation</a:t>
            </a:r>
            <a:endParaRPr/>
          </a:p>
          <a:p>
            <a:r>
              <a:rPr lang="en-GB"/>
              <a:t>...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Indexing Lucene Documents</a:t>
            </a:r>
            <a:endParaRPr/>
          </a:p>
        </p:txBody>
      </p:sp>
      <p:sp>
        <p:nvSpPr>
          <p:cNvPr id="287" name="Google Shape;287;p4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t" anchorCtr="0">
            <a:normAutofit fontScale="62500" lnSpcReduction="20000"/>
          </a:bodyPr>
          <a:lstStyle/>
          <a:p>
            <a:pPr marL="0" indent="0">
              <a:buNone/>
            </a:pPr>
            <a:r>
              <a:rPr lang="en-GB"/>
              <a:t>Path path = Paths.get("/opt/lucene-index");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 b="1"/>
              <a:t>Directory</a:t>
            </a:r>
            <a:r>
              <a:rPr lang="en-GB"/>
              <a:t> directory = FSDirectory.open(path);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IndexWriterConfig config = new </a:t>
            </a:r>
            <a:r>
              <a:rPr lang="en-GB" b="1"/>
              <a:t>IndexWriterConfig</a:t>
            </a:r>
            <a:r>
              <a:rPr lang="en-GB"/>
              <a:t>(perFieldAnaluzer); ← </a:t>
            </a:r>
            <a:r>
              <a:rPr lang="en-GB" b="1">
                <a:solidFill>
                  <a:srgbClr val="FF0000"/>
                </a:solidFill>
              </a:rPr>
              <a:t>text processing semantics for indexing Fields defined here!</a:t>
            </a:r>
            <a:endParaRPr b="1">
              <a:solidFill>
                <a:srgbClr val="FF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IndexWriter writer = new </a:t>
            </a:r>
            <a:r>
              <a:rPr lang="en-GB" b="1"/>
              <a:t>IndexWriter</a:t>
            </a:r>
            <a:r>
              <a:rPr lang="en-GB"/>
              <a:t>(directory, config);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Document doc1 = new Document();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...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Document doc2 = new Document();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...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writer.</a:t>
            </a:r>
            <a:r>
              <a:rPr lang="en-GB" b="1"/>
              <a:t>addDocument</a:t>
            </a:r>
            <a:r>
              <a:rPr lang="en-GB"/>
              <a:t>(doc1); ← </a:t>
            </a:r>
            <a:r>
              <a:rPr lang="en-GB" b="1">
                <a:solidFill>
                  <a:srgbClr val="FF0000"/>
                </a:solidFill>
              </a:rPr>
              <a:t>add Documents to be indexed</a:t>
            </a:r>
            <a:endParaRPr b="1">
              <a:solidFill>
                <a:srgbClr val="FF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writer.</a:t>
            </a:r>
            <a:r>
              <a:rPr lang="en-GB" b="1"/>
              <a:t>addDocument</a:t>
            </a:r>
            <a:r>
              <a:rPr lang="en-GB"/>
              <a:t>(doc2);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writer.</a:t>
            </a:r>
            <a:r>
              <a:rPr lang="en-GB" b="1"/>
              <a:t>commit</a:t>
            </a:r>
            <a:r>
              <a:rPr lang="en-GB"/>
              <a:t>(); ← </a:t>
            </a:r>
            <a:r>
              <a:rPr lang="en-GB" b="1">
                <a:solidFill>
                  <a:srgbClr val="FF0000"/>
                </a:solidFill>
              </a:rPr>
              <a:t>persist changes to the disk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Indexing Documents - debugging</a:t>
            </a:r>
            <a:endParaRPr/>
          </a:p>
        </p:txBody>
      </p:sp>
      <p:sp>
        <p:nvSpPr>
          <p:cNvPr id="293" name="Google Shape;293;p4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/>
              <a:t>If you’re curious to read what’s actually inside your index use </a:t>
            </a:r>
            <a:r>
              <a:rPr lang="en-GB" b="1"/>
              <a:t>SimpleTextCodec</a:t>
            </a:r>
            <a:endParaRPr b="1"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IndexWriterConfig config = new </a:t>
            </a:r>
            <a:r>
              <a:rPr lang="en-GB" b="1"/>
              <a:t>IndexWriterConfig</a:t>
            </a:r>
            <a:r>
              <a:rPr lang="en-GB"/>
              <a:t>(perFieldAnaluzer);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config.setCodec(new </a:t>
            </a:r>
            <a:r>
              <a:rPr lang="en-GB" b="1"/>
              <a:t>SimpleTextCodec</a:t>
            </a:r>
            <a:r>
              <a:rPr lang="en-GB"/>
              <a:t>());</a:t>
            </a:r>
            <a:endParaRPr/>
          </a:p>
          <a:p>
            <a:pPr>
              <a:spcBef>
                <a:spcPts val="1600"/>
              </a:spcBef>
            </a:pPr>
            <a:r>
              <a:rPr lang="en-GB"/>
              <a:t>Note that this doesn’t work retroactively (need to reindex)</a:t>
            </a:r>
            <a:endParaRPr/>
          </a:p>
          <a:p>
            <a:r>
              <a:rPr lang="en-GB"/>
              <a:t>Good for debugging only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SimpleTextCodec</a:t>
            </a:r>
            <a:endParaRPr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F4C00B4-7F72-CB43-BACC-524478B6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99" name="Google Shape;29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067" y="1450601"/>
            <a:ext cx="4550435" cy="5094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201" y="1560167"/>
            <a:ext cx="6362668" cy="4049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Searching</a:t>
            </a:r>
            <a:endParaRPr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FF02E7E7-8DD5-434E-AA36-A8F09754C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Open a Lucene index</a:t>
            </a:r>
            <a:endParaRPr/>
          </a:p>
        </p:txBody>
      </p:sp>
      <p:sp>
        <p:nvSpPr>
          <p:cNvPr id="311" name="Google Shape;311;p4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/>
              <a:t>Read access to a Directory via </a:t>
            </a:r>
            <a:r>
              <a:rPr lang="en-GB" b="1"/>
              <a:t>IndexReader</a:t>
            </a:r>
            <a:endParaRPr b="1"/>
          </a:p>
          <a:p>
            <a:pPr lvl="1"/>
            <a:r>
              <a:rPr lang="en-GB"/>
              <a:t>IndexReader reader = DirectoryReader.open(directory);</a:t>
            </a:r>
            <a:endParaRPr/>
          </a:p>
          <a:p>
            <a:r>
              <a:rPr lang="en-GB" b="1"/>
              <a:t>IndexSearcher</a:t>
            </a:r>
            <a:r>
              <a:rPr lang="en-GB"/>
              <a:t> lets you search on an IndexReader</a:t>
            </a:r>
            <a:endParaRPr/>
          </a:p>
          <a:p>
            <a:pPr lvl="1"/>
            <a:r>
              <a:rPr lang="en-GB"/>
              <a:t>IndexSearcher searcher = new IndexSearcher(reader);</a:t>
            </a:r>
            <a:endParaRPr/>
          </a:p>
          <a:p>
            <a:r>
              <a:rPr lang="en-GB"/>
              <a:t>IndexSearcher lets you run </a:t>
            </a:r>
            <a:r>
              <a:rPr lang="en-GB" b="1"/>
              <a:t>Query</a:t>
            </a:r>
            <a:r>
              <a:rPr lang="en-GB"/>
              <a:t> objects</a:t>
            </a:r>
            <a:endParaRPr/>
          </a:p>
          <a:p>
            <a:pPr lvl="1"/>
            <a:r>
              <a:rPr lang="en-GB"/>
              <a:t>Query query = …</a:t>
            </a:r>
            <a:endParaRPr/>
          </a:p>
          <a:p>
            <a:pPr lvl="1"/>
            <a:r>
              <a:rPr lang="en-GB"/>
              <a:t>searcher.search(query, topN);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Define a Query</a:t>
            </a:r>
            <a:endParaRPr/>
          </a:p>
        </p:txBody>
      </p:sp>
      <p:sp>
        <p:nvSpPr>
          <p:cNvPr id="317" name="Google Shape;317;p4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/>
              <a:t>MatchAllDocsQuery: A Query that matches all documents</a:t>
            </a:r>
            <a:endParaRPr/>
          </a:p>
          <a:p>
            <a:pPr lvl="2"/>
            <a:r>
              <a:rPr lang="en-GB"/>
              <a:t>E.g. just give me all documents in my Lucene index</a:t>
            </a:r>
            <a:endParaRPr i="1"/>
          </a:p>
          <a:p>
            <a:pPr marL="1828754" indent="0">
              <a:spcBef>
                <a:spcPts val="1600"/>
              </a:spcBef>
              <a:buNone/>
            </a:pPr>
            <a:r>
              <a:rPr lang="en-GB"/>
              <a:t>Query allDocsQuery = new MatchAllDocsQuery();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Define a Query</a:t>
            </a:r>
            <a:endParaRPr/>
          </a:p>
        </p:txBody>
      </p:sp>
      <p:sp>
        <p:nvSpPr>
          <p:cNvPr id="323" name="Google Shape;323;p4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/>
              <a:t>TermQuery: A Query that matches documents containing a term</a:t>
            </a:r>
            <a:endParaRPr/>
          </a:p>
          <a:p>
            <a:pPr lvl="2"/>
            <a:r>
              <a:rPr lang="en-GB"/>
              <a:t>E.g. search for Documents containing the Term </a:t>
            </a:r>
            <a:r>
              <a:rPr lang="en-GB" i="1"/>
              <a:t>Ingegneria</a:t>
            </a:r>
            <a:r>
              <a:rPr lang="en-GB"/>
              <a:t> in Field </a:t>
            </a:r>
            <a:r>
              <a:rPr lang="en-GB" i="1"/>
              <a:t>titolo</a:t>
            </a:r>
            <a:endParaRPr i="1"/>
          </a:p>
          <a:p>
            <a:pPr marL="1828754" indent="0">
              <a:spcBef>
                <a:spcPts val="1600"/>
              </a:spcBef>
              <a:buNone/>
            </a:pPr>
            <a:r>
              <a:rPr lang="en-GB"/>
              <a:t>TermQuery termQuery = new TermQuery(new Term("titolo", "Ingegneria"));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en-GB"/>
              <a:t>Define a Query</a:t>
            </a:r>
            <a:endParaRPr/>
          </a:p>
        </p:txBody>
      </p:sp>
      <p:sp>
        <p:nvSpPr>
          <p:cNvPr id="329" name="Google Shape;329;p4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pPr indent="-422899">
              <a:buSzPct val="100000"/>
            </a:pPr>
            <a:r>
              <a:rPr lang="en-GB"/>
              <a:t>PhraseQuery: A Query that matches documents containing a particular </a:t>
            </a:r>
            <a:r>
              <a:rPr lang="en-GB" b="1"/>
              <a:t>sequence</a:t>
            </a:r>
            <a:r>
              <a:rPr lang="en-GB"/>
              <a:t> of terms</a:t>
            </a:r>
            <a:endParaRPr/>
          </a:p>
          <a:p>
            <a:pPr lvl="2" indent="-396653">
              <a:buSzPct val="100000"/>
            </a:pPr>
            <a:r>
              <a:rPr lang="en-GB"/>
              <a:t>E.g. search for Documents containing the “phrase” </a:t>
            </a:r>
            <a:r>
              <a:rPr lang="en-GB" i="1"/>
              <a:t>data scientist</a:t>
            </a:r>
            <a:r>
              <a:rPr lang="en-GB"/>
              <a:t> in Field </a:t>
            </a:r>
            <a:r>
              <a:rPr lang="en-GB" i="1"/>
              <a:t>contenuto</a:t>
            </a:r>
            <a:endParaRPr i="1"/>
          </a:p>
          <a:p>
            <a:pPr marL="1828754" indent="0">
              <a:spcBef>
                <a:spcPts val="1600"/>
              </a:spcBef>
              <a:buNone/>
            </a:pPr>
            <a:r>
              <a:rPr lang="en-GB"/>
              <a:t>PhraseQuery phraseQuery = new PhraseQuery.Builder()</a:t>
            </a:r>
            <a:endParaRPr/>
          </a:p>
          <a:p>
            <a:pPr marL="1828754" indent="0">
              <a:spcBef>
                <a:spcPts val="1600"/>
              </a:spcBef>
              <a:buNone/>
            </a:pPr>
            <a:r>
              <a:rPr lang="en-GB"/>
              <a:t>                        .add(new Term("contenuto", "data"))</a:t>
            </a:r>
            <a:endParaRPr/>
          </a:p>
          <a:p>
            <a:pPr marL="1828754" indent="0">
              <a:spcBef>
                <a:spcPts val="1600"/>
              </a:spcBef>
              <a:buNone/>
            </a:pPr>
            <a:r>
              <a:rPr lang="en-GB"/>
              <a:t>                        .add(new Term("contenuto", "scientist"))</a:t>
            </a:r>
            <a:endParaRPr/>
          </a:p>
          <a:p>
            <a:pPr marL="1828754" indent="0">
              <a:spcBef>
                <a:spcPts val="1600"/>
              </a:spcBef>
              <a:buNone/>
            </a:pPr>
            <a:r>
              <a:rPr lang="en-GB"/>
              <a:t>                        .build();</a:t>
            </a:r>
            <a:endParaRPr/>
          </a:p>
          <a:p>
            <a:pPr marL="1828754" indent="0">
              <a:spcBef>
                <a:spcPts val="1600"/>
              </a:spcBef>
              <a:buNone/>
            </a:pPr>
            <a:endParaRPr/>
          </a:p>
          <a:p>
            <a:pPr lvl="2" indent="-396653">
              <a:spcBef>
                <a:spcPts val="1600"/>
              </a:spcBef>
              <a:buSzPct val="100000"/>
            </a:pPr>
            <a:r>
              <a:rPr lang="en-GB"/>
              <a:t>Documents containing only </a:t>
            </a:r>
            <a:r>
              <a:rPr lang="en-GB" i="1"/>
              <a:t>data</a:t>
            </a:r>
            <a:r>
              <a:rPr lang="en-GB"/>
              <a:t> would not match</a:t>
            </a:r>
            <a:endParaRPr/>
          </a:p>
          <a:p>
            <a:pPr lvl="2" indent="-396653">
              <a:buSzPct val="100000"/>
            </a:pPr>
            <a:r>
              <a:rPr lang="en-GB"/>
              <a:t>Documents containing only </a:t>
            </a:r>
            <a:r>
              <a:rPr lang="en-GB" i="1"/>
              <a:t>scientist</a:t>
            </a:r>
            <a:r>
              <a:rPr lang="en-GB"/>
              <a:t> would not match</a:t>
            </a:r>
            <a:endParaRPr/>
          </a:p>
          <a:p>
            <a:pPr lvl="2" indent="-396653">
              <a:buSzPct val="100000"/>
            </a:pPr>
            <a:r>
              <a:rPr lang="en-GB"/>
              <a:t>Documents containing </a:t>
            </a:r>
            <a:r>
              <a:rPr lang="en-GB" i="1"/>
              <a:t>data</a:t>
            </a:r>
            <a:r>
              <a:rPr lang="en-GB"/>
              <a:t> and </a:t>
            </a:r>
            <a:r>
              <a:rPr lang="en-GB" i="1"/>
              <a:t>scientist</a:t>
            </a:r>
            <a:r>
              <a:rPr lang="en-GB"/>
              <a:t> differently arranged would not match (e.g. </a:t>
            </a:r>
            <a:r>
              <a:rPr lang="en-GB" i="1"/>
              <a:t>data for scientist</a:t>
            </a:r>
            <a:r>
              <a:rPr lang="en-GB"/>
              <a:t>)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en-GB"/>
              <a:t>Define a Query</a:t>
            </a:r>
            <a:endParaRPr/>
          </a:p>
        </p:txBody>
      </p:sp>
      <p:sp>
        <p:nvSpPr>
          <p:cNvPr id="335" name="Google Shape;335;p5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pPr indent="-411470">
              <a:buSzPct val="100000"/>
            </a:pPr>
            <a:r>
              <a:rPr lang="en-GB"/>
              <a:t>Boolean queries</a:t>
            </a:r>
            <a:endParaRPr/>
          </a:p>
          <a:p>
            <a:pPr lvl="1" indent="-387764">
              <a:buSzPct val="100000"/>
            </a:pPr>
            <a:r>
              <a:rPr lang="en-GB"/>
              <a:t>BooleanQuery: A Query that matches documents matching </a:t>
            </a:r>
            <a:r>
              <a:rPr lang="en-GB" i="1"/>
              <a:t>boolean</a:t>
            </a:r>
            <a:r>
              <a:rPr lang="en-GB"/>
              <a:t> </a:t>
            </a:r>
            <a:r>
              <a:rPr lang="en-GB" u="sng"/>
              <a:t>combinations</a:t>
            </a:r>
            <a:r>
              <a:rPr lang="en-GB"/>
              <a:t> of other queries, e.g. </a:t>
            </a:r>
            <a:r>
              <a:rPr lang="en-GB" i="1"/>
              <a:t>TermQueries</a:t>
            </a:r>
            <a:r>
              <a:rPr lang="en-GB"/>
              <a:t>, </a:t>
            </a:r>
            <a:r>
              <a:rPr lang="en-GB" i="1"/>
              <a:t>PhraseQueries</a:t>
            </a:r>
            <a:r>
              <a:rPr lang="en-GB"/>
              <a:t> or other </a:t>
            </a:r>
            <a:r>
              <a:rPr lang="en-GB" i="1"/>
              <a:t>BooleanQueries</a:t>
            </a:r>
            <a:r>
              <a:rPr lang="en-GB"/>
              <a:t>.</a:t>
            </a:r>
            <a:endParaRPr/>
          </a:p>
          <a:p>
            <a:pPr lvl="2" indent="-387764">
              <a:buSzPct val="100000"/>
            </a:pPr>
            <a:r>
              <a:rPr lang="en-GB"/>
              <a:t>E.g. search for Documents containing </a:t>
            </a:r>
            <a:r>
              <a:rPr lang="en-GB" i="1"/>
              <a:t>diventare</a:t>
            </a:r>
            <a:r>
              <a:rPr lang="en-GB"/>
              <a:t> AND </a:t>
            </a:r>
            <a:r>
              <a:rPr lang="en-GB" i="1"/>
              <a:t>ingegnere</a:t>
            </a:r>
            <a:r>
              <a:rPr lang="en-GB"/>
              <a:t> </a:t>
            </a:r>
            <a:endParaRPr/>
          </a:p>
          <a:p>
            <a:pPr lvl="2" indent="-387764">
              <a:buSzPct val="100000"/>
            </a:pPr>
            <a:r>
              <a:rPr lang="en-GB"/>
              <a:t>E.g. search for Documents containing </a:t>
            </a:r>
            <a:r>
              <a:rPr lang="en-GB" i="1"/>
              <a:t>data</a:t>
            </a:r>
            <a:r>
              <a:rPr lang="en-GB"/>
              <a:t> OR </a:t>
            </a:r>
            <a:r>
              <a:rPr lang="en-GB" i="1"/>
              <a:t>scientist</a:t>
            </a:r>
            <a:endParaRPr i="1"/>
          </a:p>
          <a:p>
            <a:pPr lvl="2" indent="-387764">
              <a:buSzPct val="100000"/>
            </a:pPr>
            <a:r>
              <a:rPr lang="en-GB"/>
              <a:t>E.g. search for Documents containing </a:t>
            </a:r>
            <a:r>
              <a:rPr lang="en-GB" i="1"/>
              <a:t>Ingegnere</a:t>
            </a:r>
            <a:r>
              <a:rPr lang="en-GB"/>
              <a:t> or </a:t>
            </a:r>
            <a:r>
              <a:rPr lang="en-GB" i="1"/>
              <a:t>data scientist</a:t>
            </a:r>
            <a:endParaRPr i="1"/>
          </a:p>
          <a:p>
            <a:pPr marL="1828754" indent="0">
              <a:spcBef>
                <a:spcPts val="1600"/>
              </a:spcBef>
              <a:buNone/>
            </a:pPr>
            <a:r>
              <a:rPr lang="en-GB" b="1" i="1"/>
              <a:t>BooleanQuery</a:t>
            </a:r>
            <a:r>
              <a:rPr lang="en-GB" i="1"/>
              <a:t> booleanQuery = new BooleanQuery.Builder()</a:t>
            </a:r>
            <a:endParaRPr i="1"/>
          </a:p>
          <a:p>
            <a:pPr marL="1828754" indent="0">
              <a:spcBef>
                <a:spcPts val="1600"/>
              </a:spcBef>
              <a:buNone/>
            </a:pPr>
            <a:r>
              <a:rPr lang="en-GB" i="1"/>
              <a:t>                        .add(new </a:t>
            </a:r>
            <a:r>
              <a:rPr lang="en-GB" b="1" i="1"/>
              <a:t>BooleanClause</a:t>
            </a:r>
            <a:r>
              <a:rPr lang="en-GB" i="1"/>
              <a:t>(termQuery, BooleanClause.Occur.</a:t>
            </a:r>
            <a:r>
              <a:rPr lang="en-GB" b="1" i="1"/>
              <a:t>SHOULD</a:t>
            </a:r>
            <a:r>
              <a:rPr lang="en-GB" i="1"/>
              <a:t>))</a:t>
            </a:r>
            <a:endParaRPr i="1"/>
          </a:p>
          <a:p>
            <a:pPr marL="1828754" indent="0">
              <a:spcBef>
                <a:spcPts val="1600"/>
              </a:spcBef>
              <a:buNone/>
            </a:pPr>
            <a:r>
              <a:rPr lang="en-GB" i="1"/>
              <a:t>                        .add(new </a:t>
            </a:r>
            <a:r>
              <a:rPr lang="en-GB" b="1" i="1"/>
              <a:t>BooleanClause</a:t>
            </a:r>
            <a:r>
              <a:rPr lang="en-GB" i="1"/>
              <a:t>(phraseQuery, BooleanClause.Occur.</a:t>
            </a:r>
            <a:r>
              <a:rPr lang="en-GB" b="1" i="1"/>
              <a:t>SHOULD</a:t>
            </a:r>
            <a:r>
              <a:rPr lang="en-GB" i="1"/>
              <a:t>))</a:t>
            </a:r>
            <a:endParaRPr i="1"/>
          </a:p>
          <a:p>
            <a:pPr marL="1828754" indent="0">
              <a:spcBef>
                <a:spcPts val="1600"/>
              </a:spcBef>
              <a:buNone/>
            </a:pPr>
            <a:r>
              <a:rPr lang="en-GB" i="1"/>
              <a:t>                        .build();</a:t>
            </a:r>
            <a:endParaRPr i="1"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Define a Query</a:t>
            </a:r>
            <a:endParaRPr/>
          </a:p>
        </p:txBody>
      </p:sp>
      <p:sp>
        <p:nvSpPr>
          <p:cNvPr id="341" name="Google Shape;341;p5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/>
              <a:t>Using a </a:t>
            </a:r>
            <a:r>
              <a:rPr lang="en-GB" b="1"/>
              <a:t>QueryParser</a:t>
            </a:r>
            <a:endParaRPr b="1"/>
          </a:p>
          <a:p>
            <a:r>
              <a:rPr lang="en-GB"/>
              <a:t>Lucene has a QueryParser where you can define full text queries (like in a search bar)</a:t>
            </a:r>
            <a:endParaRPr/>
          </a:p>
          <a:p>
            <a:pPr lvl="1"/>
            <a:r>
              <a:rPr lang="en-GB" b="1"/>
              <a:t>QueryParser</a:t>
            </a:r>
            <a:r>
              <a:rPr lang="en-GB"/>
              <a:t> queryParser = new QueryParser(“titolo”, new WhitespaceAnalyzer());</a:t>
            </a:r>
            <a:endParaRPr/>
          </a:p>
          <a:p>
            <a:pPr lvl="1"/>
            <a:r>
              <a:rPr lang="en-GB"/>
              <a:t>Query query = parser.</a:t>
            </a:r>
            <a:r>
              <a:rPr lang="en-GB" b="1"/>
              <a:t>parse</a:t>
            </a:r>
            <a:r>
              <a:rPr lang="en-GB"/>
              <a:t>("+ingegneria dei +dati");</a:t>
            </a:r>
            <a:endParaRPr/>
          </a:p>
          <a:p>
            <a:pPr lvl="2"/>
            <a:r>
              <a:rPr lang="en-GB"/>
              <a:t>+ := required</a:t>
            </a:r>
            <a:endParaRPr/>
          </a:p>
          <a:p>
            <a:pPr lvl="2"/>
            <a:r>
              <a:rPr lang="en-GB"/>
              <a:t>- := prohibited</a:t>
            </a:r>
            <a:endParaRPr/>
          </a:p>
          <a:p>
            <a:pPr lvl="2"/>
            <a:r>
              <a:rPr lang="en-GB"/>
              <a:t>“foo bar” := phrase query</a:t>
            </a:r>
            <a:endParaRPr/>
          </a:p>
          <a:p>
            <a:pPr lvl="2"/>
            <a:r>
              <a:rPr lang="en-GB"/>
              <a:t>Terms without modifiers are considered </a:t>
            </a:r>
            <a:r>
              <a:rPr lang="en-GB" i="1"/>
              <a:t>optional</a:t>
            </a:r>
            <a:endParaRPr i="1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Research leveraging Lucene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Clr>
                <a:srgbClr val="222222"/>
              </a:buClr>
              <a:buSzPts val="1400"/>
              <a:buNone/>
            </a:pPr>
            <a:r>
              <a:rPr lang="en-GB" sz="1867" dirty="0">
                <a:solidFill>
                  <a:srgbClr val="222222"/>
                </a:solidFill>
                <a:highlight>
                  <a:srgbClr val="FFFFFF"/>
                </a:highlight>
              </a:rPr>
              <a:t>Yang, </a:t>
            </a:r>
            <a:r>
              <a:rPr lang="en-GB" sz="1867" dirty="0" err="1">
                <a:solidFill>
                  <a:srgbClr val="222222"/>
                </a:solidFill>
                <a:highlight>
                  <a:srgbClr val="FFFFFF"/>
                </a:highlight>
              </a:rPr>
              <a:t>Peilin</a:t>
            </a:r>
            <a:r>
              <a:rPr lang="en-GB" sz="1867" dirty="0">
                <a:solidFill>
                  <a:srgbClr val="222222"/>
                </a:solidFill>
                <a:highlight>
                  <a:srgbClr val="FFFFFF"/>
                </a:highlight>
              </a:rPr>
              <a:t>, Hui Fang, and Jimmy Lin. "</a:t>
            </a:r>
            <a:r>
              <a:rPr lang="en-GB" sz="1867" dirty="0" err="1">
                <a:solidFill>
                  <a:srgbClr val="222222"/>
                </a:solidFill>
                <a:highlight>
                  <a:srgbClr val="FFFFFF"/>
                </a:highlight>
              </a:rPr>
              <a:t>Anserini</a:t>
            </a:r>
            <a:r>
              <a:rPr lang="en-GB" sz="1867" dirty="0">
                <a:solidFill>
                  <a:srgbClr val="222222"/>
                </a:solidFill>
                <a:highlight>
                  <a:srgbClr val="FFFFFF"/>
                </a:highlight>
              </a:rPr>
              <a:t>: Enabling the use of Lucene for information retrieval research." Proceedings of the 40th International ACM SIGIR Conference on Research and Development in Information Retrieval. 2017.</a:t>
            </a:r>
            <a:endParaRPr sz="1867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indent="0">
              <a:buClr>
                <a:srgbClr val="222222"/>
              </a:buClr>
              <a:buSzPts val="1400"/>
              <a:buNone/>
            </a:pPr>
            <a:r>
              <a:rPr lang="en-GB" sz="1867" dirty="0">
                <a:solidFill>
                  <a:srgbClr val="222222"/>
                </a:solidFill>
                <a:highlight>
                  <a:srgbClr val="FFFFFF"/>
                </a:highlight>
              </a:rPr>
              <a:t>Azzopardi, Leif, et al. "Lucene4IR: Developing information retrieval evaluation resources using Lucene." ACM SIGIR Forum. Vol. 50. No. 2. New York, NY, USA: ACM, 2017.</a:t>
            </a:r>
            <a:endParaRPr sz="1867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indent="0">
              <a:buClr>
                <a:srgbClr val="222222"/>
              </a:buClr>
              <a:buSzPts val="1400"/>
              <a:buNone/>
            </a:pPr>
            <a:r>
              <a:rPr lang="en-GB" sz="1867" dirty="0" err="1">
                <a:solidFill>
                  <a:srgbClr val="222222"/>
                </a:solidFill>
                <a:highlight>
                  <a:srgbClr val="FFFFFF"/>
                </a:highlight>
              </a:rPr>
              <a:t>Uplavikar</a:t>
            </a:r>
            <a:r>
              <a:rPr lang="en-GB" sz="1867" dirty="0">
                <a:solidFill>
                  <a:srgbClr val="222222"/>
                </a:solidFill>
                <a:highlight>
                  <a:srgbClr val="FFFFFF"/>
                </a:highlight>
              </a:rPr>
              <a:t>, Nitish, Bradley A. </a:t>
            </a:r>
            <a:r>
              <a:rPr lang="en-GB" sz="1867" dirty="0" err="1">
                <a:solidFill>
                  <a:srgbClr val="222222"/>
                </a:solidFill>
                <a:highlight>
                  <a:srgbClr val="FFFFFF"/>
                </a:highlight>
              </a:rPr>
              <a:t>Malin</a:t>
            </a:r>
            <a:r>
              <a:rPr lang="en-GB" sz="1867" dirty="0">
                <a:solidFill>
                  <a:srgbClr val="222222"/>
                </a:solidFill>
                <a:highlight>
                  <a:srgbClr val="FFFFFF"/>
                </a:highlight>
              </a:rPr>
              <a:t>, and Wei Jiang. "Lucene-P2: A Distributed Platform for Privacy-Preserving Text-based Search." </a:t>
            </a:r>
            <a:r>
              <a:rPr lang="en-GB" sz="1867" i="1" dirty="0">
                <a:solidFill>
                  <a:srgbClr val="222222"/>
                </a:solidFill>
                <a:highlight>
                  <a:srgbClr val="FFFFFF"/>
                </a:highlight>
              </a:rPr>
              <a:t>IEEE Transactions on Dependable and Secure Computing</a:t>
            </a:r>
            <a:r>
              <a:rPr lang="en-GB" sz="1867" dirty="0">
                <a:solidFill>
                  <a:srgbClr val="222222"/>
                </a:solidFill>
                <a:highlight>
                  <a:srgbClr val="FFFFFF"/>
                </a:highlight>
              </a:rPr>
              <a:t> (2020).</a:t>
            </a:r>
            <a:endParaRPr sz="1867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indent="0">
              <a:buClr>
                <a:srgbClr val="222222"/>
              </a:buClr>
              <a:buSzPts val="1400"/>
              <a:buNone/>
            </a:pPr>
            <a:r>
              <a:rPr lang="en-GB" sz="1867" dirty="0">
                <a:solidFill>
                  <a:srgbClr val="222222"/>
                </a:solidFill>
                <a:highlight>
                  <a:srgbClr val="FFFFFF"/>
                </a:highlight>
              </a:rPr>
              <a:t>Roy, </a:t>
            </a:r>
            <a:r>
              <a:rPr lang="en-GB" sz="1867" dirty="0" err="1">
                <a:solidFill>
                  <a:srgbClr val="222222"/>
                </a:solidFill>
                <a:highlight>
                  <a:srgbClr val="FFFFFF"/>
                </a:highlight>
              </a:rPr>
              <a:t>Dwaipayan</a:t>
            </a:r>
            <a:r>
              <a:rPr lang="en-GB" sz="1867" dirty="0">
                <a:solidFill>
                  <a:srgbClr val="222222"/>
                </a:solidFill>
                <a:highlight>
                  <a:srgbClr val="FFFFFF"/>
                </a:highlight>
              </a:rPr>
              <a:t>, et al. "I-REX: A Lucene Plugin for </a:t>
            </a:r>
            <a:r>
              <a:rPr lang="en-GB" sz="1867" dirty="0" err="1">
                <a:solidFill>
                  <a:srgbClr val="222222"/>
                </a:solidFill>
                <a:highlight>
                  <a:srgbClr val="FFFFFF"/>
                </a:highlight>
              </a:rPr>
              <a:t>EXplainable</a:t>
            </a:r>
            <a:r>
              <a:rPr lang="en-GB" sz="1867" dirty="0">
                <a:solidFill>
                  <a:srgbClr val="222222"/>
                </a:solidFill>
                <a:highlight>
                  <a:srgbClr val="FFFFFF"/>
                </a:highlight>
              </a:rPr>
              <a:t> IR." Proceedings of the 28th ACM International Conference on Information and Knowledge Management. 2019.</a:t>
            </a:r>
            <a:endParaRPr sz="1867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indent="0">
              <a:buClr>
                <a:srgbClr val="222222"/>
              </a:buClr>
              <a:buSzPts val="1400"/>
              <a:buNone/>
            </a:pPr>
            <a:r>
              <a:rPr lang="en-GB" sz="1867" dirty="0">
                <a:solidFill>
                  <a:srgbClr val="222222"/>
                </a:solidFill>
                <a:highlight>
                  <a:srgbClr val="FFFFFF"/>
                </a:highlight>
              </a:rPr>
              <a:t>....</a:t>
            </a:r>
            <a:endParaRPr sz="1867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Run a Query</a:t>
            </a:r>
            <a:endParaRPr/>
          </a:p>
        </p:txBody>
      </p:sp>
      <p:sp>
        <p:nvSpPr>
          <p:cNvPr id="347" name="Google Shape;347;p5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b="1"/>
              <a:t>TopDocs </a:t>
            </a:r>
            <a:r>
              <a:rPr lang="en-GB"/>
              <a:t>collect search results</a:t>
            </a:r>
            <a:endParaRPr/>
          </a:p>
          <a:p>
            <a:pPr lvl="1"/>
            <a:r>
              <a:rPr lang="en-GB"/>
              <a:t>TopDocs hits = searcher.search(query, 10);</a:t>
            </a:r>
            <a:endParaRPr/>
          </a:p>
          <a:p>
            <a:r>
              <a:rPr lang="en-GB"/>
              <a:t>TopDocs report number of hits</a:t>
            </a:r>
            <a:endParaRPr/>
          </a:p>
          <a:p>
            <a:r>
              <a:rPr lang="en-GB"/>
              <a:t>Can browse search results via TopDocs.</a:t>
            </a:r>
            <a:r>
              <a:rPr lang="en-GB" b="1"/>
              <a:t>scoreDocs</a:t>
            </a:r>
            <a:endParaRPr b="1"/>
          </a:p>
          <a:p>
            <a:pPr lvl="1"/>
            <a:r>
              <a:rPr lang="en-GB"/>
              <a:t>ScoreDoc scoreDoc = hits.scoreDocs[i];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Run a Query</a:t>
            </a:r>
            <a:endParaRPr/>
          </a:p>
        </p:txBody>
      </p:sp>
      <p:sp>
        <p:nvSpPr>
          <p:cNvPr id="353" name="Google Shape;353;p5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b="1"/>
              <a:t>ScoreDoc</a:t>
            </a:r>
            <a:r>
              <a:rPr lang="en-GB"/>
              <a:t> reports internal Lucene document id (scoreDoc.</a:t>
            </a:r>
            <a:r>
              <a:rPr lang="en-GB" b="1"/>
              <a:t>doc</a:t>
            </a:r>
            <a:r>
              <a:rPr lang="en-GB"/>
              <a:t>) and ranking score (scoreDoc.</a:t>
            </a:r>
            <a:r>
              <a:rPr lang="en-GB" b="1"/>
              <a:t>score</a:t>
            </a:r>
            <a:r>
              <a:rPr lang="en-GB"/>
              <a:t>)</a:t>
            </a:r>
            <a:endParaRPr/>
          </a:p>
          <a:p>
            <a:r>
              <a:rPr lang="en-GB"/>
              <a:t>ScoreDoc objects do not contain actual Lucene Field values</a:t>
            </a:r>
            <a:endParaRPr/>
          </a:p>
          <a:p>
            <a:pPr lvl="1"/>
            <a:r>
              <a:rPr lang="en-GB"/>
              <a:t>Lazy loading</a:t>
            </a:r>
            <a:endParaRPr/>
          </a:p>
          <a:p>
            <a:r>
              <a:rPr lang="en-GB"/>
              <a:t>Need to fetch actual Document via</a:t>
            </a:r>
            <a:endParaRPr/>
          </a:p>
          <a:p>
            <a:pPr lvl="1"/>
            <a:r>
              <a:rPr lang="en-GB"/>
              <a:t>Document doc = searcher.</a:t>
            </a:r>
            <a:r>
              <a:rPr lang="en-GB" b="1"/>
              <a:t>doc</a:t>
            </a:r>
            <a:r>
              <a:rPr lang="en-GB"/>
              <a:t>(scoreDoc.doc);</a:t>
            </a:r>
            <a:endParaRPr/>
          </a:p>
          <a:p>
            <a:r>
              <a:rPr lang="en-GB"/>
              <a:t>Can fetch only </a:t>
            </a:r>
            <a:r>
              <a:rPr lang="en-GB" b="1"/>
              <a:t>stored</a:t>
            </a:r>
            <a:r>
              <a:rPr lang="en-GB"/>
              <a:t> field values via</a:t>
            </a:r>
            <a:endParaRPr/>
          </a:p>
          <a:p>
            <a:pPr lvl="1"/>
            <a:r>
              <a:rPr lang="en-GB"/>
              <a:t>String titolo = doc.</a:t>
            </a:r>
            <a:r>
              <a:rPr lang="en-GB" b="1"/>
              <a:t>get</a:t>
            </a:r>
            <a:r>
              <a:rPr lang="en-GB"/>
              <a:t>(“titolo”);</a:t>
            </a:r>
            <a:endParaRPr/>
          </a:p>
          <a:p>
            <a:pPr lvl="1"/>
            <a:r>
              <a:rPr lang="en-GB"/>
              <a:t>String contenuto = doc.</a:t>
            </a:r>
            <a:r>
              <a:rPr lang="en-GB" b="1"/>
              <a:t>get</a:t>
            </a:r>
            <a:r>
              <a:rPr lang="en-GB"/>
              <a:t>(“contenuto”);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Run a Query</a:t>
            </a:r>
            <a:endParaRPr/>
          </a:p>
        </p:txBody>
      </p:sp>
      <p:sp>
        <p:nvSpPr>
          <p:cNvPr id="359" name="Google Shape;359;p5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85000" lnSpcReduction="20000"/>
          </a:bodyPr>
          <a:lstStyle/>
          <a:p>
            <a:pPr marL="0" indent="0">
              <a:buNone/>
            </a:pPr>
            <a:r>
              <a:rPr lang="en-GB" b="1"/>
              <a:t>IndexReader</a:t>
            </a:r>
            <a:r>
              <a:rPr lang="en-GB"/>
              <a:t> reader = </a:t>
            </a:r>
            <a:r>
              <a:rPr lang="en-GB" b="1"/>
              <a:t>DirectoryReader</a:t>
            </a:r>
            <a:r>
              <a:rPr lang="en-GB"/>
              <a:t>.open(directory); ← </a:t>
            </a:r>
            <a:r>
              <a:rPr lang="en-GB">
                <a:solidFill>
                  <a:srgbClr val="FF0000"/>
                </a:solidFill>
              </a:rPr>
              <a:t>obtain </a:t>
            </a:r>
            <a:r>
              <a:rPr lang="en-GB" b="1">
                <a:solidFill>
                  <a:srgbClr val="FF0000"/>
                </a:solidFill>
              </a:rPr>
              <a:t>read access</a:t>
            </a:r>
            <a:r>
              <a:rPr lang="en-GB">
                <a:solidFill>
                  <a:srgbClr val="FF0000"/>
                </a:solidFill>
              </a:rPr>
              <a:t> to the inverted indexes</a:t>
            </a:r>
            <a:endParaRPr>
              <a:solidFill>
                <a:srgbClr val="FF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IndexSearcher searcher = new </a:t>
            </a:r>
            <a:r>
              <a:rPr lang="en-GB" b="1"/>
              <a:t>IndexSearcher</a:t>
            </a:r>
            <a:r>
              <a:rPr lang="en-GB"/>
              <a:t>(reader); 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QueryParser parser = new QueryParser("titolo", new WhitespaceAnalyzer());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Query query = parser.parse(“+ingegneria dei +dati”); ← </a:t>
            </a:r>
            <a:r>
              <a:rPr lang="en-GB">
                <a:solidFill>
                  <a:srgbClr val="FF0000"/>
                </a:solidFill>
              </a:rPr>
              <a:t>define the </a:t>
            </a:r>
            <a:r>
              <a:rPr lang="en-GB" b="1">
                <a:solidFill>
                  <a:srgbClr val="FF0000"/>
                </a:solidFill>
              </a:rPr>
              <a:t>query</a:t>
            </a:r>
            <a:r>
              <a:rPr lang="en-GB"/>
              <a:t> 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 b="1"/>
              <a:t>TopDocs</a:t>
            </a:r>
            <a:r>
              <a:rPr lang="en-GB"/>
              <a:t> hits = searcher.</a:t>
            </a:r>
            <a:r>
              <a:rPr lang="en-GB" b="1"/>
              <a:t>search</a:t>
            </a:r>
            <a:r>
              <a:rPr lang="en-GB"/>
              <a:t>(query, 10); ← </a:t>
            </a:r>
            <a:r>
              <a:rPr lang="en-GB" b="1">
                <a:solidFill>
                  <a:srgbClr val="FF0000"/>
                </a:solidFill>
              </a:rPr>
              <a:t>search</a:t>
            </a:r>
            <a:r>
              <a:rPr lang="en-GB">
                <a:solidFill>
                  <a:srgbClr val="FF0000"/>
                </a:solidFill>
              </a:rPr>
              <a:t> for the top 10 documents that match the query</a:t>
            </a:r>
            <a:endParaRPr>
              <a:solidFill>
                <a:srgbClr val="FF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for (int i = 0; i &lt; hits.scoreDocs.length; i++) { 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    </a:t>
            </a:r>
            <a:r>
              <a:rPr lang="en-GB" b="1"/>
              <a:t>ScoreDoc</a:t>
            </a:r>
            <a:r>
              <a:rPr lang="en-GB"/>
              <a:t> scoreDoc = hits.scoreDocs[i]; 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    Document doc = searcher.doc(scoreDoc.doc); ← </a:t>
            </a:r>
            <a:r>
              <a:rPr lang="en-GB" b="1">
                <a:solidFill>
                  <a:srgbClr val="FF0000"/>
                </a:solidFill>
              </a:rPr>
              <a:t>fetch</a:t>
            </a:r>
            <a:r>
              <a:rPr lang="en-GB">
                <a:solidFill>
                  <a:srgbClr val="FF0000"/>
                </a:solidFill>
              </a:rPr>
              <a:t> returned document</a:t>
            </a:r>
            <a:endParaRPr>
              <a:solidFill>
                <a:srgbClr val="FF0000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}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en-GB"/>
              <a:t>How Lucene ranks Documents</a:t>
            </a:r>
            <a:endParaRPr/>
          </a:p>
        </p:txBody>
      </p:sp>
      <p:sp>
        <p:nvSpPr>
          <p:cNvPr id="365" name="Google Shape;365;p5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/>
              <a:t>Lucene </a:t>
            </a:r>
            <a:r>
              <a:rPr lang="en-GB" i="1"/>
              <a:t>retrieves</a:t>
            </a:r>
            <a:r>
              <a:rPr lang="en-GB"/>
              <a:t> all the docs matching a Query and </a:t>
            </a:r>
            <a:r>
              <a:rPr lang="en-GB" b="1"/>
              <a:t>scores</a:t>
            </a:r>
            <a:r>
              <a:rPr lang="en-GB"/>
              <a:t> them in descending order according to a </a:t>
            </a:r>
            <a:r>
              <a:rPr lang="en-GB" b="1"/>
              <a:t>ranking function</a:t>
            </a:r>
            <a:endParaRPr b="1"/>
          </a:p>
          <a:p>
            <a:r>
              <a:rPr lang="en-GB"/>
              <a:t>The ranking function is implemented via a </a:t>
            </a:r>
            <a:r>
              <a:rPr lang="en-GB" b="1"/>
              <a:t>Similarity</a:t>
            </a:r>
            <a:endParaRPr b="1"/>
          </a:p>
          <a:p>
            <a:r>
              <a:rPr lang="en-GB" b="1"/>
              <a:t>Similarity </a:t>
            </a:r>
            <a:r>
              <a:rPr lang="en-GB"/>
              <a:t>is set within the IndexSearcher (before running a Query)</a:t>
            </a:r>
            <a:endParaRPr/>
          </a:p>
          <a:p>
            <a:pPr lvl="1"/>
            <a:r>
              <a:rPr lang="en-GB"/>
              <a:t>indexSearcher.setSimilarity(new ClassicSimilarity());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How Lucene ranks Documents - Similarities</a:t>
            </a:r>
            <a:endParaRPr/>
          </a:p>
        </p:txBody>
      </p:sp>
      <p:sp>
        <p:nvSpPr>
          <p:cNvPr id="371" name="Google Shape;371;p5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/>
              <a:t>ClassicSimilarity</a:t>
            </a:r>
            <a:endParaRPr/>
          </a:p>
          <a:p>
            <a:pPr lvl="1"/>
            <a:r>
              <a:rPr lang="en-GB"/>
              <a:t>TF-iDF scoring implementation</a:t>
            </a:r>
            <a:endParaRPr/>
          </a:p>
          <a:p>
            <a:pPr lvl="2"/>
            <a:r>
              <a:rPr lang="en-GB"/>
              <a:t>Gives higher score to Documents whose matching Terms have a higher term frequency</a:t>
            </a:r>
            <a:endParaRPr/>
          </a:p>
          <a:p>
            <a:pPr lvl="3"/>
            <a:r>
              <a:rPr lang="en-GB"/>
              <a:t>Term frequency: how many times a term appears “locally” in a given Document</a:t>
            </a:r>
            <a:endParaRPr/>
          </a:p>
          <a:p>
            <a:pPr lvl="2"/>
            <a:r>
              <a:rPr lang="en-GB"/>
              <a:t>Gives higher score to Documents whose matching Terms have a lower document frequency</a:t>
            </a:r>
            <a:endParaRPr/>
          </a:p>
          <a:p>
            <a:pPr lvl="3"/>
            <a:r>
              <a:rPr lang="en-GB"/>
              <a:t>Document frequency: how many times a term appears across all the documents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en-GB"/>
              <a:t>How Lucene ranks Documents - Similarities</a:t>
            </a:r>
            <a:endParaRPr/>
          </a:p>
          <a:p>
            <a:endParaRPr/>
          </a:p>
        </p:txBody>
      </p:sp>
      <p:sp>
        <p:nvSpPr>
          <p:cNvPr id="377" name="Google Shape;377;p5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/>
              <a:t>BM25Similarity</a:t>
            </a:r>
            <a:endParaRPr/>
          </a:p>
          <a:p>
            <a:pPr lvl="1"/>
            <a:r>
              <a:rPr lang="en-GB"/>
              <a:t>Okapi BM25 Similarity</a:t>
            </a:r>
            <a:endParaRPr/>
          </a:p>
          <a:p>
            <a:pPr lvl="2"/>
            <a:r>
              <a:rPr lang="en-GB"/>
              <a:t>Probabilistic ranking framework introduced in 1984</a:t>
            </a:r>
            <a:endParaRPr/>
          </a:p>
          <a:p>
            <a:pPr lvl="2"/>
            <a:r>
              <a:rPr lang="en-GB"/>
              <a:t>Current Lucene default</a:t>
            </a:r>
            <a:endParaRPr/>
          </a:p>
          <a:p>
            <a:r>
              <a:rPr lang="en-GB"/>
              <a:t>Language model based Similarities</a:t>
            </a:r>
            <a:endParaRPr/>
          </a:p>
          <a:p>
            <a:pPr lvl="1"/>
            <a:r>
              <a:rPr lang="en-GB"/>
              <a:t>LMDirichletSimilarity</a:t>
            </a:r>
            <a:endParaRPr/>
          </a:p>
          <a:p>
            <a:pPr lvl="1"/>
            <a:r>
              <a:rPr lang="en-GB"/>
              <a:t>LMJelinekMercerSimilarity</a:t>
            </a:r>
            <a:endParaRPr/>
          </a:p>
          <a:p>
            <a:pPr lvl="1"/>
            <a:r>
              <a:rPr lang="en-GB"/>
              <a:t>…</a:t>
            </a:r>
            <a:endParaRPr/>
          </a:p>
          <a:p>
            <a:r>
              <a:rPr lang="en-GB"/>
              <a:t>Axiomatic Similarities</a:t>
            </a:r>
            <a:endParaRPr/>
          </a:p>
          <a:p>
            <a:r>
              <a:rPr lang="en-GB"/>
              <a:t>...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Disabling Lucene Ranking</a:t>
            </a:r>
            <a:endParaRPr/>
          </a:p>
        </p:txBody>
      </p:sp>
      <p:sp>
        <p:nvSpPr>
          <p:cNvPr id="383" name="Google Shape;383;p5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/>
              <a:t>What if I don’t need ranking ?</a:t>
            </a:r>
            <a:endParaRPr/>
          </a:p>
          <a:p>
            <a:r>
              <a:rPr lang="en-GB"/>
              <a:t>Use a Query which purposely discards ranking and always assigns constant scores</a:t>
            </a:r>
            <a:endParaRPr/>
          </a:p>
          <a:p>
            <a:r>
              <a:rPr lang="en-GB" i="1"/>
              <a:t>ConstantScoreQuery</a:t>
            </a:r>
            <a:endParaRPr i="1"/>
          </a:p>
          <a:p>
            <a:pPr lvl="1"/>
            <a:r>
              <a:rPr lang="en-GB"/>
              <a:t>Query originalQuery = …</a:t>
            </a:r>
            <a:endParaRPr/>
          </a:p>
          <a:p>
            <a:pPr lvl="1"/>
            <a:r>
              <a:rPr lang="en-GB"/>
              <a:t>Query notRankedQuery = new ConstantScoreQuery(originalQuery);</a:t>
            </a:r>
            <a:endParaRPr/>
          </a:p>
          <a:p>
            <a:pPr lvl="1"/>
            <a:r>
              <a:rPr lang="en-GB"/>
              <a:t>TopDocs results = searcher.search(notRankedQuery, topK);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Q&amp;A</a:t>
            </a:r>
            <a:endParaRPr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9A76A750-699D-0B4E-B577-E21071FC3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Resources</a:t>
            </a:r>
            <a:endParaRPr/>
          </a:p>
        </p:txBody>
      </p:sp>
      <p:sp>
        <p:nvSpPr>
          <p:cNvPr id="394" name="Google Shape;394;p6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https://github.com/tteofili/lucenex</a:t>
            </a:r>
            <a:endParaRPr/>
          </a:p>
          <a:p>
            <a:r>
              <a:rPr lang="en-GB" u="sng">
                <a:solidFill>
                  <a:schemeClr val="hlink"/>
                </a:solidFill>
                <a:hlinkClick r:id="rId4"/>
              </a:rPr>
              <a:t>https://github.com/apache/lucene</a:t>
            </a:r>
            <a:endParaRPr/>
          </a:p>
          <a:p>
            <a:r>
              <a:rPr lang="en-GB" u="sng">
                <a:solidFill>
                  <a:schemeClr val="hlink"/>
                </a:solidFill>
                <a:hlinkClick r:id="rId5"/>
              </a:rPr>
              <a:t>https://lucene.apache.org</a:t>
            </a:r>
            <a:endParaRPr/>
          </a:p>
          <a:p>
            <a:r>
              <a:rPr lang="en-GB" u="sng">
                <a:solidFill>
                  <a:schemeClr val="hlink"/>
                </a:solidFill>
                <a:hlinkClick r:id="rId6"/>
              </a:rPr>
              <a:t>https://lucene.apache.org/core/8_10_0/index.html</a:t>
            </a:r>
            <a:endParaRPr/>
          </a:p>
          <a:p>
            <a:r>
              <a:rPr lang="en-GB" u="sng">
                <a:solidFill>
                  <a:schemeClr val="hlink"/>
                </a:solidFill>
                <a:hlinkClick r:id="rId7"/>
              </a:rPr>
              <a:t>https://github.com/Anant/aweso</a:t>
            </a:r>
            <a:r>
              <a:rPr lang="en-GB" u="sng">
                <a:solidFill>
                  <a:schemeClr val="hlink"/>
                </a:solidFill>
                <a:hlinkClick r:id="rId7"/>
              </a:rPr>
              <a:t>m</a:t>
            </a:r>
            <a:r>
              <a:rPr lang="en-GB" u="sng">
                <a:solidFill>
                  <a:schemeClr val="hlink"/>
                </a:solidFill>
                <a:hlinkClick r:id="rId7"/>
              </a:rPr>
              <a:t>e-lucene/blob/master/README.md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User perspective</a:t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3554868" y="4699568"/>
            <a:ext cx="4886033" cy="1709033"/>
          </a:xfrm>
          <a:prstGeom prst="flowChartMagneticDisk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/>
              <a:t>Search engine</a:t>
            </a:r>
            <a:endParaRPr sz="2400"/>
          </a:p>
        </p:txBody>
      </p:sp>
      <p:sp>
        <p:nvSpPr>
          <p:cNvPr id="80" name="Google Shape;80;p17"/>
          <p:cNvSpPr/>
          <p:nvPr/>
        </p:nvSpPr>
        <p:spPr>
          <a:xfrm>
            <a:off x="1227441" y="3670733"/>
            <a:ext cx="2498000" cy="1028823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/>
              <a:t>Query is executed</a:t>
            </a:r>
            <a:endParaRPr sz="24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5433" y="2834000"/>
            <a:ext cx="3889403" cy="89146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/>
          <p:nvPr/>
        </p:nvSpPr>
        <p:spPr>
          <a:xfrm>
            <a:off x="3725433" y="3659567"/>
            <a:ext cx="430800" cy="1040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" name="Google Shape;83;p17"/>
          <p:cNvSpPr/>
          <p:nvPr/>
        </p:nvSpPr>
        <p:spPr>
          <a:xfrm>
            <a:off x="7734433" y="3670733"/>
            <a:ext cx="350400" cy="1040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" name="Google Shape;84;p17"/>
          <p:cNvSpPr/>
          <p:nvPr/>
        </p:nvSpPr>
        <p:spPr>
          <a:xfrm>
            <a:off x="8178733" y="3965232"/>
            <a:ext cx="3484300" cy="1216367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/>
              <a:t>Search results are returned</a:t>
            </a:r>
            <a:endParaRPr sz="2400"/>
          </a:p>
        </p:txBody>
      </p:sp>
      <p:sp>
        <p:nvSpPr>
          <p:cNvPr id="85" name="Google Shape;85;p17"/>
          <p:cNvSpPr/>
          <p:nvPr/>
        </p:nvSpPr>
        <p:spPr>
          <a:xfrm>
            <a:off x="3221500" y="2388267"/>
            <a:ext cx="2498000" cy="9712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/>
              <a:t>Ingegneria dei dati</a:t>
            </a:r>
            <a:endParaRPr sz="24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2400" y="2094998"/>
            <a:ext cx="3889400" cy="793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1416233" y="3716833"/>
            <a:ext cx="3695600" cy="1365600"/>
          </a:xfrm>
          <a:prstGeom prst="roundRect">
            <a:avLst>
              <a:gd name="adj" fmla="val 16667"/>
            </a:avLst>
          </a:prstGeom>
          <a:solidFill>
            <a:srgbClr val="FF0000">
              <a:alpha val="1397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  <a:p>
            <a:endParaRPr sz="2400"/>
          </a:p>
          <a:p>
            <a:pPr algn="ctr"/>
            <a:r>
              <a:rPr lang="en-GB" sz="2400"/>
              <a:t>Query</a:t>
            </a:r>
            <a:endParaRPr sz="2400"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Architectural perspective - Search time</a:t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767533" y="1577567"/>
            <a:ext cx="2498000" cy="9712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/>
              <a:t>Ingegneria dei dati</a:t>
            </a:r>
            <a:endParaRPr sz="2400"/>
          </a:p>
        </p:txBody>
      </p:sp>
      <p:sp>
        <p:nvSpPr>
          <p:cNvPr id="94" name="Google Shape;94;p18"/>
          <p:cNvSpPr/>
          <p:nvPr/>
        </p:nvSpPr>
        <p:spPr>
          <a:xfrm>
            <a:off x="3453900" y="5907900"/>
            <a:ext cx="3556800" cy="774000"/>
          </a:xfrm>
          <a:prstGeom prst="can">
            <a:avLst>
              <a:gd name="adj" fmla="val 25000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/>
              <a:t>Posting list</a:t>
            </a:r>
            <a:endParaRPr sz="2400"/>
          </a:p>
        </p:txBody>
      </p:sp>
      <p:sp>
        <p:nvSpPr>
          <p:cNvPr id="95" name="Google Shape;95;p18"/>
          <p:cNvSpPr/>
          <p:nvPr/>
        </p:nvSpPr>
        <p:spPr>
          <a:xfrm>
            <a:off x="1153300" y="2825800"/>
            <a:ext cx="2673200" cy="7740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/>
              <a:t>Query parsing</a:t>
            </a:r>
            <a:endParaRPr sz="2400"/>
          </a:p>
        </p:txBody>
      </p:sp>
      <p:sp>
        <p:nvSpPr>
          <p:cNvPr id="96" name="Google Shape;96;p18"/>
          <p:cNvSpPr/>
          <p:nvPr/>
        </p:nvSpPr>
        <p:spPr>
          <a:xfrm>
            <a:off x="1597307" y="3871236"/>
            <a:ext cx="1657364" cy="6428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/>
              <a:t>ingegneria</a:t>
            </a:r>
            <a:endParaRPr sz="2400"/>
          </a:p>
        </p:txBody>
      </p:sp>
      <p:sp>
        <p:nvSpPr>
          <p:cNvPr id="97" name="Google Shape;97;p18"/>
          <p:cNvSpPr/>
          <p:nvPr/>
        </p:nvSpPr>
        <p:spPr>
          <a:xfrm>
            <a:off x="3402207" y="3870311"/>
            <a:ext cx="1570400" cy="6428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/>
              <a:t>dati</a:t>
            </a:r>
            <a:endParaRPr sz="2400"/>
          </a:p>
        </p:txBody>
      </p:sp>
      <p:sp>
        <p:nvSpPr>
          <p:cNvPr id="98" name="Google Shape;98;p18"/>
          <p:cNvSpPr/>
          <p:nvPr/>
        </p:nvSpPr>
        <p:spPr>
          <a:xfrm>
            <a:off x="3592667" y="5170233"/>
            <a:ext cx="350400" cy="708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Google Shape;99;p18"/>
          <p:cNvSpPr/>
          <p:nvPr/>
        </p:nvSpPr>
        <p:spPr>
          <a:xfrm>
            <a:off x="6351467" y="3724133"/>
            <a:ext cx="3695600" cy="1365600"/>
          </a:xfrm>
          <a:prstGeom prst="roundRect">
            <a:avLst>
              <a:gd name="adj" fmla="val 16667"/>
            </a:avLst>
          </a:prstGeom>
          <a:solidFill>
            <a:srgbClr val="FF0000">
              <a:alpha val="1397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  <a:p>
            <a:endParaRPr sz="2400"/>
          </a:p>
          <a:p>
            <a:pPr algn="ctr"/>
            <a:r>
              <a:rPr lang="en-GB" sz="2400"/>
              <a:t>Search results</a:t>
            </a:r>
            <a:endParaRPr sz="2400"/>
          </a:p>
        </p:txBody>
      </p:sp>
      <p:sp>
        <p:nvSpPr>
          <p:cNvPr id="100" name="Google Shape;100;p18"/>
          <p:cNvSpPr/>
          <p:nvPr/>
        </p:nvSpPr>
        <p:spPr>
          <a:xfrm>
            <a:off x="6534900" y="3782533"/>
            <a:ext cx="1570400" cy="6428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800"/>
              <a:t>Come diventare un ingegnere dei dati, data Engineer? ...</a:t>
            </a:r>
            <a:endParaRPr sz="800"/>
          </a:p>
        </p:txBody>
      </p:sp>
      <p:sp>
        <p:nvSpPr>
          <p:cNvPr id="101" name="Google Shape;101;p18"/>
          <p:cNvSpPr/>
          <p:nvPr/>
        </p:nvSpPr>
        <p:spPr>
          <a:xfrm>
            <a:off x="8302367" y="3782533"/>
            <a:ext cx="1570400" cy="6428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800"/>
              <a:t>Curriculum Ingegneria dei dati - Sezione di ...</a:t>
            </a:r>
            <a:endParaRPr sz="800"/>
          </a:p>
        </p:txBody>
      </p:sp>
      <p:sp>
        <p:nvSpPr>
          <p:cNvPr id="102" name="Google Shape;102;p18"/>
          <p:cNvSpPr/>
          <p:nvPr/>
        </p:nvSpPr>
        <p:spPr>
          <a:xfrm>
            <a:off x="7506067" y="2825800"/>
            <a:ext cx="2673200" cy="7740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/>
              <a:t>Ranking</a:t>
            </a:r>
            <a:endParaRPr sz="2400"/>
          </a:p>
        </p:txBody>
      </p:sp>
      <p:sp>
        <p:nvSpPr>
          <p:cNvPr id="103" name="Google Shape;103;p18"/>
          <p:cNvSpPr/>
          <p:nvPr/>
        </p:nvSpPr>
        <p:spPr>
          <a:xfrm>
            <a:off x="6579833" y="5199467"/>
            <a:ext cx="321200" cy="679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Google Shape;104;p18"/>
          <p:cNvSpPr/>
          <p:nvPr/>
        </p:nvSpPr>
        <p:spPr>
          <a:xfrm>
            <a:off x="8287100" y="1438100"/>
            <a:ext cx="1570400" cy="6428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800"/>
              <a:t>Come diventare un ingegnere dei dati, data Engineer? ...</a:t>
            </a:r>
            <a:endParaRPr sz="800"/>
          </a:p>
        </p:txBody>
      </p:sp>
      <p:sp>
        <p:nvSpPr>
          <p:cNvPr id="105" name="Google Shape;105;p18"/>
          <p:cNvSpPr/>
          <p:nvPr/>
        </p:nvSpPr>
        <p:spPr>
          <a:xfrm>
            <a:off x="8287100" y="2066751"/>
            <a:ext cx="1570400" cy="6428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800"/>
              <a:t>Curriculum Ingegneria dei dati - Sezione di ...</a:t>
            </a:r>
            <a:endParaRPr sz="800"/>
          </a:p>
        </p:txBody>
      </p:sp>
      <p:sp>
        <p:nvSpPr>
          <p:cNvPr id="106" name="Google Shape;106;p18"/>
          <p:cNvSpPr txBox="1"/>
          <p:nvPr/>
        </p:nvSpPr>
        <p:spPr>
          <a:xfrm>
            <a:off x="6522033" y="3681634"/>
            <a:ext cx="984000" cy="389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933" b="1" i="1"/>
              <a:t>Document</a:t>
            </a:r>
            <a:endParaRPr sz="933" b="1" i="1"/>
          </a:p>
        </p:txBody>
      </p:sp>
      <p:sp>
        <p:nvSpPr>
          <p:cNvPr id="107" name="Google Shape;107;p18"/>
          <p:cNvSpPr txBox="1"/>
          <p:nvPr/>
        </p:nvSpPr>
        <p:spPr>
          <a:xfrm>
            <a:off x="8249233" y="3681634"/>
            <a:ext cx="984000" cy="389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933" b="1" i="1"/>
              <a:t>Document</a:t>
            </a:r>
            <a:endParaRPr sz="933" b="1" i="1"/>
          </a:p>
        </p:txBody>
      </p:sp>
      <p:sp>
        <p:nvSpPr>
          <p:cNvPr id="108" name="Google Shape;108;p18"/>
          <p:cNvSpPr txBox="1"/>
          <p:nvPr/>
        </p:nvSpPr>
        <p:spPr>
          <a:xfrm>
            <a:off x="3275867" y="3673634"/>
            <a:ext cx="984000" cy="389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933" b="1" i="1"/>
              <a:t>Term</a:t>
            </a:r>
            <a:endParaRPr sz="933" b="1" i="1"/>
          </a:p>
        </p:txBody>
      </p:sp>
      <p:sp>
        <p:nvSpPr>
          <p:cNvPr id="109" name="Google Shape;109;p18"/>
          <p:cNvSpPr txBox="1"/>
          <p:nvPr/>
        </p:nvSpPr>
        <p:spPr>
          <a:xfrm>
            <a:off x="1548667" y="3673634"/>
            <a:ext cx="984000" cy="389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933" b="1" i="1"/>
              <a:t>Term</a:t>
            </a:r>
            <a:endParaRPr sz="933" b="1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Architectural perspective - Indexing time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4018733" y="1577567"/>
            <a:ext cx="2498000" cy="9712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800" dirty="0">
                <a:solidFill>
                  <a:schemeClr val="dk1"/>
                </a:solidFill>
              </a:rPr>
              <a:t>Come </a:t>
            </a:r>
            <a:r>
              <a:rPr lang="en-GB" sz="800" dirty="0" err="1">
                <a:solidFill>
                  <a:schemeClr val="dk1"/>
                </a:solidFill>
              </a:rPr>
              <a:t>diventare</a:t>
            </a:r>
            <a:r>
              <a:rPr lang="en-GB" sz="800" dirty="0">
                <a:solidFill>
                  <a:schemeClr val="dk1"/>
                </a:solidFill>
              </a:rPr>
              <a:t> un </a:t>
            </a:r>
            <a:r>
              <a:rPr lang="en-GB" sz="800" dirty="0" err="1">
                <a:solidFill>
                  <a:schemeClr val="dk1"/>
                </a:solidFill>
              </a:rPr>
              <a:t>ingegnere</a:t>
            </a:r>
            <a:r>
              <a:rPr lang="en-GB" sz="800" dirty="0">
                <a:solidFill>
                  <a:schemeClr val="dk1"/>
                </a:solidFill>
              </a:rPr>
              <a:t> </a:t>
            </a:r>
            <a:r>
              <a:rPr lang="en-GB" sz="800" dirty="0" err="1">
                <a:solidFill>
                  <a:schemeClr val="dk1"/>
                </a:solidFill>
              </a:rPr>
              <a:t>dei</a:t>
            </a:r>
            <a:r>
              <a:rPr lang="en-GB" sz="800" dirty="0">
                <a:solidFill>
                  <a:schemeClr val="dk1"/>
                </a:solidFill>
              </a:rPr>
              <a:t> </a:t>
            </a:r>
            <a:r>
              <a:rPr lang="en-GB" sz="800" dirty="0" err="1">
                <a:solidFill>
                  <a:schemeClr val="dk1"/>
                </a:solidFill>
              </a:rPr>
              <a:t>dati</a:t>
            </a:r>
            <a:r>
              <a:rPr lang="en-GB" sz="800" dirty="0">
                <a:solidFill>
                  <a:schemeClr val="dk1"/>
                </a:solidFill>
              </a:rPr>
              <a:t>, data Engineer? ...</a:t>
            </a:r>
            <a:endParaRPr sz="2400" dirty="0"/>
          </a:p>
        </p:txBody>
      </p:sp>
      <p:sp>
        <p:nvSpPr>
          <p:cNvPr id="116" name="Google Shape;116;p19"/>
          <p:cNvSpPr/>
          <p:nvPr/>
        </p:nvSpPr>
        <p:spPr>
          <a:xfrm>
            <a:off x="3646467" y="3716617"/>
            <a:ext cx="3087600" cy="1286000"/>
          </a:xfrm>
          <a:prstGeom prst="roundRect">
            <a:avLst>
              <a:gd name="adj" fmla="val 16667"/>
            </a:avLst>
          </a:prstGeom>
          <a:solidFill>
            <a:srgbClr val="FF0000">
              <a:alpha val="1397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  <a:p>
            <a:endParaRPr sz="2400"/>
          </a:p>
          <a:p>
            <a:pPr algn="ctr"/>
            <a:endParaRPr sz="2400"/>
          </a:p>
          <a:p>
            <a:pPr algn="ctr"/>
            <a:r>
              <a:rPr lang="en-GB" sz="2400"/>
              <a:t>Document</a:t>
            </a:r>
            <a:endParaRPr sz="2400"/>
          </a:p>
        </p:txBody>
      </p:sp>
      <p:sp>
        <p:nvSpPr>
          <p:cNvPr id="117" name="Google Shape;117;p19"/>
          <p:cNvSpPr/>
          <p:nvPr/>
        </p:nvSpPr>
        <p:spPr>
          <a:xfrm>
            <a:off x="3453900" y="5907900"/>
            <a:ext cx="3556800" cy="774000"/>
          </a:xfrm>
          <a:prstGeom prst="can">
            <a:avLst>
              <a:gd name="adj" fmla="val 25000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/>
              <a:t>Posting list</a:t>
            </a:r>
            <a:endParaRPr sz="2400"/>
          </a:p>
        </p:txBody>
      </p:sp>
      <p:sp>
        <p:nvSpPr>
          <p:cNvPr id="118" name="Google Shape;118;p19"/>
          <p:cNvSpPr/>
          <p:nvPr/>
        </p:nvSpPr>
        <p:spPr>
          <a:xfrm>
            <a:off x="3916933" y="2775000"/>
            <a:ext cx="2673200" cy="7740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/>
              <a:t>Text analysis pipeline</a:t>
            </a:r>
            <a:endParaRPr sz="2400"/>
          </a:p>
        </p:txBody>
      </p:sp>
      <p:sp>
        <p:nvSpPr>
          <p:cNvPr id="119" name="Google Shape;119;p19"/>
          <p:cNvSpPr/>
          <p:nvPr/>
        </p:nvSpPr>
        <p:spPr>
          <a:xfrm>
            <a:off x="3930467" y="3813133"/>
            <a:ext cx="815600" cy="3076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800"/>
              <a:t>ingegneria</a:t>
            </a:r>
            <a:endParaRPr sz="800"/>
          </a:p>
        </p:txBody>
      </p:sp>
      <p:sp>
        <p:nvSpPr>
          <p:cNvPr id="120" name="Google Shape;120;p19"/>
          <p:cNvSpPr/>
          <p:nvPr/>
        </p:nvSpPr>
        <p:spPr>
          <a:xfrm>
            <a:off x="5015067" y="5170233"/>
            <a:ext cx="350400" cy="708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1" name="Google Shape;121;p19"/>
          <p:cNvSpPr/>
          <p:nvPr/>
        </p:nvSpPr>
        <p:spPr>
          <a:xfrm>
            <a:off x="4840800" y="3813117"/>
            <a:ext cx="815600" cy="3076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800"/>
              <a:t>dati</a:t>
            </a:r>
            <a:endParaRPr sz="800"/>
          </a:p>
        </p:txBody>
      </p:sp>
      <p:sp>
        <p:nvSpPr>
          <p:cNvPr id="122" name="Google Shape;122;p19"/>
          <p:cNvSpPr/>
          <p:nvPr/>
        </p:nvSpPr>
        <p:spPr>
          <a:xfrm>
            <a:off x="3930467" y="4205800"/>
            <a:ext cx="815600" cy="3076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800"/>
              <a:t>come</a:t>
            </a:r>
            <a:endParaRPr sz="800"/>
          </a:p>
        </p:txBody>
      </p:sp>
      <p:sp>
        <p:nvSpPr>
          <p:cNvPr id="123" name="Google Shape;123;p19"/>
          <p:cNvSpPr/>
          <p:nvPr/>
        </p:nvSpPr>
        <p:spPr>
          <a:xfrm>
            <a:off x="4840800" y="4205800"/>
            <a:ext cx="815600" cy="3076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800"/>
              <a:t>ingegnere</a:t>
            </a:r>
            <a:endParaRPr sz="800"/>
          </a:p>
        </p:txBody>
      </p:sp>
      <p:sp>
        <p:nvSpPr>
          <p:cNvPr id="124" name="Google Shape;124;p19"/>
          <p:cNvSpPr/>
          <p:nvPr/>
        </p:nvSpPr>
        <p:spPr>
          <a:xfrm>
            <a:off x="5751133" y="3813133"/>
            <a:ext cx="815600" cy="3076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800"/>
              <a:t>data</a:t>
            </a:r>
            <a:endParaRPr sz="800"/>
          </a:p>
        </p:txBody>
      </p:sp>
      <p:sp>
        <p:nvSpPr>
          <p:cNvPr id="125" name="Google Shape;125;p19"/>
          <p:cNvSpPr/>
          <p:nvPr/>
        </p:nvSpPr>
        <p:spPr>
          <a:xfrm>
            <a:off x="5751133" y="4205800"/>
            <a:ext cx="815600" cy="3076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800"/>
              <a:t>engineer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Architectural perspective - Indexing time</a:t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4018733" y="1577567"/>
            <a:ext cx="2498000" cy="9712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800">
                <a:solidFill>
                  <a:schemeClr val="dk1"/>
                </a:solidFill>
              </a:rPr>
              <a:t>Curriculum Ingegneria dei dati - Sezione di ...</a:t>
            </a:r>
            <a:endParaRPr sz="800">
              <a:solidFill>
                <a:schemeClr val="dk1"/>
              </a:solidFill>
            </a:endParaRPr>
          </a:p>
          <a:p>
            <a:pPr algn="ctr"/>
            <a:endParaRPr sz="800">
              <a:solidFill>
                <a:schemeClr val="dk1"/>
              </a:solidFill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3646467" y="3716617"/>
            <a:ext cx="3087600" cy="1286000"/>
          </a:xfrm>
          <a:prstGeom prst="roundRect">
            <a:avLst>
              <a:gd name="adj" fmla="val 16667"/>
            </a:avLst>
          </a:prstGeom>
          <a:solidFill>
            <a:srgbClr val="FF0000">
              <a:alpha val="1397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  <a:p>
            <a:endParaRPr sz="2400"/>
          </a:p>
          <a:p>
            <a:pPr algn="ctr"/>
            <a:endParaRPr sz="2400"/>
          </a:p>
          <a:p>
            <a:pPr algn="ctr"/>
            <a:r>
              <a:rPr lang="en-GB" sz="2400"/>
              <a:t>Document</a:t>
            </a:r>
            <a:endParaRPr sz="2400"/>
          </a:p>
        </p:txBody>
      </p:sp>
      <p:sp>
        <p:nvSpPr>
          <p:cNvPr id="133" name="Google Shape;133;p20"/>
          <p:cNvSpPr/>
          <p:nvPr/>
        </p:nvSpPr>
        <p:spPr>
          <a:xfrm>
            <a:off x="3453900" y="5907900"/>
            <a:ext cx="3556800" cy="774000"/>
          </a:xfrm>
          <a:prstGeom prst="can">
            <a:avLst>
              <a:gd name="adj" fmla="val 25000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/>
              <a:t>Posting list</a:t>
            </a:r>
            <a:endParaRPr sz="2400"/>
          </a:p>
        </p:txBody>
      </p:sp>
      <p:sp>
        <p:nvSpPr>
          <p:cNvPr id="134" name="Google Shape;134;p20"/>
          <p:cNvSpPr/>
          <p:nvPr/>
        </p:nvSpPr>
        <p:spPr>
          <a:xfrm>
            <a:off x="3916933" y="2775000"/>
            <a:ext cx="2673200" cy="7740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/>
              <a:t>Text analysis pipeline</a:t>
            </a:r>
            <a:endParaRPr sz="2400"/>
          </a:p>
        </p:txBody>
      </p:sp>
      <p:sp>
        <p:nvSpPr>
          <p:cNvPr id="135" name="Google Shape;135;p20"/>
          <p:cNvSpPr/>
          <p:nvPr/>
        </p:nvSpPr>
        <p:spPr>
          <a:xfrm>
            <a:off x="3930467" y="3813133"/>
            <a:ext cx="815600" cy="3076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800"/>
              <a:t>curriculum</a:t>
            </a:r>
            <a:endParaRPr sz="800"/>
          </a:p>
        </p:txBody>
      </p:sp>
      <p:sp>
        <p:nvSpPr>
          <p:cNvPr id="136" name="Google Shape;136;p20"/>
          <p:cNvSpPr/>
          <p:nvPr/>
        </p:nvSpPr>
        <p:spPr>
          <a:xfrm>
            <a:off x="5015067" y="5170233"/>
            <a:ext cx="350400" cy="708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7" name="Google Shape;137;p20"/>
          <p:cNvSpPr/>
          <p:nvPr/>
        </p:nvSpPr>
        <p:spPr>
          <a:xfrm>
            <a:off x="4840800" y="3813117"/>
            <a:ext cx="815600" cy="3076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800"/>
              <a:t>dati</a:t>
            </a:r>
            <a:endParaRPr sz="800"/>
          </a:p>
        </p:txBody>
      </p:sp>
      <p:sp>
        <p:nvSpPr>
          <p:cNvPr id="138" name="Google Shape;138;p20"/>
          <p:cNvSpPr/>
          <p:nvPr/>
        </p:nvSpPr>
        <p:spPr>
          <a:xfrm>
            <a:off x="3930467" y="4205800"/>
            <a:ext cx="815600" cy="3076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800"/>
              <a:t>ingegneria</a:t>
            </a:r>
            <a:endParaRPr sz="800"/>
          </a:p>
        </p:txBody>
      </p:sp>
      <p:sp>
        <p:nvSpPr>
          <p:cNvPr id="139" name="Google Shape;139;p20"/>
          <p:cNvSpPr/>
          <p:nvPr/>
        </p:nvSpPr>
        <p:spPr>
          <a:xfrm>
            <a:off x="4840800" y="4205800"/>
            <a:ext cx="815600" cy="3076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800"/>
              <a:t>sezione</a:t>
            </a:r>
            <a:endParaRPr sz="800"/>
          </a:p>
        </p:txBody>
      </p:sp>
      <p:sp>
        <p:nvSpPr>
          <p:cNvPr id="140" name="Google Shape;140;p20"/>
          <p:cNvSpPr/>
          <p:nvPr/>
        </p:nvSpPr>
        <p:spPr>
          <a:xfrm>
            <a:off x="5751133" y="3813133"/>
            <a:ext cx="815600" cy="3076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800"/>
              <a:t>roma</a:t>
            </a:r>
            <a:endParaRPr sz="800"/>
          </a:p>
        </p:txBody>
      </p:sp>
      <p:sp>
        <p:nvSpPr>
          <p:cNvPr id="141" name="Google Shape;141;p20"/>
          <p:cNvSpPr/>
          <p:nvPr/>
        </p:nvSpPr>
        <p:spPr>
          <a:xfrm>
            <a:off x="5751133" y="4205800"/>
            <a:ext cx="815600" cy="3076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800"/>
              <a:t>tre</a:t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Tutorial</a:t>
            </a: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/>
              <a:t>Indexing</a:t>
            </a:r>
            <a:endParaRPr/>
          </a:p>
          <a:p>
            <a:pPr lvl="1"/>
            <a:r>
              <a:rPr lang="en-GB"/>
              <a:t>Define a Lucene index</a:t>
            </a:r>
            <a:endParaRPr/>
          </a:p>
          <a:p>
            <a:pPr lvl="1"/>
            <a:r>
              <a:rPr lang="en-GB"/>
              <a:t>Create Documents</a:t>
            </a:r>
            <a:endParaRPr/>
          </a:p>
          <a:p>
            <a:pPr lvl="1"/>
            <a:r>
              <a:rPr lang="en-GB"/>
              <a:t>Index documents</a:t>
            </a:r>
            <a:endParaRPr/>
          </a:p>
          <a:p>
            <a:r>
              <a:rPr lang="en-GB"/>
              <a:t>Searching</a:t>
            </a:r>
            <a:endParaRPr/>
          </a:p>
          <a:p>
            <a:pPr lvl="1"/>
            <a:r>
              <a:rPr lang="en-GB"/>
              <a:t>Open a Lucene index</a:t>
            </a:r>
            <a:endParaRPr/>
          </a:p>
          <a:p>
            <a:pPr lvl="1"/>
            <a:r>
              <a:rPr lang="en-GB"/>
              <a:t>Define a Query</a:t>
            </a:r>
            <a:endParaRPr/>
          </a:p>
          <a:p>
            <a:pPr lvl="1"/>
            <a:r>
              <a:rPr lang="en-GB"/>
              <a:t>Run a query</a:t>
            </a:r>
            <a:endParaRPr/>
          </a:p>
          <a:p>
            <a:pPr lvl="1"/>
            <a:r>
              <a:rPr lang="en-GB"/>
              <a:t>Ranking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136611</TotalTime>
  <Words>2773</Words>
  <Application>Microsoft Macintosh PowerPoint</Application>
  <PresentationFormat>Widescreen</PresentationFormat>
  <Paragraphs>377</Paragraphs>
  <Slides>48</Slides>
  <Notes>47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48</vt:i4>
      </vt:variant>
    </vt:vector>
  </HeadingPairs>
  <TitlesOfParts>
    <vt:vector size="52" baseType="lpstr">
      <vt:lpstr>Arial</vt:lpstr>
      <vt:lpstr>Avenir Next</vt:lpstr>
      <vt:lpstr>Calibri</vt:lpstr>
      <vt:lpstr>Tema di Office</vt:lpstr>
      <vt:lpstr>Ingegneria dei dati Lucene</vt:lpstr>
      <vt:lpstr>What is Apache Lucene</vt:lpstr>
      <vt:lpstr>Production systems running on Lucene</vt:lpstr>
      <vt:lpstr>Research leveraging Lucene</vt:lpstr>
      <vt:lpstr>User perspective</vt:lpstr>
      <vt:lpstr>Architectural perspective - Search time</vt:lpstr>
      <vt:lpstr>Architectural perspective - Indexing time</vt:lpstr>
      <vt:lpstr>Architectural perspective - Indexing time</vt:lpstr>
      <vt:lpstr>Tutorial</vt:lpstr>
      <vt:lpstr>Indexing</vt:lpstr>
      <vt:lpstr>Define a Lucene index</vt:lpstr>
      <vt:lpstr>Lucene indexing</vt:lpstr>
      <vt:lpstr>Creating Lucene Documents</vt:lpstr>
      <vt:lpstr>Creating Lucene Documents - Fields</vt:lpstr>
      <vt:lpstr>Creating Lucene Documents - Fields</vt:lpstr>
      <vt:lpstr>Creating Lucene Documents    TextFields vs StringFields </vt:lpstr>
      <vt:lpstr>Creating Lucene Documents     TextFields vs StringFields </vt:lpstr>
      <vt:lpstr>Creating Lucene Documents    TextFields vs StringFields </vt:lpstr>
      <vt:lpstr>Creating Lucene Documents - Stored Fields </vt:lpstr>
      <vt:lpstr>Indexing Lucene Documents</vt:lpstr>
      <vt:lpstr>Architectural perspective - Indexing time</vt:lpstr>
      <vt:lpstr>Lucene - Processing text for indexing </vt:lpstr>
      <vt:lpstr>Lucene - Processing text for indexing</vt:lpstr>
      <vt:lpstr>Lucene - Indexing Analyzers</vt:lpstr>
      <vt:lpstr>Lucene - Indexing Analyzers </vt:lpstr>
      <vt:lpstr>Lucene - Indexing Analyzers </vt:lpstr>
      <vt:lpstr>Lucene - Indexing Analyzers </vt:lpstr>
      <vt:lpstr>Lucene - Indexing Analyzers </vt:lpstr>
      <vt:lpstr>Lucene - Indexing Analyzers</vt:lpstr>
      <vt:lpstr>Indexing Lucene Documents</vt:lpstr>
      <vt:lpstr>Indexing Documents - debugging</vt:lpstr>
      <vt:lpstr>SimpleTextCodec</vt:lpstr>
      <vt:lpstr>Searching</vt:lpstr>
      <vt:lpstr>Open a Lucene index</vt:lpstr>
      <vt:lpstr>Define a Query</vt:lpstr>
      <vt:lpstr>Define a Query</vt:lpstr>
      <vt:lpstr>Define a Query</vt:lpstr>
      <vt:lpstr>Define a Query</vt:lpstr>
      <vt:lpstr>Define a Query</vt:lpstr>
      <vt:lpstr>Run a Query</vt:lpstr>
      <vt:lpstr>Run a Query</vt:lpstr>
      <vt:lpstr>Run a Query</vt:lpstr>
      <vt:lpstr>How Lucene ranks Documents</vt:lpstr>
      <vt:lpstr>How Lucene ranks Documents - Similarities</vt:lpstr>
      <vt:lpstr>How Lucene ranks Documents - Similarities </vt:lpstr>
      <vt:lpstr>Disabling Lucene Ranking</vt:lpstr>
      <vt:lpstr>Q&amp;A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Ingegneria dei dati</dc:title>
  <dc:creator>Paolo Merialdo</dc:creator>
  <cp:lastModifiedBy>Paolo Merialdo</cp:lastModifiedBy>
  <cp:revision>29</cp:revision>
  <dcterms:created xsi:type="dcterms:W3CDTF">2021-06-16T08:50:58Z</dcterms:created>
  <dcterms:modified xsi:type="dcterms:W3CDTF">2021-10-19T15:36:26Z</dcterms:modified>
</cp:coreProperties>
</file>