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2" r:id="rId20"/>
    <p:sldId id="261" r:id="rId21"/>
    <p:sldId id="294" r:id="rId22"/>
    <p:sldId id="297" r:id="rId23"/>
    <p:sldId id="295" r:id="rId24"/>
    <p:sldId id="298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88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06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99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9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2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5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01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3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9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7C43-8ACE-4F55-A49F-B1282184822F}" type="datetimeFigureOut">
              <a:rPr lang="it-IT" smtClean="0"/>
              <a:t>10/09/2023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2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/>
        </p:nvSpPr>
        <p:spPr>
          <a:xfrm>
            <a:off x="1134372" y="1826166"/>
            <a:ext cx="9911751" cy="3996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 err="1" smtClean="0">
                <a:latin typeface="Raleway" panose="020B0503030101060003" pitchFamily="34" charset="0"/>
              </a:rPr>
              <a:t>Lill</a:t>
            </a:r>
            <a:r>
              <a:rPr lang="it-IT" sz="4400" b="1" dirty="0" smtClean="0">
                <a:latin typeface="Raleway" panose="020B0503030101060003" pitchFamily="34" charset="0"/>
              </a:rPr>
              <a:t>…AI </a:t>
            </a:r>
            <a:r>
              <a:rPr lang="it-IT" sz="4400" b="1" dirty="0" err="1" smtClean="0">
                <a:latin typeface="Raleway" panose="020B0503030101060003" pitchFamily="34" charset="0"/>
              </a:rPr>
              <a:t>searcher</a:t>
            </a:r>
            <a:r>
              <a:rPr lang="it-IT" sz="4400" b="1" dirty="0" smtClean="0">
                <a:latin typeface="Raleway" panose="020B0503030101060003" pitchFamily="34" charset="0"/>
              </a:rPr>
              <a:t>:</a:t>
            </a:r>
            <a:br>
              <a:rPr lang="it-IT" sz="4400" b="1" dirty="0" smtClean="0">
                <a:latin typeface="Raleway" panose="020B0503030101060003" pitchFamily="34" charset="0"/>
              </a:rPr>
            </a:br>
            <a:r>
              <a:rPr lang="it-IT" sz="4400" b="1" dirty="0" smtClean="0">
                <a:latin typeface="Raleway" panose="020B0503030101060003" pitchFamily="34" charset="0"/>
              </a:rPr>
              <a:t>Desktop browser for</a:t>
            </a:r>
            <a:br>
              <a:rPr lang="it-IT" sz="4400" b="1" dirty="0" smtClean="0">
                <a:latin typeface="Raleway" panose="020B0503030101060003" pitchFamily="34" charset="0"/>
              </a:rPr>
            </a:br>
            <a:r>
              <a:rPr lang="it-IT" sz="4400" b="1" dirty="0" err="1" smtClean="0">
                <a:latin typeface="Raleway" panose="020B0503030101060003" pitchFamily="34" charset="0"/>
              </a:rPr>
              <a:t>accademic</a:t>
            </a:r>
            <a:r>
              <a:rPr lang="it-IT" sz="4400" b="1" dirty="0" smtClean="0">
                <a:latin typeface="Raleway" panose="020B0503030101060003" pitchFamily="34" charset="0"/>
              </a:rPr>
              <a:t> IR</a:t>
            </a:r>
            <a:r>
              <a:rPr lang="it-IT" sz="4400" b="1" dirty="0">
                <a:latin typeface="Raleway" panose="020B0503030101060003" pitchFamily="34" charset="0"/>
              </a:rPr>
              <a:t/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dirty="0">
                <a:latin typeface="Raleway" panose="020B0503030101060003" pitchFamily="34" charset="0"/>
              </a:rPr>
              <a:t/>
            </a:r>
            <a:br>
              <a:rPr lang="it-IT" sz="4400" dirty="0">
                <a:latin typeface="Raleway" panose="020B0503030101060003" pitchFamily="34" charset="0"/>
              </a:rPr>
            </a:br>
            <a:r>
              <a:rPr lang="en-US" b="0" dirty="0">
                <a:effectLst/>
                <a:latin typeface="Raleway" panose="020B0503030101060003" pitchFamily="34" charset="0"/>
              </a:rPr>
              <a:t/>
            </a:r>
            <a:br>
              <a:rPr lang="en-US" b="0" dirty="0">
                <a:effectLst/>
                <a:latin typeface="Raleway" panose="020B0503030101060003" pitchFamily="34" charset="0"/>
              </a:rPr>
            </a:br>
            <a:r>
              <a:rPr lang="en-US" dirty="0">
                <a:latin typeface="Raleway" panose="020B0503030101060003" pitchFamily="34" charset="0"/>
              </a:rPr>
              <a:t/>
            </a: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5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1" y="5905440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4"/>
          <p:cNvSpPr txBox="1"/>
          <p:nvPr/>
        </p:nvSpPr>
        <p:spPr>
          <a:xfrm>
            <a:off x="0" y="250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8" name="CasellaDiTesto 12"/>
          <p:cNvSpPr txBox="1"/>
          <p:nvPr/>
        </p:nvSpPr>
        <p:spPr>
          <a:xfrm>
            <a:off x="3062377" y="1130663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latin typeface="Raleway" panose="020B0503030101060003" pitchFamily="34" charset="0"/>
              </a:rPr>
              <a:t>Settembre 2023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2CB6B7-5570-A51C-A15F-4E42565AD0CE}"/>
              </a:ext>
            </a:extLst>
          </p:cNvPr>
          <p:cNvSpPr txBox="1"/>
          <p:nvPr/>
        </p:nvSpPr>
        <p:spPr>
          <a:xfrm>
            <a:off x="772357" y="4196815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 smtClean="0">
                <a:latin typeface="Raleway" panose="020B0503030101060003" pitchFamily="34" charset="0"/>
              </a:rPr>
              <a:t>Giuseppe </a:t>
            </a:r>
            <a:r>
              <a:rPr lang="it-IT" dirty="0" err="1" smtClean="0">
                <a:latin typeface="Raleway" panose="020B0503030101060003" pitchFamily="34" charset="0"/>
              </a:rPr>
              <a:t>Sansonetti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1" name="CasellaDiTesto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FFDE0E-B87B-AC18-8F01-023282DFCEDE}"/>
              </a:ext>
            </a:extLst>
          </p:cNvPr>
          <p:cNvSpPr txBox="1"/>
          <p:nvPr/>
        </p:nvSpPr>
        <p:spPr>
          <a:xfrm>
            <a:off x="8750094" y="4196971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Di Simone</a:t>
            </a:r>
          </a:p>
          <a:p>
            <a:r>
              <a:rPr lang="it-IT" dirty="0" smtClean="0">
                <a:latin typeface="Raleway" panose="020B0503030101060003" pitchFamily="34" charset="0"/>
              </a:rPr>
              <a:t>Filippo Maria </a:t>
            </a:r>
            <a:r>
              <a:rPr lang="it-IT" dirty="0" err="1" smtClean="0">
                <a:latin typeface="Raleway" panose="020B0503030101060003" pitchFamily="34" charset="0"/>
              </a:rPr>
              <a:t>Gaglioti</a:t>
            </a:r>
            <a:endParaRPr lang="it-IT" dirty="0">
              <a:latin typeface="Raleway" panose="020B0503030101060003" pitchFamily="34" charset="0"/>
            </a:endParaRP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12" name="AutoShape 2" descr="GitHub Logos and Usage · GitHub"/>
          <p:cNvSpPr>
            <a:spLocks noChangeAspect="1" noChangeArrowheads="1"/>
          </p:cNvSpPr>
          <p:nvPr/>
        </p:nvSpPr>
        <p:spPr bwMode="auto">
          <a:xfrm>
            <a:off x="155575" y="1063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3" name="AutoShape 4" descr="GitHub Logos and Usage · GitHub"/>
          <p:cNvSpPr>
            <a:spLocks noChangeAspect="1" noChangeArrowheads="1"/>
          </p:cNvSpPr>
          <p:nvPr/>
        </p:nvSpPr>
        <p:spPr bwMode="auto">
          <a:xfrm>
            <a:off x="307975" y="2587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50867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5" y="1426842"/>
            <a:ext cx="413995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Crawler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Desktop-</a:t>
            </a:r>
            <a:r>
              <a:rPr lang="it-IT" dirty="0" err="1" smtClean="0">
                <a:latin typeface="Raleway" panose="020B0503030101060003" pitchFamily="34" charset="0"/>
              </a:rPr>
              <a:t>Crawler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Naviga il file </a:t>
            </a:r>
            <a:r>
              <a:rPr lang="it-IT" dirty="0" err="1" smtClean="0">
                <a:latin typeface="Raleway" panose="020B0503030101060003" pitchFamily="34" charset="0"/>
              </a:rPr>
              <a:t>system</a:t>
            </a:r>
            <a:r>
              <a:rPr lang="it-IT" dirty="0" smtClean="0">
                <a:latin typeface="Raleway" panose="020B0503030101060003" pitchFamily="34" charset="0"/>
              </a:rPr>
              <a:t> e aggiorna il </a:t>
            </a:r>
            <a:r>
              <a:rPr lang="it-IT" dirty="0" err="1" smtClean="0">
                <a:latin typeface="Raleway" panose="020B0503030101060003" pitchFamily="34" charset="0"/>
              </a:rPr>
              <a:t>db</a:t>
            </a:r>
            <a:r>
              <a:rPr lang="it-IT" dirty="0" smtClean="0">
                <a:latin typeface="Raleway" panose="020B0503030101060003" pitchFamily="34" charset="0"/>
              </a:rPr>
              <a:t> 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Genera le code per le operazioni NLP sui documenti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8052045" y="4043609"/>
            <a:ext cx="41399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Queues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Strutture dati di supporto per la fase di estrazione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Memorizzano i nomi dei </a:t>
            </a:r>
            <a:r>
              <a:rPr lang="it-IT" dirty="0" err="1" smtClean="0">
                <a:latin typeface="Raleway" panose="020B0503030101060003" pitchFamily="34" charset="0"/>
              </a:rPr>
              <a:t>path</a:t>
            </a:r>
            <a:r>
              <a:rPr lang="it-IT" dirty="0" smtClean="0">
                <a:latin typeface="Raleway" panose="020B0503030101060003" pitchFamily="34" charset="0"/>
              </a:rPr>
              <a:t> dei file su cui operare indicizzazione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Raleway" panose="020B0503030101060003" pitchFamily="34" charset="0"/>
              </a:rPr>
              <a:t>Queues</a:t>
            </a:r>
            <a:r>
              <a:rPr lang="it-IT" dirty="0" smtClean="0">
                <a:latin typeface="Raleway" panose="020B0503030101060003" pitchFamily="34" charset="0"/>
              </a:rPr>
              <a:t> implementate: pdf, </a:t>
            </a:r>
            <a:r>
              <a:rPr lang="it-IT" dirty="0" err="1" smtClean="0">
                <a:latin typeface="Raleway" panose="020B0503030101060003" pitchFamily="34" charset="0"/>
              </a:rPr>
              <a:t>pptx</a:t>
            </a:r>
            <a:r>
              <a:rPr lang="it-IT" dirty="0" smtClean="0">
                <a:latin typeface="Raleway" panose="020B0503030101060003" pitchFamily="34" charset="0"/>
              </a:rPr>
              <a:t>, (</a:t>
            </a:r>
            <a:r>
              <a:rPr lang="it-IT" dirty="0" err="1" smtClean="0">
                <a:latin typeface="Raleway" panose="020B0503030101060003" pitchFamily="34" charset="0"/>
              </a:rPr>
              <a:t>ppt</a:t>
            </a:r>
            <a:r>
              <a:rPr lang="it-IT" dirty="0" smtClean="0">
                <a:latin typeface="Raleway" panose="020B0503030101060003" pitchFamily="34" charset="0"/>
              </a:rPr>
              <a:t>)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896022" y="2615604"/>
            <a:ext cx="1862183" cy="1686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230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273196"/>
            <a:ext cx="413995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Text-</a:t>
            </a:r>
            <a:r>
              <a:rPr lang="it-IT" sz="2400" dirty="0" err="1" smtClean="0">
                <a:latin typeface="Raleway" panose="020B0503030101060003" pitchFamily="34" charset="0"/>
              </a:rPr>
              <a:t>Extractor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Specializzato nell’analisi di documenti </a:t>
            </a:r>
            <a:r>
              <a:rPr lang="it-IT" dirty="0" err="1" smtClean="0">
                <a:latin typeface="Raleway" panose="020B0503030101060003" pitchFamily="34" charset="0"/>
              </a:rPr>
              <a:t>raw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Capitalizza moduli </a:t>
            </a:r>
            <a:r>
              <a:rPr lang="it-IT" dirty="0" err="1" smtClean="0">
                <a:latin typeface="Raleway" panose="020B0503030101060003" pitchFamily="34" charset="0"/>
              </a:rPr>
              <a:t>python</a:t>
            </a:r>
            <a:r>
              <a:rPr lang="it-IT" dirty="0" smtClean="0">
                <a:latin typeface="Raleway" panose="020B0503030101060003" pitchFamily="34" charset="0"/>
              </a:rPr>
              <a:t> ([DA INSERIRE]</a:t>
            </a:r>
            <a:br>
              <a:rPr lang="it-IT" dirty="0" smtClean="0">
                <a:latin typeface="Raleway" panose="020B0503030101060003" pitchFamily="34" charset="0"/>
              </a:rPr>
            </a:b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E’ responsabile per: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Suddivisione dei doc in pagine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Estrazione del testo dalle pagine</a:t>
            </a:r>
          </a:p>
        </p:txBody>
      </p:sp>
      <p:sp>
        <p:nvSpPr>
          <p:cNvPr id="10" name="Rettangolo 9"/>
          <p:cNvSpPr/>
          <p:nvPr/>
        </p:nvSpPr>
        <p:spPr>
          <a:xfrm flipH="1">
            <a:off x="3439884" y="3117669"/>
            <a:ext cx="1384663" cy="879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044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40077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984437" y="1601665"/>
            <a:ext cx="4139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Data </a:t>
            </a:r>
            <a:r>
              <a:rPr lang="it-IT" sz="2400" dirty="0" err="1" smtClean="0">
                <a:latin typeface="Raleway" panose="020B0503030101060003" pitchFamily="34" charset="0"/>
              </a:rPr>
              <a:t>Cleaning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Responsabile per la pulizia del testo estratto</a:t>
            </a:r>
          </a:p>
          <a:p>
            <a:r>
              <a:rPr lang="it-IT" sz="1100" dirty="0" smtClean="0">
                <a:latin typeface="Raleway" panose="020B0503030101060003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Self-</a:t>
            </a:r>
            <a:r>
              <a:rPr lang="it-IT" dirty="0" err="1" smtClean="0">
                <a:latin typeface="Raleway" panose="020B0503030101060003" pitchFamily="34" charset="0"/>
              </a:rPr>
              <a:t>improving</a:t>
            </a:r>
            <a:r>
              <a:rPr lang="it-IT" dirty="0" smtClean="0">
                <a:latin typeface="Raleway" panose="020B0503030101060003" pitchFamily="34" charset="0"/>
              </a:rPr>
              <a:t> </a:t>
            </a:r>
            <a:r>
              <a:rPr lang="it-IT" dirty="0" err="1" smtClean="0">
                <a:latin typeface="Raleway" panose="020B0503030101060003" pitchFamily="34" charset="0"/>
              </a:rPr>
              <a:t>method</a:t>
            </a:r>
            <a:endParaRPr lang="it-IT" dirty="0" smtClean="0">
              <a:latin typeface="Raleway" panose="020B0503030101060003" pitchFamily="34" charset="0"/>
            </a:endParaRPr>
          </a:p>
          <a:p>
            <a:endParaRPr lang="it-IT" sz="2400" dirty="0" smtClean="0">
              <a:latin typeface="Raleway" panose="020B0503030101060003" pitchFamily="34" charset="0"/>
            </a:endParaRPr>
          </a:p>
          <a:p>
            <a:r>
              <a:rPr lang="it-IT" sz="2400" dirty="0" smtClean="0">
                <a:latin typeface="Raleway" panose="020B0503030101060003" pitchFamily="34" charset="0"/>
              </a:rPr>
              <a:t>Pipe-line</a:t>
            </a: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Word </a:t>
            </a:r>
            <a:r>
              <a:rPr lang="it-IT" dirty="0" err="1" smtClean="0">
                <a:latin typeface="Raleway" panose="020B0503030101060003" pitchFamily="34" charset="0"/>
              </a:rPr>
              <a:t>division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+mj-lt"/>
              <a:buAutoNum type="arabicPeriod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Delete stop-</a:t>
            </a:r>
            <a:r>
              <a:rPr lang="it-IT" dirty="0" err="1" smtClean="0">
                <a:latin typeface="Raleway" panose="020B0503030101060003" pitchFamily="34" charset="0"/>
              </a:rPr>
              <a:t>words</a:t>
            </a:r>
            <a:r>
              <a:rPr lang="it-IT" dirty="0" smtClean="0">
                <a:latin typeface="Raleway" panose="020B0503030101060003" pitchFamily="34" charset="0"/>
              </a:rPr>
              <a:t> &amp; special </a:t>
            </a:r>
            <a:r>
              <a:rPr lang="it-IT" dirty="0" err="1" smtClean="0">
                <a:latin typeface="Raleway" panose="020B0503030101060003" pitchFamily="34" charset="0"/>
              </a:rPr>
              <a:t>charactars</a:t>
            </a:r>
            <a:r>
              <a:rPr lang="it-IT" dirty="0" smtClean="0">
                <a:latin typeface="Raleway" panose="020B0503030101060003" pitchFamily="34" charset="0"/>
              </a:rPr>
              <a:t>*</a:t>
            </a:r>
          </a:p>
          <a:p>
            <a:pPr marL="285750" indent="-285750">
              <a:buFont typeface="+mj-lt"/>
              <a:buAutoNum type="arabicPeriod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Delete double </a:t>
            </a:r>
            <a:r>
              <a:rPr lang="it-IT" dirty="0" err="1" smtClean="0">
                <a:latin typeface="Raleway" panose="020B0503030101060003" pitchFamily="34" charset="0"/>
              </a:rPr>
              <a:t>spaces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+mj-lt"/>
              <a:buAutoNum type="arabicPeriod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Lower case</a:t>
            </a:r>
          </a:p>
          <a:p>
            <a:pPr marL="285750" indent="-285750">
              <a:buFont typeface="+mj-lt"/>
              <a:buAutoNum type="arabicPeriod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Lemming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 flipH="1">
            <a:off x="3509553" y="3944728"/>
            <a:ext cx="1384663" cy="879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969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724412" y="2442473"/>
            <a:ext cx="413995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Text </a:t>
            </a:r>
            <a:r>
              <a:rPr lang="it-IT" sz="2400" dirty="0" err="1" smtClean="0">
                <a:latin typeface="Raleway" panose="020B0503030101060003" pitchFamily="34" charset="0"/>
              </a:rPr>
              <a:t>db</a:t>
            </a:r>
            <a:r>
              <a:rPr lang="it-IT" sz="2400" dirty="0" smtClean="0">
                <a:latin typeface="Raleway" panose="020B0503030101060003" pitchFamily="34" charset="0"/>
              </a:rPr>
              <a:t> (</a:t>
            </a:r>
            <a:r>
              <a:rPr lang="it-IT" sz="2400" dirty="0" err="1" smtClean="0">
                <a:latin typeface="Raleway" panose="020B0503030101060003" pitchFamily="34" charset="0"/>
              </a:rPr>
              <a:t>db</a:t>
            </a:r>
            <a:r>
              <a:rPr lang="it-IT" sz="2400" dirty="0" smtClean="0">
                <a:latin typeface="Raleway" panose="020B0503030101060003" pitchFamily="34" charset="0"/>
              </a:rPr>
              <a:t> B)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Per ogni pagina si memorizza: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Testo pulito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Testo </a:t>
            </a:r>
            <a:r>
              <a:rPr lang="it-IT" dirty="0" err="1" smtClean="0">
                <a:latin typeface="Raleway" panose="020B0503030101060003" pitchFamily="34" charset="0"/>
              </a:rPr>
              <a:t>raw</a:t>
            </a:r>
            <a:endParaRPr lang="it-IT" dirty="0" smtClean="0">
              <a:latin typeface="Raleway" panose="020B05030301010600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dirty="0" err="1" smtClean="0">
                <a:latin typeface="Raleway" panose="020B0503030101060003" pitchFamily="34" charset="0"/>
              </a:rPr>
              <a:t>Path</a:t>
            </a:r>
            <a:r>
              <a:rPr lang="it-IT" dirty="0" smtClean="0">
                <a:latin typeface="Raleway" panose="020B0503030101060003" pitchFamily="34" charset="0"/>
              </a:rPr>
              <a:t> File# page</a:t>
            </a:r>
          </a:p>
          <a:p>
            <a:pPr lvl="1"/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Utilizzato per l’addestramento del modello LDA e creazione dell’indice </a:t>
            </a:r>
            <a:r>
              <a:rPr lang="it-IT" dirty="0" err="1" smtClean="0">
                <a:latin typeface="Raleway" panose="020B0503030101060003" pitchFamily="34" charset="0"/>
              </a:rPr>
              <a:t>Lucene</a:t>
            </a:r>
            <a:endParaRPr lang="it-IT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Utilizzato per generare l’output 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 flipH="1">
            <a:off x="4998719" y="3605349"/>
            <a:ext cx="905690" cy="1593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46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770011"/>
            <a:ext cx="40723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LDA Model</a:t>
            </a: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Addestrato sulle pagine estratte e testo pulito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Trasforma il testo in BOW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Computa per ogni pagina una lista di </a:t>
            </a:r>
            <a:r>
              <a:rPr lang="it-IT" dirty="0" err="1" smtClean="0">
                <a:latin typeface="Raleway" panose="020B0503030101060003" pitchFamily="34" charset="0"/>
              </a:rPr>
              <a:t>topic</a:t>
            </a:r>
            <a:r>
              <a:rPr lang="it-IT" dirty="0" smtClean="0">
                <a:latin typeface="Raleway" panose="020B0503030101060003" pitchFamily="34" charset="0"/>
              </a:rPr>
              <a:t> associati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Memorizza i </a:t>
            </a:r>
            <a:r>
              <a:rPr lang="it-IT" dirty="0" err="1" smtClean="0">
                <a:latin typeface="Raleway" panose="020B0503030101060003" pitchFamily="34" charset="0"/>
              </a:rPr>
              <a:t>risutati</a:t>
            </a:r>
            <a:r>
              <a:rPr lang="it-IT" dirty="0" smtClean="0">
                <a:latin typeface="Raleway" panose="020B0503030101060003" pitchFamily="34" charset="0"/>
              </a:rPr>
              <a:t> nel Doc2Topic</a:t>
            </a:r>
          </a:p>
          <a:p>
            <a:endParaRPr lang="it-IT" sz="2400" dirty="0" smtClean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04408" y="3361509"/>
            <a:ext cx="1739265" cy="76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97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770011"/>
            <a:ext cx="277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Luceene</a:t>
            </a:r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04409" y="4310743"/>
            <a:ext cx="1739265" cy="76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18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Querying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Querying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70378"/>
            <a:ext cx="7491188" cy="348617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2020389" y="2229394"/>
            <a:ext cx="3605348" cy="343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236986" y="1802674"/>
            <a:ext cx="388740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Retrieve</a:t>
            </a:r>
            <a:endParaRPr lang="it-IT" sz="2400" dirty="0" smtClean="0">
              <a:latin typeface="Raleway" panose="020B0503030101060003" pitchFamily="34" charset="0"/>
            </a:endParaRP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La </a:t>
            </a:r>
            <a:r>
              <a:rPr lang="it-IT" dirty="0" err="1" smtClean="0">
                <a:latin typeface="Raleway" panose="020B0503030101060003" pitchFamily="34" charset="0"/>
              </a:rPr>
              <a:t>query</a:t>
            </a:r>
            <a:r>
              <a:rPr lang="it-IT" dirty="0" smtClean="0">
                <a:latin typeface="Raleway" panose="020B0503030101060003" pitchFamily="34" charset="0"/>
              </a:rPr>
              <a:t> subisce il medesimo processo di pulizia del testo dei documenti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LDA model: la </a:t>
            </a:r>
            <a:r>
              <a:rPr lang="it-IT" dirty="0" err="1" smtClean="0">
                <a:latin typeface="Raleway" panose="020B0503030101060003" pitchFamily="34" charset="0"/>
              </a:rPr>
              <a:t>query</a:t>
            </a:r>
            <a:r>
              <a:rPr lang="it-IT" dirty="0" smtClean="0">
                <a:latin typeface="Raleway" panose="020B0503030101060003" pitchFamily="34" charset="0"/>
              </a:rPr>
              <a:t> viene utilizzata per computare i </a:t>
            </a:r>
            <a:r>
              <a:rPr lang="it-IT" dirty="0" err="1" smtClean="0">
                <a:latin typeface="Raleway" panose="020B0503030101060003" pitchFamily="34" charset="0"/>
              </a:rPr>
              <a:t>topic</a:t>
            </a:r>
            <a:r>
              <a:rPr lang="it-IT" dirty="0" smtClean="0">
                <a:latin typeface="Raleway" panose="020B0503030101060003" pitchFamily="34" charset="0"/>
              </a:rPr>
              <a:t> associati dai cui si individuano i documenti più affini con i </a:t>
            </a:r>
            <a:r>
              <a:rPr lang="it-IT" dirty="0" err="1" smtClean="0">
                <a:latin typeface="Raleway" panose="020B0503030101060003" pitchFamily="34" charset="0"/>
              </a:rPr>
              <a:t>topic</a:t>
            </a:r>
            <a:r>
              <a:rPr lang="it-IT" dirty="0" smtClean="0">
                <a:latin typeface="Raleway" panose="020B0503030101060003" pitchFamily="34" charset="0"/>
              </a:rPr>
              <a:t> trovati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Raleway" panose="020B0503030101060003" pitchFamily="34" charset="0"/>
              </a:rPr>
              <a:t>Lucene</a:t>
            </a:r>
            <a:r>
              <a:rPr lang="it-IT" dirty="0" smtClean="0">
                <a:latin typeface="Raleway" panose="020B0503030101060003" pitchFamily="34" charset="0"/>
              </a:rPr>
              <a:t>: 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Querying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Querying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70378"/>
            <a:ext cx="7491188" cy="348617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 flipH="1">
            <a:off x="5625737" y="2229394"/>
            <a:ext cx="1036320" cy="2246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390265" y="1998561"/>
            <a:ext cx="277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Combiner</a:t>
            </a:r>
            <a:endParaRPr lang="it-IT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Test-set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489131" y="1592320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Raleway" panose="020B0503030101060003" pitchFamily="34" charset="0"/>
              </a:rPr>
              <a:t>Test set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D5646900-A5FD-7379-CEE8-6D23B907F6B7}"/>
              </a:ext>
            </a:extLst>
          </p:cNvPr>
          <p:cNvSpPr txBox="1"/>
          <p:nvPr/>
        </p:nvSpPr>
        <p:spPr>
          <a:xfrm>
            <a:off x="955039" y="2248814"/>
            <a:ext cx="9458037" cy="29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Raleway" panose="020B0503030101060003" pitchFamily="34" charset="0"/>
              </a:rPr>
              <a:t>3 (+1) corpus specifici in corsi di studio diversi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Raleway" panose="020B0503030101060003" pitchFamily="34" charset="0"/>
              </a:rPr>
              <a:t>Corsi di studio analizzati: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smtClean="0">
                <a:latin typeface="Raleway" panose="020B0503030101060003" pitchFamily="34" charset="0"/>
              </a:rPr>
              <a:t>Ing. Informatica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smtClean="0">
                <a:latin typeface="Raleway" panose="020B0503030101060003" pitchFamily="34" charset="0"/>
              </a:rPr>
              <a:t>Economia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smtClean="0">
                <a:latin typeface="Raleway" panose="020B0503030101060003" pitchFamily="34" charset="0"/>
              </a:rPr>
              <a:t>Architettura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err="1" smtClean="0">
                <a:latin typeface="Raleway" panose="020B0503030101060003" pitchFamily="34" charset="0"/>
              </a:rPr>
              <a:t>All</a:t>
            </a:r>
            <a:r>
              <a:rPr lang="it-IT" sz="2000" dirty="0" smtClean="0">
                <a:latin typeface="Raleway" panose="020B0503030101060003" pitchFamily="34" charset="0"/>
              </a:rPr>
              <a:t> in </a:t>
            </a:r>
            <a:endParaRPr lang="it-IT" sz="2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71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Tipologie di test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489131" y="3423253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Raleway" panose="020B0503030101060003" pitchFamily="34" charset="0"/>
              </a:rPr>
              <a:t>User </a:t>
            </a:r>
            <a:r>
              <a:rPr lang="it-IT" sz="2800" dirty="0" err="1" smtClean="0">
                <a:latin typeface="Raleway" panose="020B0503030101060003" pitchFamily="34" charset="0"/>
              </a:rPr>
              <a:t>satisfaction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D5646900-A5FD-7379-CEE8-6D23B907F6B7}"/>
              </a:ext>
            </a:extLst>
          </p:cNvPr>
          <p:cNvSpPr txBox="1"/>
          <p:nvPr/>
        </p:nvSpPr>
        <p:spPr>
          <a:xfrm>
            <a:off x="946331" y="2138720"/>
            <a:ext cx="9458037" cy="9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Coherence</a:t>
            </a:r>
            <a:r>
              <a:rPr lang="it-IT" sz="2000" dirty="0">
                <a:latin typeface="Raleway" panose="020B0503030101060003" pitchFamily="34" charset="0"/>
              </a:rPr>
              <a:t>, </a:t>
            </a:r>
            <a:r>
              <a:rPr lang="it-IT" sz="2000" dirty="0" err="1">
                <a:latin typeface="Raleway" panose="020B0503030101060003" pitchFamily="34" charset="0"/>
              </a:rPr>
              <a:t>Perplexity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err="1" smtClean="0">
                <a:latin typeface="Raleway" panose="020B0503030101060003" pitchFamily="34" charset="0"/>
              </a:rPr>
              <a:t>Luceene</a:t>
            </a:r>
            <a:r>
              <a:rPr lang="it-IT" sz="2000" dirty="0" smtClean="0">
                <a:latin typeface="Raleway" panose="020B0503030101060003" pitchFamily="34" charset="0"/>
              </a:rPr>
              <a:t>: [inventiamo una metrica]</a:t>
            </a: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489131" y="1592320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Raleway" panose="020B0503030101060003" pitchFamily="34" charset="0"/>
              </a:rPr>
              <a:t>Test set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="" xmlns:a16="http://schemas.microsoft.com/office/drawing/2014/main" id="{D5646900-A5FD-7379-CEE8-6D23B907F6B7}"/>
              </a:ext>
            </a:extLst>
          </p:cNvPr>
          <p:cNvSpPr txBox="1"/>
          <p:nvPr/>
        </p:nvSpPr>
        <p:spPr>
          <a:xfrm>
            <a:off x="946330" y="4015418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Utilità per i 3 studenti analizzati su 10 </a:t>
            </a:r>
            <a:r>
              <a:rPr lang="it-IT" sz="2000" dirty="0" err="1" smtClean="0">
                <a:latin typeface="Raleway" panose="020B0503030101060003" pitchFamily="34" charset="0"/>
              </a:rPr>
              <a:t>query</a:t>
            </a:r>
            <a:endParaRPr lang="it-IT" sz="2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5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Problema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Problema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7" name="CasellaDiTesto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68CB9F-7D6D-5FC6-0526-088F1016E48F}"/>
              </a:ext>
            </a:extLst>
          </p:cNvPr>
          <p:cNvSpPr txBox="1"/>
          <p:nvPr/>
        </p:nvSpPr>
        <p:spPr>
          <a:xfrm>
            <a:off x="420022" y="2881086"/>
            <a:ext cx="11771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>
                <a:latin typeface="Raleway" panose="020B0503030101060003" pitchFamily="34" charset="0"/>
              </a:rPr>
              <a:t>Motivo</a:t>
            </a:r>
            <a:endParaRPr lang="it-IT" sz="28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La ricerca di uno o più pdf che trattano uno specifico argomento risulta essere molto onerosa.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I File </a:t>
            </a:r>
            <a:r>
              <a:rPr lang="it-IT" sz="2000" dirty="0" err="1" smtClean="0">
                <a:latin typeface="Raleway" panose="020B0503030101060003" pitchFamily="34" charset="0"/>
              </a:rPr>
              <a:t>system</a:t>
            </a:r>
            <a:r>
              <a:rPr lang="it-IT" sz="2000" dirty="0" smtClean="0">
                <a:latin typeface="Raleway" panose="020B0503030101060003" pitchFamily="34" charset="0"/>
              </a:rPr>
              <a:t> non implementano ricerche semantiche (solo </a:t>
            </a:r>
            <a:r>
              <a:rPr lang="it-IT" sz="2000" dirty="0" err="1" smtClean="0">
                <a:latin typeface="Raleway" panose="020B0503030101060003" pitchFamily="34" charset="0"/>
              </a:rPr>
              <a:t>grep</a:t>
            </a:r>
            <a:r>
              <a:rPr lang="it-IT" sz="2000" dirty="0" smtClean="0">
                <a:latin typeface="Raleway" panose="020B0503030101060003" pitchFamily="34" charset="0"/>
              </a:rPr>
              <a:t>)</a:t>
            </a:r>
          </a:p>
          <a:p>
            <a:pPr lvl="1"/>
            <a:endParaRPr lang="it-IT" sz="2000" dirty="0">
              <a:latin typeface="Raleway" panose="020B0503030101060003" pitchFamily="34" charset="0"/>
            </a:endParaRPr>
          </a:p>
          <a:p>
            <a:pPr lvl="1"/>
            <a:r>
              <a:rPr lang="it-IT" sz="2000" dirty="0">
                <a:latin typeface="Raleway" panose="020B0503030101060003" pitchFamily="34" charset="0"/>
              </a:rPr>
              <a:t/>
            </a:r>
            <a:br>
              <a:rPr lang="it-IT" sz="2000" dirty="0">
                <a:latin typeface="Raleway" panose="020B0503030101060003" pitchFamily="34" charset="0"/>
              </a:rPr>
            </a:b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8" name="CasellaDiTesto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CD2AD3-91B9-C9F6-08D0-5A5CCA67C4F9}"/>
              </a:ext>
            </a:extLst>
          </p:cNvPr>
          <p:cNvSpPr txBox="1"/>
          <p:nvPr/>
        </p:nvSpPr>
        <p:spPr>
          <a:xfrm>
            <a:off x="420022" y="1529678"/>
            <a:ext cx="1122333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  <a:p>
            <a:endParaRPr lang="it-IT" sz="1400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Rendere più efficiente la ricerca di documenti testuali all’interno del proprio direttorio</a:t>
            </a: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LDA</a:t>
            </a:r>
          </a:p>
        </p:txBody>
      </p:sp>
      <p:sp>
        <p:nvSpPr>
          <p:cNvPr id="10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Coherence</a:t>
            </a:r>
            <a:r>
              <a:rPr lang="it-IT" sz="2000" dirty="0">
                <a:latin typeface="Raleway" panose="020B0503030101060003" pitchFamily="34" charset="0"/>
              </a:rPr>
              <a:t>, </a:t>
            </a:r>
            <a:r>
              <a:rPr lang="it-IT" sz="2000" dirty="0" err="1" smtClean="0">
                <a:latin typeface="Raleway" panose="020B0503030101060003" pitchFamily="34" charset="0"/>
              </a:rPr>
              <a:t>Perplexity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="" xmlns:a16="http://schemas.microsoft.com/office/drawing/2014/main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35810"/>
              </p:ext>
            </p:extLst>
          </p:nvPr>
        </p:nvGraphicFramePr>
        <p:xfrm>
          <a:off x="508265" y="3131713"/>
          <a:ext cx="8277353" cy="200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="" xmlns:a16="http://schemas.microsoft.com/office/drawing/2014/main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="" xmlns:a16="http://schemas.microsoft.com/office/drawing/2014/main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="" xmlns:a16="http://schemas.microsoft.com/office/drawing/2014/main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="" xmlns:a16="http://schemas.microsoft.com/office/drawing/2014/main" val="1893298888"/>
                    </a:ext>
                  </a:extLst>
                </a:gridCol>
                <a:gridCol w="1911096">
                  <a:extLst>
                    <a:ext uri="{9D8B030D-6E8A-4147-A177-3AD203B41FA5}">
                      <a16:colId xmlns="" xmlns:a16="http://schemas.microsoft.com/office/drawing/2014/main" val="4121846633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Perplexity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target (max)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Perplexity real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Coherence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target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Coherence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29,12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15,1189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30,124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FF000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12,33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1103655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175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documento-&gt;4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Alpha-&gt;auto*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Betha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iterazioni-&gt;10000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rilevanza: 0.25</a:t>
            </a: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D2D20633-72A1-3111-E3D8-2DD74431937C}"/>
              </a:ext>
            </a:extLst>
          </p:cNvPr>
          <p:cNvSpPr txBox="1"/>
          <p:nvPr/>
        </p:nvSpPr>
        <p:spPr>
          <a:xfrm>
            <a:off x="9189720" y="3253523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97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Luceene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MMR, …, 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="" xmlns:a16="http://schemas.microsoft.com/office/drawing/2014/main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32587"/>
              </p:ext>
            </p:extLst>
          </p:nvPr>
        </p:nvGraphicFramePr>
        <p:xfrm>
          <a:off x="508265" y="3131713"/>
          <a:ext cx="8277353" cy="200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="" xmlns:a16="http://schemas.microsoft.com/office/drawing/2014/main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="" xmlns:a16="http://schemas.microsoft.com/office/drawing/2014/main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="" xmlns:a16="http://schemas.microsoft.com/office/drawing/2014/main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="" xmlns:a16="http://schemas.microsoft.com/office/drawing/2014/main" val="1893298888"/>
                    </a:ext>
                  </a:extLst>
                </a:gridCol>
                <a:gridCol w="1911096">
                  <a:extLst>
                    <a:ext uri="{9D8B030D-6E8A-4147-A177-3AD203B41FA5}">
                      <a16:colId xmlns="" xmlns:a16="http://schemas.microsoft.com/office/drawing/2014/main" val="4121846633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[?]</a:t>
                      </a:r>
                      <a:b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max)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[?]</a:t>
                      </a:r>
                      <a:b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[?]</a:t>
                      </a:r>
                      <a:b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[?]</a:t>
                      </a:r>
                      <a:b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it-IT" sz="1600" b="1" kern="100" dirty="0" err="1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iiii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29,12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15,1189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30,124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FF000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12,33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1103655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175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topics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documento-&gt;4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Alpha-&gt;auto*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Betha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iterazioni-&gt;10000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rilevanza: 0.25</a:t>
            </a: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D2D20633-72A1-3111-E3D8-2DD74431937C}"/>
              </a:ext>
            </a:extLst>
          </p:cNvPr>
          <p:cNvSpPr txBox="1"/>
          <p:nvPr/>
        </p:nvSpPr>
        <p:spPr>
          <a:xfrm>
            <a:off x="9189720" y="3253523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04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Punti di miglioramento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Altro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18309" y="1732957"/>
            <a:ext cx="1150608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Nuove </a:t>
            </a:r>
            <a:r>
              <a:rPr lang="it-IT" sz="2400" dirty="0" err="1" smtClean="0">
                <a:latin typeface="Raleway" panose="020B0503030101060003" pitchFamily="34" charset="0"/>
              </a:rPr>
              <a:t>features</a:t>
            </a:r>
            <a:r>
              <a:rPr lang="it-IT" sz="2400" dirty="0" smtClean="0">
                <a:latin typeface="Raleway" panose="020B0503030101060003" pitchFamily="34" charset="0"/>
              </a:rPr>
              <a:t> (per IR)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User </a:t>
            </a:r>
            <a:r>
              <a:rPr lang="it-IT" dirty="0" err="1" smtClean="0">
                <a:latin typeface="Raleway" panose="020B0503030101060003" pitchFamily="34" charset="0"/>
              </a:rPr>
              <a:t>tag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POS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r>
              <a:rPr lang="it-IT" sz="2400" dirty="0" smtClean="0">
                <a:latin typeface="Raleway" panose="020B0503030101060003" pitchFamily="34" charset="0"/>
              </a:rPr>
              <a:t>Sistemi di supporto (per generalizzare il sistema)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Machine </a:t>
            </a:r>
            <a:r>
              <a:rPr lang="it-IT" dirty="0" err="1" smtClean="0">
                <a:latin typeface="Raleway" panose="020B0503030101060003" pitchFamily="34" charset="0"/>
              </a:rPr>
              <a:t>translation</a:t>
            </a:r>
            <a:endParaRPr lang="it-IT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r>
              <a:rPr lang="it-IT" sz="2400" dirty="0" err="1" smtClean="0">
                <a:latin typeface="Raleway" panose="020B0503030101060003" pitchFamily="34" charset="0"/>
              </a:rPr>
              <a:t>Embeddings</a:t>
            </a:r>
            <a:r>
              <a:rPr lang="it-IT" sz="2400" dirty="0" smtClean="0">
                <a:latin typeface="Raleway" panose="020B0503030101060003" pitchFamily="34" charset="0"/>
              </a:rPr>
              <a:t> (per migliorare l’</a:t>
            </a:r>
            <a:r>
              <a:rPr lang="it-IT" sz="2400" dirty="0" err="1" smtClean="0">
                <a:latin typeface="Raleway" panose="020B0503030101060003" pitchFamily="34" charset="0"/>
              </a:rPr>
              <a:t>efficicacia</a:t>
            </a:r>
            <a:r>
              <a:rPr lang="it-IT" sz="2400" dirty="0" smtClean="0">
                <a:latin typeface="Raleway" panose="020B0503030101060003" pitchFamily="34" charset="0"/>
              </a:rPr>
              <a:t>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Utilizzo </a:t>
            </a:r>
            <a:r>
              <a:rPr lang="it-IT" dirty="0" err="1" smtClean="0">
                <a:latin typeface="Raleway" panose="020B0503030101060003" pitchFamily="34" charset="0"/>
              </a:rPr>
              <a:t>embedding</a:t>
            </a:r>
            <a:r>
              <a:rPr lang="it-IT" dirty="0" smtClean="0">
                <a:latin typeface="Raleway" panose="020B0503030101060003" pitchFamily="34" charset="0"/>
              </a:rPr>
              <a:t> più complessi </a:t>
            </a:r>
            <a:endParaRPr lang="it-IT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  </a:t>
            </a:r>
            <a:endParaRPr lang="it-IT" b="1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Papers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Conclusioni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30926" y="1297529"/>
            <a:ext cx="12192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Papers</a:t>
            </a:r>
            <a:endParaRPr lang="it-IT" sz="28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[DA INSERIRE I PAPERS UTILIZZATI</a:t>
            </a:r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  Progetti collegati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Big Data Analytics: </a:t>
            </a:r>
            <a:r>
              <a:rPr lang="it-IT" dirty="0">
                <a:latin typeface="Raleway" panose="020B0503030101060003" pitchFamily="34" charset="0"/>
              </a:rPr>
              <a:t>LDA (</a:t>
            </a:r>
            <a:r>
              <a:rPr lang="it-IT" i="1" dirty="0" err="1">
                <a:latin typeface="Raleway" panose="020B0503030101060003" pitchFamily="34" charset="0"/>
              </a:rPr>
              <a:t>topic</a:t>
            </a:r>
            <a:r>
              <a:rPr lang="it-IT" i="1" dirty="0">
                <a:latin typeface="Raleway" panose="020B0503030101060003" pitchFamily="34" charset="0"/>
              </a:rPr>
              <a:t> </a:t>
            </a:r>
            <a:r>
              <a:rPr lang="it-IT" i="1" dirty="0" err="1">
                <a:latin typeface="Raleway" panose="020B0503030101060003" pitchFamily="34" charset="0"/>
              </a:rPr>
              <a:t>search</a:t>
            </a:r>
            <a:r>
              <a:rPr lang="it-IT" dirty="0" smtClean="0">
                <a:latin typeface="Raleway" panose="020B0503030101060003" pitchFamily="34" charset="0"/>
              </a:rPr>
              <a:t>)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03" y="5061784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2530903" y="2518566"/>
            <a:ext cx="8110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>
                <a:latin typeface="Raleway" panose="020B0503030101060003" pitchFamily="34" charset="0"/>
              </a:rPr>
              <a:t>GRAZIE A TUTTI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805694" y="540874"/>
            <a:ext cx="25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Roma, </a:t>
            </a:r>
            <a:r>
              <a:rPr lang="it-IT" dirty="0" smtClean="0"/>
              <a:t>(?) (?) 202(?)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960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Use Case 1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Problema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7" name="CasellaDiTesto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CD2AD3-91B9-C9F6-08D0-5A5CCA67C4F9}"/>
              </a:ext>
            </a:extLst>
          </p:cNvPr>
          <p:cNvSpPr txBox="1"/>
          <p:nvPr/>
        </p:nvSpPr>
        <p:spPr>
          <a:xfrm>
            <a:off x="471780" y="1538305"/>
            <a:ext cx="112233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Problema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Insieme </a:t>
            </a:r>
            <a:r>
              <a:rPr lang="it-IT" sz="2000" dirty="0">
                <a:latin typeface="Raleway" panose="020B0503030101060003" pitchFamily="34" charset="0"/>
              </a:rPr>
              <a:t>di documenti (pdf) dei vari corsi universitari</a:t>
            </a:r>
            <a:r>
              <a:rPr lang="it-IT" sz="2000" dirty="0" smtClean="0">
                <a:latin typeface="Raleway" panose="020B05030301010600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Diversi corsi possono trattare argomenti uguali o simili</a:t>
            </a:r>
            <a:r>
              <a:rPr lang="it-IT" sz="2000" dirty="0" smtClean="0">
                <a:latin typeface="Raleway" panose="020B0503030101060003" pitchFamily="34" charset="0"/>
              </a:rPr>
              <a:t>.</a:t>
            </a:r>
          </a:p>
          <a:p>
            <a:endParaRPr lang="it-IT" sz="2400" dirty="0">
              <a:latin typeface="Raleway" panose="020B0503030101060003" pitchFamily="34" charset="0"/>
            </a:endParaRPr>
          </a:p>
          <a:p>
            <a:r>
              <a:rPr lang="it-IT" sz="2400" dirty="0" smtClean="0">
                <a:latin typeface="Raleway" panose="020B0503030101060003" pitchFamily="34" charset="0"/>
              </a:rPr>
              <a:t>Soluzione </a:t>
            </a:r>
            <a:r>
              <a:rPr lang="it-IT" sz="2400" dirty="0" smtClean="0">
                <a:latin typeface="Raleway" panose="020B0503030101060003" pitchFamily="34" charset="0"/>
              </a:rPr>
              <a:t>Attuale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Lo studente deve fare una ricerca manuale, quindi</a:t>
            </a:r>
            <a:r>
              <a:rPr lang="it-IT" sz="2000" dirty="0" smtClean="0">
                <a:latin typeface="Raleway" panose="020B0503030101060003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200" dirty="0">
              <a:latin typeface="Raleway" panose="020B0503030101060003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Ricordare e trovare in quale corso è stato trattato un determinato argomento;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Ricordare e trovare in quale pdf del corso è contenuto l’argomento;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Trovare la slide in cui è trattato l’argomento</a:t>
            </a:r>
            <a:r>
              <a:rPr lang="it-IT" dirty="0" smtClean="0"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Sintesi problema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Problema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10550" y="1613140"/>
            <a:ext cx="112718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Sintesi problema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dirty="0" smtClean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Necessità di recuperare informazioni riguardanti un determinato </a:t>
            </a:r>
            <a:r>
              <a:rPr lang="it-IT" sz="2000" dirty="0" err="1" smtClean="0">
                <a:latin typeface="Raleway" panose="020B0503030101060003" pitchFamily="34" charset="0"/>
              </a:rPr>
              <a:t>topic</a:t>
            </a:r>
            <a:r>
              <a:rPr lang="it-IT" sz="2000" dirty="0" smtClean="0">
                <a:latin typeface="Raleway" panose="020B0503030101060003" pitchFamily="34" charset="0"/>
              </a:rPr>
              <a:t> dai pdf dei vari corsi.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 smtClean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125418" y="3562710"/>
            <a:ext cx="40457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Soluzioni attuali</a:t>
            </a:r>
          </a:p>
          <a:p>
            <a:endParaRPr lang="it-IT" sz="12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Raleway" panose="020B0503030101060003" pitchFamily="34" charset="0"/>
              </a:rPr>
              <a:t>Grep</a:t>
            </a:r>
            <a:r>
              <a:rPr lang="it-IT" dirty="0" smtClean="0">
                <a:latin typeface="Raleway" panose="020B0503030101060003" pitchFamily="34" charset="0"/>
              </a:rPr>
              <a:t> (?)</a:t>
            </a:r>
          </a:p>
          <a:p>
            <a:endParaRPr lang="it-IT" dirty="0" smtClean="0">
              <a:latin typeface="Raleway" panose="020B0503030101060003" pitchFamily="34" charset="0"/>
            </a:endParaRPr>
          </a:p>
          <a:p>
            <a:r>
              <a:rPr lang="it-IT" sz="2400" dirty="0" smtClean="0">
                <a:latin typeface="Raleway" panose="020B0503030101060003" pitchFamily="34" charset="0"/>
              </a:rPr>
              <a:t>Contro</a:t>
            </a:r>
          </a:p>
          <a:p>
            <a:endParaRPr lang="it-IT" sz="16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Dispendioso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Raleway" panose="020B0503030101060003" pitchFamily="34" charset="0"/>
              </a:rPr>
              <a:t>Effort</a:t>
            </a:r>
            <a:r>
              <a:rPr lang="it-IT" dirty="0" smtClean="0">
                <a:latin typeface="Raleway" panose="020B0503030101060003" pitchFamily="34" charset="0"/>
              </a:rPr>
              <a:t> utente molto alta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4" y="3347791"/>
            <a:ext cx="5668422" cy="2971142"/>
          </a:xfrm>
          <a:prstGeom prst="rect">
            <a:avLst/>
          </a:prstGeom>
        </p:spPr>
      </p:pic>
      <p:sp>
        <p:nvSpPr>
          <p:cNvPr id="7" name="Freccia in su 6"/>
          <p:cNvSpPr/>
          <p:nvPr/>
        </p:nvSpPr>
        <p:spPr>
          <a:xfrm rot="5248607">
            <a:off x="2818641" y="4458876"/>
            <a:ext cx="454529" cy="6858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su 9"/>
          <p:cNvSpPr/>
          <p:nvPr/>
        </p:nvSpPr>
        <p:spPr>
          <a:xfrm rot="3619293">
            <a:off x="3184995" y="5067759"/>
            <a:ext cx="451791" cy="8559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3195961" y="3923930"/>
            <a:ext cx="362227" cy="514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3444642" y="4747650"/>
            <a:ext cx="449913" cy="516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4110362" y="4747650"/>
            <a:ext cx="357416" cy="516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971719" y="4027799"/>
            <a:ext cx="412231" cy="531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7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LILL-AI -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Soluzione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6" y="2415614"/>
            <a:ext cx="9144000" cy="374904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LILL-AI - </a:t>
            </a:r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LILL-AI - Query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Soluzione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9" y="2379384"/>
            <a:ext cx="8639268" cy="402045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LILL-AI - Query</a:t>
            </a:r>
          </a:p>
        </p:txBody>
      </p:sp>
    </p:spTree>
    <p:extLst>
      <p:ext uri="{BB962C8B-B14F-4D97-AF65-F5344CB8AC3E}">
        <p14:creationId xmlns:p14="http://schemas.microsoft.com/office/powerpoint/2010/main" val="29611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Luceene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latin typeface="Raleway" panose="020B0503030101060003" pitchFamily="34" charset="0"/>
              </a:rPr>
              <a:t>Funzionamento</a:t>
            </a:r>
            <a:endParaRPr lang="it-IT" sz="2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LDA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8561ECE-0736-E0FC-8CBB-C4D0F6E6570A}"/>
              </a:ext>
            </a:extLst>
          </p:cNvPr>
          <p:cNvSpPr txBox="1"/>
          <p:nvPr/>
        </p:nvSpPr>
        <p:spPr>
          <a:xfrm>
            <a:off x="1038266" y="2034136"/>
            <a:ext cx="11075177" cy="14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Permette di individuare «argomenti latenti» in un corpus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Assegna ad ogni documento una distribuzione di probabilità sugli argomenti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Ogni documento può avere più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LDA model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1FE81600-6D7C-01B7-2070-042048C3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41" y="3576121"/>
            <a:ext cx="4614839" cy="17265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57B6CF36-F7B1-52B0-B0B7-6C82061B605E}"/>
              </a:ext>
            </a:extLst>
          </p:cNvPr>
          <p:cNvSpPr txBox="1"/>
          <p:nvPr/>
        </p:nvSpPr>
        <p:spPr>
          <a:xfrm>
            <a:off x="1038266" y="4145080"/>
            <a:ext cx="6390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Conversione </a:t>
            </a:r>
            <a:r>
              <a:rPr lang="it-IT" sz="2000" dirty="0" smtClean="0">
                <a:latin typeface="Raleway" panose="020B0503030101060003" pitchFamily="34" charset="0"/>
              </a:rPr>
              <a:t>del testo in </a:t>
            </a:r>
            <a:r>
              <a:rPr lang="it-IT" sz="2000" dirty="0">
                <a:latin typeface="Raleway" panose="020B0503030101060003" pitchFamily="34" charset="0"/>
              </a:rPr>
              <a:t>vettori (BOW)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Analizza co-occorrenze di parole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Assegna ad ogni </a:t>
            </a:r>
            <a:r>
              <a:rPr lang="it-IT" sz="2000" dirty="0" smtClean="0">
                <a:latin typeface="Raleway" panose="020B0503030101060003" pitchFamily="34" charset="0"/>
              </a:rPr>
              <a:t>pagina del documento </a:t>
            </a:r>
            <a:r>
              <a:rPr lang="it-IT" sz="2000" dirty="0">
                <a:latin typeface="Raleway" panose="020B0503030101060003" pitchFamily="34" charset="0"/>
              </a:rPr>
              <a:t>una lista di </a:t>
            </a:r>
            <a:r>
              <a:rPr lang="it-IT" sz="2000" dirty="0" err="1" smtClean="0">
                <a:latin typeface="Raleway" panose="020B0503030101060003" pitchFamily="34" charset="0"/>
              </a:rPr>
              <a:t>topic</a:t>
            </a:r>
            <a:r>
              <a:rPr lang="it-IT" sz="2000" dirty="0" smtClean="0">
                <a:latin typeface="Raleway" panose="020B0503030101060003" pitchFamily="34" charset="0"/>
              </a:rPr>
              <a:t> (in </a:t>
            </a:r>
            <a:r>
              <a:rPr lang="it-IT" sz="2000" dirty="0">
                <a:latin typeface="Raleway" panose="020B0503030101060003" pitchFamily="34" charset="0"/>
              </a:rPr>
              <a:t>ordine decrescente di probabilità)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297063DE-4C4D-FB8D-68C4-20D18EDC20FB}"/>
              </a:ext>
            </a:extLst>
          </p:cNvPr>
          <p:cNvSpPr txBox="1"/>
          <p:nvPr/>
        </p:nvSpPr>
        <p:spPr>
          <a:xfrm>
            <a:off x="558800" y="3584619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Raleway" panose="020B0503030101060003" pitchFamily="34" charset="0"/>
              </a:rPr>
              <a:t>Operazioni</a:t>
            </a:r>
          </a:p>
        </p:txBody>
      </p:sp>
    </p:spTree>
    <p:extLst>
      <p:ext uri="{BB962C8B-B14F-4D97-AF65-F5344CB8AC3E}">
        <p14:creationId xmlns:p14="http://schemas.microsoft.com/office/powerpoint/2010/main" val="12930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smtClean="0">
                <a:latin typeface="Raleway" panose="020B0503030101060003" pitchFamily="34" charset="0"/>
              </a:rPr>
              <a:t>LILL-A.I</a:t>
            </a:r>
            <a:endParaRPr lang="it-IT" sz="3200" dirty="0">
              <a:latin typeface="Raleway" panose="020B05030301010600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1995324"/>
            <a:ext cx="3991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Raleway" panose="020B0503030101060003" pitchFamily="34" charset="0"/>
              </a:rPr>
              <a:t>File System</a:t>
            </a:r>
            <a:br>
              <a:rPr lang="it-IT" sz="2400" dirty="0" smtClean="0">
                <a:latin typeface="Raleway" panose="020B0503030101060003" pitchFamily="34" charset="0"/>
              </a:rPr>
            </a:b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Dedicato all’utilizzo dell’utente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Libertà di creazione e modifica dei file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011827" y="3742826"/>
            <a:ext cx="407234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Raleway" panose="020B0503030101060003" pitchFamily="34" charset="0"/>
              </a:rPr>
              <a:t>Topology</a:t>
            </a:r>
            <a:r>
              <a:rPr lang="it-IT" sz="2400" dirty="0" smtClean="0">
                <a:latin typeface="Raleway" panose="020B0503030101060003" pitchFamily="34" charset="0"/>
              </a:rPr>
              <a:t> (</a:t>
            </a:r>
            <a:r>
              <a:rPr lang="it-IT" sz="2400" dirty="0" err="1">
                <a:latin typeface="Raleway" panose="020B0503030101060003" pitchFamily="34" charset="0"/>
              </a:rPr>
              <a:t>d</a:t>
            </a:r>
            <a:r>
              <a:rPr lang="it-IT" sz="2400" dirty="0" err="1" smtClean="0">
                <a:latin typeface="Raleway" panose="020B0503030101060003" pitchFamily="34" charset="0"/>
              </a:rPr>
              <a:t>b</a:t>
            </a:r>
            <a:r>
              <a:rPr lang="it-IT" sz="2400" dirty="0" smtClean="0">
                <a:latin typeface="Raleway" panose="020B0503030101060003" pitchFamily="34" charset="0"/>
              </a:rPr>
              <a:t> A)</a:t>
            </a:r>
          </a:p>
          <a:p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Utile per accesso diretto ai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 smtClean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Raleway" panose="020B0503030101060003" pitchFamily="34" charset="0"/>
              </a:rPr>
              <a:t>Memorizza per ogni file: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err="1" smtClean="0">
                <a:latin typeface="Raleway" panose="020B0503030101060003" pitchFamily="34" charset="0"/>
              </a:rPr>
              <a:t>Path</a:t>
            </a:r>
            <a:endParaRPr lang="it-IT" dirty="0" smtClean="0">
              <a:latin typeface="Raleway" panose="020B05030301010600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Data Caricamento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>
                <a:latin typeface="Raleway" panose="020B0503030101060003" pitchFamily="34" charset="0"/>
              </a:rPr>
              <a:t>Formato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err="1" smtClean="0">
                <a:latin typeface="Raleway" panose="020B0503030101060003" pitchFamily="34" charset="0"/>
              </a:rPr>
              <a:t>Indexed</a:t>
            </a:r>
            <a:r>
              <a:rPr lang="it-IT" dirty="0" smtClean="0">
                <a:latin typeface="Raleway" panose="020B0503030101060003" pitchFamily="34" charset="0"/>
              </a:rPr>
              <a:t> (booleano)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58800" y="3117669"/>
            <a:ext cx="1862183" cy="269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0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13079</TotalTime>
  <Words>746</Words>
  <Application>Microsoft Office PowerPoint</Application>
  <PresentationFormat>Widescreen</PresentationFormat>
  <Paragraphs>291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Wissel</dc:creator>
  <cp:lastModifiedBy>MATTEO WISSEL</cp:lastModifiedBy>
  <cp:revision>40</cp:revision>
  <dcterms:created xsi:type="dcterms:W3CDTF">2023-05-13T09:53:40Z</dcterms:created>
  <dcterms:modified xsi:type="dcterms:W3CDTF">2023-09-11T20:45:41Z</dcterms:modified>
</cp:coreProperties>
</file>