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399"/>
    <a:srgbClr val="5F9CD1"/>
    <a:srgbClr val="C8FFFF"/>
    <a:srgbClr val="B2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CD3AF-BF2B-25C3-E5E2-9897A6BA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D789D8-3D17-AC52-AE40-EFF6A1989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390B28-8DB9-D9B8-29F9-B2B1670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F70F6-4CA7-6B9C-AE33-ABB31AC5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AD5D41-4024-30C4-06E7-3768602E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5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89857-8C2B-374C-00C4-AA1AB953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5278BB-B2A2-A267-80FD-801CBF3C6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969E73-A0C8-8E1B-2002-3DA74BD4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49BABA-EDCC-72F1-03DB-AE6F2AA0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369D1C-0E4E-E9DB-5CD9-6CD02C09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87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3E421E-5D04-5CD4-0F49-D4DB6D9E0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E2E085-C942-58ED-B8C3-81A9B9F3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6687E-96CC-57FB-8236-B23CD950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CA8C14-73C5-76C4-1623-CEBC1513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1618C-0339-1C18-CF04-2F07658B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2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4902AA-858F-5F27-560E-4CB6F4BE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8D559-C144-017B-6386-DA18B715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32C25-95A6-5248-90DA-13F292FD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AB1F2-F206-3C66-322A-43E7BE52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A48306-3C0D-B462-F8A3-4E00D6F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1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3727C-5591-2998-83F8-C31F48B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256613-A7F5-D882-E66A-06B1EB45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E8857E-7715-AAE9-3DC3-42D086B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1D78BB-441E-53D1-3A47-3941C59C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23C604-B0D7-A051-8868-2A20167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C4416C-8BAB-C21D-CEA3-70C52EE2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E6C1C0-2E8B-20DD-8FE0-379611393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D08A29-51DB-8E64-040B-8B8F5895A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1C54AD-0402-0558-1C4F-0ABACBE9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25CF7A-BF2A-1243-3BA5-C394DED3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1EC37E-A563-CB52-0270-F49C476B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0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C9F6A-DDC9-0BC3-CCE8-4C13C688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38F9DE-E15C-510D-2A4C-6F0DD7BA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B52DAA-E6A1-A6CE-15E8-14351209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67F7AB-C530-2CAC-3F46-B46A4C395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4AD89D-A79E-371B-828F-AFA8E3E2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D2B7F0-4777-F9FC-8D08-5EA283C4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5B62F4-0D30-9D1D-56FC-162C5A10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561273-F729-6EEB-D8B0-FAA5F626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8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CCCEB-52C6-11F2-C600-873911BE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AFA833-10EA-395F-00A6-5B4C3624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D54FA2-D871-B999-8B49-7973A49C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17F0FD-7782-A54E-AAD3-6BDC2D74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38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A3D7D2E-9A18-D747-60E8-3B720822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57C983-F74A-5C64-9F1E-1DFFEDC4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6B009A-24BC-8C2E-92B0-8D9A5762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17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BB184-4789-6DA4-B34F-2E83FD79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C95B4-FF4F-E2A6-0E2E-D48F5F27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61620A-0980-0C92-99D8-BA3984FD8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4CA205-8A87-CE30-8A46-C49E1447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D06248-5B67-030B-89EC-B25527F6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B6BACA-06A0-E0F2-AAEB-8092DEEF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9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41EA5-B720-AC5C-AC70-471417ED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B650F3-2E47-9651-0BC6-99ADDFEA8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D389C4-9613-4E08-251C-E08C27711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836A5-922C-1C05-1117-D6CEDE29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563937-FC8C-9562-8C4B-ADE2DF85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0D6D9C-17A9-C020-E64B-D414F37D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8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8B5CB8-657A-BFFB-2D36-3474E86A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65EB46-9CB6-FFA7-3E12-58ECF1F0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588CBE-25EE-0E6B-CF25-B2EB96FC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F3EB-1E57-466A-9C78-8D12BD48C62F}" type="datetimeFigureOut">
              <a:rPr lang="it-IT" smtClean="0"/>
              <a:t>30/10/2022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3D8EE-8C9F-02BB-97BB-37C6D3962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3656A1-08E0-FAA0-1E54-9F3CC073C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907BD-1057-E144-2655-30502CCAC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205"/>
            <a:ext cx="9144000" cy="951589"/>
          </a:xfrm>
        </p:spPr>
        <p:txBody>
          <a:bodyPr/>
          <a:lstStyle/>
          <a:p>
            <a:r>
              <a:rPr lang="it-IT" b="1" dirty="0">
                <a:latin typeface="Avenir Next LT Pro Light" panose="020B0304020202020204" pitchFamily="34" charset="0"/>
              </a:rPr>
              <a:t>Diagrammi a Blocchi</a:t>
            </a:r>
          </a:p>
        </p:txBody>
      </p:sp>
    </p:spTree>
    <p:extLst>
      <p:ext uri="{BB962C8B-B14F-4D97-AF65-F5344CB8AC3E}">
        <p14:creationId xmlns:p14="http://schemas.microsoft.com/office/powerpoint/2010/main" val="264266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Rombo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it-IT" b="0" i="0" dirty="0">
                <a:effectLst/>
                <a:latin typeface="Avenir Next LT Pro Light" panose="020B0304020202020204" pitchFamily="34" charset="0"/>
              </a:rPr>
              <a:t>Il rombo viene spesso utilizzato anche per i cicli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while</a:t>
            </a:r>
            <a:r>
              <a:rPr lang="it-IT" b="1" i="0" dirty="0">
                <a:effectLst/>
                <a:latin typeface="Avenir Next LT Pro Light" panose="020B0304020202020204" pitchFamily="34" charset="0"/>
              </a:rPr>
              <a:t> 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e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do-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while</a:t>
            </a:r>
            <a:r>
              <a:rPr lang="it-IT" b="1" i="0" dirty="0">
                <a:effectLst/>
                <a:latin typeface="Avenir Next LT Pro Light" panose="020B0304020202020204" pitchFamily="34" charset="0"/>
              </a:rPr>
              <a:t>.</a:t>
            </a:r>
            <a:endParaRPr lang="it-IT" b="0" i="0" dirty="0">
              <a:effectLst/>
              <a:latin typeface="Avenir Next LT Pro Light" panose="020B03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EE74E44-DCBE-755D-C3DA-CBE88987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86" y="2160270"/>
            <a:ext cx="2430780" cy="25374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D0E5EF4-DD0D-D2DE-94E6-AD7E5A7B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2160270"/>
            <a:ext cx="247650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0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Cos’è una variabile?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232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Le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variabili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 sono aree di memoria RAM dove vengono memorizzati i dati e che possono essere cambiati durante l’esecuzione di un’applicazione.</a:t>
            </a: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Le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costanti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 invece contengono un valore non modificabile.</a:t>
            </a:r>
            <a:endParaRPr lang="it-IT" dirty="0">
              <a:latin typeface="Avenir Next LT Pro Light" panose="020B030402020202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Per entrambe è opportuno dare dei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nomi sensati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, non troppo lunghi e non separati da spazi.</a:t>
            </a:r>
          </a:p>
        </p:txBody>
      </p:sp>
    </p:spTree>
    <p:extLst>
      <p:ext uri="{BB962C8B-B14F-4D97-AF65-F5344CB8AC3E}">
        <p14:creationId xmlns:p14="http://schemas.microsoft.com/office/powerpoint/2010/main" val="21742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Esercizi struttura sequenziale (1)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>
                <a:latin typeface="Avenir Next LT Pro Light" panose="020B0304020202020204" pitchFamily="34" charset="0"/>
              </a:rPr>
              <a:t>Eseguire il prodotto tra due numeri;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Calcolare l'ipotenusa date le misure dei cateti di un triangolo rettangolo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Date 2 variabili, scambiarne il contenuto;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Calcolare il numero minimo di banconote per un importo in euro, tenendo conto dei diversi tagli da 500, 200, 100, 50, 20, 10, 5 euro.</a:t>
            </a:r>
          </a:p>
          <a:p>
            <a:pPr marL="342900" indent="-342900" algn="l">
              <a:buFont typeface="+mj-lt"/>
              <a:buAutoNum type="arabicPeriod"/>
            </a:pPr>
            <a:endParaRPr lang="it-IT" b="0" i="0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4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Esercizi struttura condizionale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1254868"/>
                <a:ext cx="11222476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it-IT" dirty="0">
                    <a:latin typeface="Avenir Next LT Pro Light" panose="020B0304020202020204" pitchFamily="34" charset="0"/>
                  </a:rPr>
                  <a:t>Dato un numero dire se è positivo o negativo, considerando che 0 non è né positivo né negativo;</a:t>
                </a:r>
                <a:endParaRPr lang="it-IT" b="0" i="0" dirty="0">
                  <a:solidFill>
                    <a:srgbClr val="000000"/>
                  </a:solidFill>
                  <a:effectLst/>
                  <a:latin typeface="Avenir Next LT Pro Light" panose="020B03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it-IT" b="0" i="0" dirty="0">
                    <a:solidFill>
                      <a:srgbClr val="000000"/>
                    </a:solidFill>
                    <a:effectLst/>
                    <a:latin typeface="Avenir Next LT Pro Light" panose="020B0304020202020204" pitchFamily="34" charset="0"/>
                  </a:rPr>
                  <a:t>Determinare se un numero immesso è pari o dispari;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it-IT" b="0" i="0" dirty="0">
                    <a:solidFill>
                      <a:srgbClr val="000000"/>
                    </a:solidFill>
                    <a:effectLst/>
                    <a:latin typeface="Avenir Next LT Pro Light" panose="020B0304020202020204" pitchFamily="34" charset="0"/>
                  </a:rPr>
                  <a:t>Date 2 rette nel formato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b="0" i="0" dirty="0">
                    <a:solidFill>
                      <a:srgbClr val="000000"/>
                    </a:solidFill>
                    <a:effectLst/>
                    <a:latin typeface="Avenir Next LT Pro Light" panose="020B0304020202020204" pitchFamily="34" charset="0"/>
                  </a:rPr>
                  <a:t>, determinare se le rette sono parallele perpendicolari o coincidenti e se possibile, trovare le coordinate dell'intersezione;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it-IT" b="0" i="0" dirty="0">
                    <a:solidFill>
                      <a:srgbClr val="000000"/>
                    </a:solidFill>
                    <a:effectLst/>
                    <a:latin typeface="Avenir Next LT Pro Light" panose="020B0304020202020204" pitchFamily="34" charset="0"/>
                  </a:rPr>
                  <a:t>Creare una calcolatrice capace di effettuare le 4 operazioni. Immettessi i 2 operandi e l'operazione da effettuare, determinare la somma o la differenza o il prodotto o il quoziente.</a:t>
                </a:r>
              </a:p>
              <a:p>
                <a:pPr algn="l"/>
                <a:endParaRPr lang="it-IT" b="0" i="0" dirty="0">
                  <a:solidFill>
                    <a:srgbClr val="000000"/>
                  </a:solidFill>
                  <a:effectLst/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1254868"/>
                <a:ext cx="11222476" cy="3939540"/>
              </a:xfrm>
              <a:prstGeom prst="rect">
                <a:avLst/>
              </a:prstGeom>
              <a:blipFill>
                <a:blip r:embed="rId2"/>
                <a:stretch>
                  <a:fillRect l="-489" r="-5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9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Esercizi struttura iterativa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1254868"/>
                <a:ext cx="1122247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it-IT" dirty="0">
                    <a:latin typeface="Avenir Next LT Pro Light" panose="020B0304020202020204" pitchFamily="34" charset="0"/>
                  </a:rPr>
                  <a:t>Sommare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volte un numero (quali dati sono immessi dall’utente?);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it-IT" dirty="0">
                    <a:latin typeface="Avenir Next LT Pro Light" panose="020B0304020202020204" pitchFamily="34" charset="0"/>
                  </a:rPr>
                  <a:t>Sommare i primi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numeri multipli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;</a:t>
                </a:r>
                <a:endParaRPr lang="it-IT" b="0" i="0" dirty="0">
                  <a:solidFill>
                    <a:srgbClr val="000000"/>
                  </a:solidFill>
                  <a:effectLst/>
                  <a:latin typeface="Avenir Next LT Pro Light" panose="020B03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it-IT" b="0" i="0" dirty="0">
                    <a:solidFill>
                      <a:srgbClr val="000000"/>
                    </a:solidFill>
                    <a:effectLst/>
                    <a:latin typeface="Avenir Next LT Pro Light" panose="020B0304020202020204" pitchFamily="34" charset="0"/>
                  </a:rPr>
                  <a:t>Generazione dei primi 10 numeri pari/dispari;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it-IT" b="0" i="0" dirty="0">
                    <a:solidFill>
                      <a:srgbClr val="000000"/>
                    </a:solidFill>
                    <a:effectLst/>
                    <a:latin typeface="Avenir Next LT Pro Light" panose="020B0304020202020204" pitchFamily="34" charset="0"/>
                  </a:rPr>
                  <a:t>Generare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b="0" i="0" dirty="0">
                    <a:solidFill>
                      <a:srgbClr val="000000"/>
                    </a:solidFill>
                    <a:effectLst/>
                    <a:latin typeface="Avenir Next LT Pro Light" panose="020B0304020202020204" pitchFamily="34" charset="0"/>
                  </a:rPr>
                  <a:t> numeri della serie di Fibonacci;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it-IT" b="0" i="0" dirty="0">
                    <a:solidFill>
                      <a:srgbClr val="000000"/>
                    </a:solidFill>
                    <a:effectLst/>
                    <a:latin typeface="Avenir Next LT Pro Light" panose="020B0304020202020204" pitchFamily="34" charset="0"/>
                  </a:rPr>
                  <a:t>Immessi età e sesso di una serie di studenti, calcolare la media dell’età delle femmine e quella dei maschi.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endParaRPr lang="it-IT" b="0" i="0" dirty="0">
                  <a:solidFill>
                    <a:srgbClr val="000000"/>
                  </a:solidFill>
                  <a:effectLst/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1254868"/>
                <a:ext cx="11222476" cy="4247317"/>
              </a:xfrm>
              <a:prstGeom prst="rect">
                <a:avLst/>
              </a:prstGeom>
              <a:blipFill>
                <a:blip r:embed="rId2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6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Esercizi vettori (1)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1907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Caricamento di 10 numeri in un vettore;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Somma degli elementi di un vettore;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Ricerca di un valore all’interno di un vettore.</a:t>
            </a:r>
          </a:p>
        </p:txBody>
      </p:sp>
    </p:spTree>
    <p:extLst>
      <p:ext uri="{BB962C8B-B14F-4D97-AF65-F5344CB8AC3E}">
        <p14:creationId xmlns:p14="http://schemas.microsoft.com/office/powerpoint/2010/main" val="217283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>
                <a:latin typeface="Avenir Next LT Pro Light" panose="020B0304020202020204" pitchFamily="34" charset="0"/>
              </a:rPr>
              <a:t>Cos’è un diagramma a blocchi?</a:t>
            </a:r>
            <a:endParaRPr lang="it-IT" sz="3600" dirty="0">
              <a:latin typeface="Avenir Next LT Pro Light" panose="020B03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159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>
                <a:effectLst/>
                <a:latin typeface="Avenir Next LT Pro Light" panose="020B0304020202020204" pitchFamily="34" charset="0"/>
              </a:rPr>
              <a:t>Il </a:t>
            </a:r>
            <a:r>
              <a:rPr lang="it-IT" b="1" i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diagramma a blocchi</a:t>
            </a:r>
            <a:r>
              <a:rPr lang="it-IT" b="0" i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 </a:t>
            </a:r>
            <a:r>
              <a:rPr lang="it-IT" b="0" i="0">
                <a:effectLst/>
                <a:latin typeface="Avenir Next LT Pro Light" panose="020B0304020202020204" pitchFamily="34" charset="0"/>
              </a:rPr>
              <a:t>(diagramma di flusso o flow chart) è uno schema a blocchi utilizzato per rappresentare gli algoritmi.</a:t>
            </a:r>
            <a:endParaRPr lang="it-IT">
              <a:latin typeface="Avenir Next LT Pro Light" panose="020B030402020202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>
                <a:effectLst/>
                <a:latin typeface="Avenir Next LT Pro Light" panose="020B0304020202020204" pitchFamily="34" charset="0"/>
              </a:rPr>
              <a:t>Si tratta di una rappresentazione grafica che utilizza delle </a:t>
            </a:r>
            <a:r>
              <a:rPr lang="it-IT" b="1" i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forme geometriche </a:t>
            </a:r>
            <a:r>
              <a:rPr lang="it-IT" b="0" i="0">
                <a:effectLst/>
                <a:latin typeface="Avenir Next LT Pro Light" panose="020B0304020202020204" pitchFamily="34" charset="0"/>
              </a:rPr>
              <a:t>per descrivere gli algoritmi.</a:t>
            </a:r>
            <a:endParaRPr lang="it-IT" b="0" i="0" dirty="0">
              <a:effectLst/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Cos’è un algoritmo? A cosa serve?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387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>
                <a:latin typeface="Avenir Next LT Pro Light" panose="020B0304020202020204" pitchFamily="34" charset="0"/>
              </a:rPr>
              <a:t>P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er 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algoritmo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 si intende una successione di passi (o istruzioni) che definiscono le operazioni da eseguire sui dati per ottenere i risultati.</a:t>
            </a:r>
            <a:endParaRPr lang="it-IT" dirty="0">
              <a:latin typeface="Avenir Next LT Pro Light" panose="020B030402020202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Esempi di algoritmi ne troviamo tantissimi, anche nella vita di tutti i giorni. Tipicamente è necessario un algoritmo a fronte di un 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problema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, come ad esempio: andare a scuola; per risolvere questo problema dobbiamo seguire una 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sequenza ordinata e finita di passi 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(algoritmo), come ad esempio: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Svegliarsi </a:t>
            </a:r>
            <a:r>
              <a:rPr lang="it-IT" b="0" i="0" dirty="0">
                <a:effectLst/>
                <a:latin typeface="Avenir Next LT Pro Light" panose="020B0304020202020204" pitchFamily="34" charset="0"/>
                <a:sym typeface="Wingdings" panose="05000000000000000000" pitchFamily="2" charset="2"/>
              </a:rPr>
              <a:t> Fare colazione  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Vestirsi </a:t>
            </a:r>
            <a:r>
              <a:rPr lang="it-IT" b="0" i="0" dirty="0">
                <a:effectLst/>
                <a:latin typeface="Avenir Next LT Pro Light" panose="020B030402020202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Avenir Next LT Pro Light" panose="020B0304020202020204" pitchFamily="34" charset="0"/>
              </a:rPr>
              <a:t>Uscire di casa </a:t>
            </a:r>
            <a:r>
              <a:rPr lang="it-IT" dirty="0">
                <a:latin typeface="Avenir Next LT Pro Light" panose="020B0304020202020204" pitchFamily="34" charset="0"/>
                <a:sym typeface="Wingdings" panose="05000000000000000000" pitchFamily="2" charset="2"/>
              </a:rPr>
              <a:t> 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Prendere l’autobus </a:t>
            </a:r>
            <a:r>
              <a:rPr lang="it-IT" b="0" i="0" dirty="0">
                <a:effectLst/>
                <a:latin typeface="Avenir Next LT Pro Light" panose="020B030402020202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Avenir Next LT Pro Light" panose="020B0304020202020204" pitchFamily="34" charset="0"/>
              </a:rPr>
              <a:t>Entrare in classe</a:t>
            </a:r>
            <a:endParaRPr lang="it-IT" b="0" i="0" dirty="0">
              <a:effectLst/>
              <a:latin typeface="Avenir Next LT Pro Light" panose="020B03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Quindi, l’insieme dei passi che consentono di risolvere un problema prende nome di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algoritmo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.</a:t>
            </a:r>
            <a:endParaRPr lang="it-IT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1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Come si descrive un algoritmo?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201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Ci sono tanti modi per rappresentare un algoritmo, un metodo molto utilizzato è quello basato sui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diagrammi a blocchi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, conosciuti anche con il nome di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flow chart</a:t>
            </a:r>
            <a:r>
              <a:rPr lang="it-IT" b="0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 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(letteralmente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diagrammi di flusso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).</a:t>
            </a: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Sono dunque utilizzati dei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blocchi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, cioè delle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forme geometriche 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e ciascuna di essa ha un significato ben preciso.</a:t>
            </a:r>
          </a:p>
        </p:txBody>
      </p:sp>
    </p:spTree>
    <p:extLst>
      <p:ext uri="{BB962C8B-B14F-4D97-AF65-F5344CB8AC3E}">
        <p14:creationId xmlns:p14="http://schemas.microsoft.com/office/powerpoint/2010/main" val="167055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Quanti e quali blocchi abbiamo in un diagramma?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3354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>
                <a:latin typeface="Avenir Next LT Pro Light" panose="020B0304020202020204" pitchFamily="34" charset="0"/>
              </a:rPr>
              <a:t>I blocchi convenzionalmente utilizzati in un flow chart sono: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Ellisse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Parallelogramma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Rettangolo</a:t>
            </a:r>
            <a:endParaRPr lang="it-IT" dirty="0">
              <a:latin typeface="Avenir Next LT Pro Light" panose="020B0304020202020204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Rombo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4E3787C-AEAD-24F3-8BA7-94817F1F7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16" y="2334195"/>
            <a:ext cx="6195385" cy="3632670"/>
          </a:xfrm>
          <a:prstGeom prst="rect">
            <a:avLst/>
          </a:prstGeom>
          <a:effectLst>
            <a:outerShdw blurRad="635000" dist="50800" dir="5400000" algn="ctr" rotWithShape="0">
              <a:schemeClr val="tx1"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479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Ellisse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159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L’ellisse è utilizzata semplicemente solo per indicare l’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inizio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 e la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fine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 di un diagramma a blocchi.</a:t>
            </a: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Quindi ciascun diagramma inizierà con il blocco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inizio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 e terminerà, dopo aver risolto il compito assegnato, con il blocco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fine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4612A88-6929-03F1-CCF2-8767764C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40" y="3113072"/>
            <a:ext cx="2026920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8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Parallelogramma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201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Il parallelogramma è utilizzato per prendere dei dati in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INPUT</a:t>
            </a:r>
            <a:r>
              <a:rPr lang="it-IT" b="1" i="0" dirty="0">
                <a:effectLst/>
                <a:latin typeface="Avenir Next LT Pro Light" panose="020B0304020202020204" pitchFamily="34" charset="0"/>
              </a:rPr>
              <a:t> 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o per visualizzare dei dati in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OUTPUT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. </a:t>
            </a:r>
            <a:endParaRPr lang="it-IT" dirty="0">
              <a:latin typeface="Avenir Next LT Pro Light" panose="020B030402020202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Nel caso in cui deve prendere dei dati in input è consigliabile inserire una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I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 in alto a sinistra, seguita dai due punti. Similmente per l’output, che si è soliti indicare con una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O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 in alto a sinistra, sempre seguita dai due punti (ma va bene una qualunque altra convenzione).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52CFFA4-19F7-C509-230C-FA3D497A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85" y="4230073"/>
            <a:ext cx="2438400" cy="8686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DE9856D-C2CE-2164-140F-E3EC294D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715" y="4230073"/>
            <a:ext cx="243840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3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Rettangolo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118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Il rettangolo è utilizzato per 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eseguire dei calcoli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, ovvero per elaborare dei dati. </a:t>
            </a:r>
            <a:endParaRPr lang="it-IT" dirty="0">
              <a:latin typeface="Avenir Next LT Pro Light" panose="020B030402020202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Ad esempio: per calcolare la somma tra due numeri, l’area di un rettangolo, la media fra tre numeri, …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55E0C9-6974-8F54-FAED-9847E572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40" y="3429000"/>
            <a:ext cx="202692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Rombo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1254868"/>
            <a:ext cx="11222476" cy="201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Il rombo è utilizzato per le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istruzioni condizionali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, ovvero per porre una domanda. All’interno dunque viene fatto un 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test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, per cui si valuta una 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condizione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 che può essere o 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vera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 o </a:t>
            </a:r>
            <a:r>
              <a:rPr lang="it-IT" b="1" i="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</a:rPr>
              <a:t>falsa</a:t>
            </a:r>
            <a:r>
              <a:rPr lang="it-IT" b="0" i="0" dirty="0">
                <a:effectLst/>
                <a:latin typeface="Avenir Next LT Pro Light" panose="020B0304020202020204" pitchFamily="34" charset="0"/>
              </a:rPr>
              <a:t>, quindi si sceglie tra due strade diverse. </a:t>
            </a:r>
            <a:endParaRPr lang="it-IT" dirty="0">
              <a:latin typeface="Avenir Next LT Pro Light" panose="020B030402020202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b="0" i="0" dirty="0">
                <a:effectLst/>
                <a:latin typeface="Avenir Next LT Pro Light" panose="020B0304020202020204" pitchFamily="34" charset="0"/>
              </a:rPr>
              <a:t>Un esempio di semplice test potrebbe essere quello di vedere se un numero è positivo o negativo.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A5839D-BC7A-5947-9DD1-3D7CE7BA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0" y="3980072"/>
            <a:ext cx="502158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12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793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Avenir Next LT Pro Light</vt:lpstr>
      <vt:lpstr>Calibri</vt:lpstr>
      <vt:lpstr>Calibri Light</vt:lpstr>
      <vt:lpstr>Cambria Math</vt:lpstr>
      <vt:lpstr>Tema di Office</vt:lpstr>
      <vt:lpstr>Diagrammi a Blocchi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Diagrammi a Blocchi</dc:title>
  <dc:creator>PAOLO DI SIMONE</dc:creator>
  <cp:lastModifiedBy>PAOLO DI SIMONE</cp:lastModifiedBy>
  <cp:revision>6</cp:revision>
  <dcterms:created xsi:type="dcterms:W3CDTF">2022-10-24T13:16:31Z</dcterms:created>
  <dcterms:modified xsi:type="dcterms:W3CDTF">2022-10-30T19:36:14Z</dcterms:modified>
</cp:coreProperties>
</file>