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399"/>
    <a:srgbClr val="5F9CD1"/>
    <a:srgbClr val="C8FFFF"/>
    <a:srgbClr val="B2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8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CD3AF-BF2B-25C3-E5E2-9897A6BA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D789D8-3D17-AC52-AE40-EFF6A1989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390B28-8DB9-D9B8-29F9-B2B1670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F70F6-4CA7-6B9C-AE33-ABB31AC5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D5D41-4024-30C4-06E7-3768602E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5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89857-8C2B-374C-00C4-AA1AB953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5278BB-B2A2-A267-80FD-801CBF3C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969E73-A0C8-8E1B-2002-3DA74BD4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49BABA-EDCC-72F1-03DB-AE6F2AA0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369D1C-0E4E-E9DB-5CD9-6CD02C09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8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3E421E-5D04-5CD4-0F49-D4DB6D9E0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E2E085-C942-58ED-B8C3-81A9B9F3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6687E-96CC-57FB-8236-B23CD950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CA8C14-73C5-76C4-1623-CEBC1513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1618C-0339-1C18-CF04-2F07658B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2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4902AA-858F-5F27-560E-4CB6F4BE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8D559-C144-017B-6386-DA18B71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32C25-95A6-5248-90DA-13F292FD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AB1F2-F206-3C66-322A-43E7BE52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A48306-3C0D-B462-F8A3-4E00D6F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1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3727C-5591-2998-83F8-C31F48B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256613-A7F5-D882-E66A-06B1EB45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E8857E-7715-AAE9-3DC3-42D086B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1D78BB-441E-53D1-3A47-3941C59C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23C604-B0D7-A051-8868-2A20167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C4416C-8BAB-C21D-CEA3-70C52EE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E6C1C0-2E8B-20DD-8FE0-379611393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D08A29-51DB-8E64-040B-8B8F5895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1C54AD-0402-0558-1C4F-0ABACBE9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25CF7A-BF2A-1243-3BA5-C394DED3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1EC37E-A563-CB52-0270-F49C476B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0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C9F6A-DDC9-0BC3-CCE8-4C13C688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8F9DE-E15C-510D-2A4C-6F0DD7BA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B52DAA-E6A1-A6CE-15E8-14351209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67F7AB-C530-2CAC-3F46-B46A4C39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4AD89D-A79E-371B-828F-AFA8E3E2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D2B7F0-4777-F9FC-8D08-5EA283C4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5B62F4-0D30-9D1D-56FC-162C5A10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561273-F729-6EEB-D8B0-FAA5F626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8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CCCEB-52C6-11F2-C600-873911BE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AFA833-10EA-395F-00A6-5B4C3624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D54FA2-D871-B999-8B49-7973A49C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17F0FD-7782-A54E-AAD3-6BDC2D74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A3D7D2E-9A18-D747-60E8-3B72082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57C983-F74A-5C64-9F1E-1DFFEDC4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6B009A-24BC-8C2E-92B0-8D9A576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17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BB184-4789-6DA4-B34F-2E83FD79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C95B4-FF4F-E2A6-0E2E-D48F5F27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61620A-0980-0C92-99D8-BA3984FD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4CA205-8A87-CE30-8A46-C49E1447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D06248-5B67-030B-89EC-B25527F6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B6BACA-06A0-E0F2-AAEB-8092DEEF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9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41EA5-B720-AC5C-AC70-471417ED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B650F3-2E47-9651-0BC6-99ADDFEA8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D389C4-9613-4E08-251C-E08C2771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836A5-922C-1C05-1117-D6CEDE29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563937-FC8C-9562-8C4B-ADE2DF85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0D6D9C-17A9-C020-E64B-D414F37D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8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8B5CB8-657A-BFFB-2D36-3474E86A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65EB46-9CB6-FFA7-3E12-58ECF1F0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588CBE-25EE-0E6B-CF25-B2EB96FC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3EB-1E57-466A-9C78-8D12BD48C62F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3D8EE-8C9F-02BB-97BB-37C6D3962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656A1-08E0-FAA0-1E54-9F3CC073C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907BD-1057-E144-2655-30502CCA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205"/>
            <a:ext cx="9144000" cy="951589"/>
          </a:xfrm>
        </p:spPr>
        <p:txBody>
          <a:bodyPr/>
          <a:lstStyle/>
          <a:p>
            <a:r>
              <a:rPr lang="it-IT" b="1" dirty="0">
                <a:latin typeface="Avenir Next LT Pro Light" panose="020B0304020202020204" pitchFamily="34" charset="0"/>
              </a:rPr>
              <a:t>HTML e CSS</a:t>
            </a:r>
          </a:p>
        </p:txBody>
      </p:sp>
    </p:spTree>
    <p:extLst>
      <p:ext uri="{BB962C8B-B14F-4D97-AF65-F5344CB8AC3E}">
        <p14:creationId xmlns:p14="http://schemas.microsoft.com/office/powerpoint/2010/main" val="264266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Tag base dell’HTML: &lt;p&gt;, &lt;div&gt; e &lt;</a:t>
            </a:r>
            <a:r>
              <a:rPr lang="it-IT" sz="3600" dirty="0" err="1">
                <a:latin typeface="Avenir Next LT Pro Light" panose="020B0304020202020204" pitchFamily="34" charset="0"/>
              </a:rPr>
              <a:t>span</a:t>
            </a:r>
            <a:r>
              <a:rPr lang="it-IT" sz="3600" dirty="0">
                <a:latin typeface="Avenir Next LT Pro Light" panose="020B0304020202020204" pitchFamily="34" charset="0"/>
              </a:rPr>
              <a:t>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263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>
                <a:latin typeface="Avenir Next LT Pro Light" panose="020B0304020202020204" pitchFamily="34" charset="0"/>
              </a:rPr>
              <a:t>&lt;p&gt;, &lt;div&gt; e &lt;</a:t>
            </a:r>
            <a:r>
              <a:rPr lang="it-IT" dirty="0" err="1">
                <a:latin typeface="Avenir Next LT Pro Light" panose="020B0304020202020204" pitchFamily="34" charset="0"/>
              </a:rPr>
              <a:t>span</a:t>
            </a:r>
            <a:r>
              <a:rPr lang="it-IT" dirty="0">
                <a:latin typeface="Avenir Next LT Pro Light" panose="020B0304020202020204" pitchFamily="34" charset="0"/>
              </a:rPr>
              <a:t>&gt; sono tre diversi tipi di contenitori (di testo o altro), e si comportano in modo diverso: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&lt;p&gt; è un elemento di blocco e lascia spazio prima e dopo la propria chiusura;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&lt;div&gt; è un elemento di blocco, non lascia spazio prima e dopo la propria chiusura, ma va a capo;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&lt;</a:t>
            </a:r>
            <a:r>
              <a:rPr lang="it-IT" dirty="0" err="1">
                <a:latin typeface="Avenir Next LT Pro Light" panose="020B0304020202020204" pitchFamily="34" charset="0"/>
              </a:rPr>
              <a:t>span</a:t>
            </a:r>
            <a:r>
              <a:rPr lang="it-IT" dirty="0">
                <a:latin typeface="Avenir Next LT Pro Light" panose="020B0304020202020204" pitchFamily="34" charset="0"/>
              </a:rPr>
              <a:t>&gt; è un elemento </a:t>
            </a:r>
            <a:r>
              <a:rPr lang="it-IT" dirty="0" err="1">
                <a:latin typeface="Avenir Next LT Pro Light" panose="020B0304020202020204" pitchFamily="34" charset="0"/>
              </a:rPr>
              <a:t>inline</a:t>
            </a:r>
            <a:r>
              <a:rPr lang="it-IT" dirty="0">
                <a:latin typeface="Avenir Next LT Pro Light" panose="020B0304020202020204" pitchFamily="34" charset="0"/>
              </a:rPr>
              <a:t> e quindi non va a capo.</a:t>
            </a:r>
            <a:endParaRPr lang="it-IT" b="0" i="0" dirty="0">
              <a:effectLst/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Tag base dell’HTML: &lt;</a:t>
            </a:r>
            <a:r>
              <a:rPr lang="it-IT" sz="3600" dirty="0" err="1">
                <a:latin typeface="Avenir Next LT Pro Light" panose="020B0304020202020204" pitchFamily="34" charset="0"/>
              </a:rPr>
              <a:t>ul</a:t>
            </a:r>
            <a:r>
              <a:rPr lang="it-IT" sz="3600" dirty="0">
                <a:latin typeface="Avenir Next LT Pro Light" panose="020B0304020202020204" pitchFamily="34" charset="0"/>
              </a:rPr>
              <a:t>&gt;, &lt;</a:t>
            </a:r>
            <a:r>
              <a:rPr lang="it-IT" sz="3600" dirty="0" err="1">
                <a:latin typeface="Avenir Next LT Pro Light" panose="020B0304020202020204" pitchFamily="34" charset="0"/>
              </a:rPr>
              <a:t>ol</a:t>
            </a:r>
            <a:r>
              <a:rPr lang="it-IT" sz="3600" dirty="0">
                <a:latin typeface="Avenir Next LT Pro Light" panose="020B0304020202020204" pitchFamily="34" charset="0"/>
              </a:rPr>
              <a:t>&gt; e &lt;li&gt;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40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>
                <a:latin typeface="Avenir Next LT Pro Light" panose="020B0304020202020204" pitchFamily="34" charset="0"/>
              </a:rPr>
              <a:t>&lt;</a:t>
            </a:r>
            <a:r>
              <a:rPr lang="it-IT" dirty="0" err="1">
                <a:latin typeface="Avenir Next LT Pro Light" panose="020B0304020202020204" pitchFamily="34" charset="0"/>
              </a:rPr>
              <a:t>ul</a:t>
            </a:r>
            <a:r>
              <a:rPr lang="it-IT" dirty="0">
                <a:latin typeface="Avenir Next LT Pro Light" panose="020B0304020202020204" pitchFamily="34" charset="0"/>
              </a:rPr>
              <a:t>&gt; e &lt;</a:t>
            </a:r>
            <a:r>
              <a:rPr lang="it-IT" dirty="0" err="1">
                <a:latin typeface="Avenir Next LT Pro Light" panose="020B0304020202020204" pitchFamily="34" charset="0"/>
              </a:rPr>
              <a:t>ol</a:t>
            </a:r>
            <a:r>
              <a:rPr lang="it-IT" dirty="0">
                <a:latin typeface="Avenir Next LT Pro Light" panose="020B0304020202020204" pitchFamily="34" charset="0"/>
              </a:rPr>
              <a:t>&gt; sono tag che descrivono l’inizio di una lista, in particolare: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&lt;</a:t>
            </a:r>
            <a:r>
              <a:rPr lang="it-IT" dirty="0" err="1">
                <a:latin typeface="Avenir Next LT Pro Light" panose="020B0304020202020204" pitchFamily="34" charset="0"/>
              </a:rPr>
              <a:t>ul</a:t>
            </a:r>
            <a:r>
              <a:rPr lang="it-IT" dirty="0">
                <a:latin typeface="Avenir Next LT Pro Light" panose="020B0304020202020204" pitchFamily="34" charset="0"/>
              </a:rPr>
              <a:t>&gt; per le liste non ordinate;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&lt;</a:t>
            </a:r>
            <a:r>
              <a:rPr lang="it-IT" dirty="0" err="1">
                <a:latin typeface="Avenir Next LT Pro Light" panose="020B0304020202020204" pitchFamily="34" charset="0"/>
              </a:rPr>
              <a:t>ol</a:t>
            </a:r>
            <a:r>
              <a:rPr lang="it-IT" dirty="0">
                <a:latin typeface="Avenir Next LT Pro Light" panose="020B0304020202020204" pitchFamily="34" charset="0"/>
              </a:rPr>
              <a:t>&gt; per le liste ordinate.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&lt;li&gt; serve a descrivere l’inizio di un elemento della lista.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>
                <a:latin typeface="Avenir Next LT Pro Light" panose="020B0304020202020204" pitchFamily="34" charset="0"/>
              </a:rPr>
              <a:t>Esempio di utilizzo: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dirty="0">
              <a:latin typeface="Avenir Next LT Pro Light" panose="020B03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EBDE81-4B49-C709-4471-2E9CE55F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4708443"/>
            <a:ext cx="3971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Tag base dell’HTML: &lt;table&gt;, &lt;</a:t>
            </a:r>
            <a:r>
              <a:rPr lang="it-IT" sz="3600" dirty="0" err="1">
                <a:latin typeface="Avenir Next LT Pro Light" panose="020B0304020202020204" pitchFamily="34" charset="0"/>
              </a:rPr>
              <a:t>tr</a:t>
            </a:r>
            <a:r>
              <a:rPr lang="it-IT" sz="3600" dirty="0">
                <a:latin typeface="Avenir Next LT Pro Light" panose="020B0304020202020204" pitchFamily="34" charset="0"/>
              </a:rPr>
              <a:t>&gt;, &lt;</a:t>
            </a:r>
            <a:r>
              <a:rPr lang="it-IT" sz="3600" dirty="0" err="1">
                <a:latin typeface="Avenir Next LT Pro Light" panose="020B0304020202020204" pitchFamily="34" charset="0"/>
              </a:rPr>
              <a:t>th</a:t>
            </a:r>
            <a:r>
              <a:rPr lang="it-IT" sz="3600" dirty="0">
                <a:latin typeface="Avenir Next LT Pro Light" panose="020B0304020202020204" pitchFamily="34" charset="0"/>
              </a:rPr>
              <a:t>&gt; e &lt;</a:t>
            </a:r>
            <a:r>
              <a:rPr lang="it-IT" sz="3600" dirty="0" err="1">
                <a:latin typeface="Avenir Next LT Pro Light" panose="020B0304020202020204" pitchFamily="34" charset="0"/>
              </a:rPr>
              <a:t>td</a:t>
            </a:r>
            <a:r>
              <a:rPr lang="it-IT" sz="3600" dirty="0">
                <a:latin typeface="Avenir Next LT Pro Light" panose="020B0304020202020204" pitchFamily="34" charset="0"/>
              </a:rPr>
              <a:t>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232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>
                <a:latin typeface="Avenir Next LT Pro Light" panose="020B0304020202020204" pitchFamily="34" charset="0"/>
              </a:rPr>
              <a:t>&lt;table&gt; descrive l’inizio di una tabella, e contiene al suo interno i tag &lt;</a:t>
            </a:r>
            <a:r>
              <a:rPr lang="it-IT" dirty="0" err="1">
                <a:latin typeface="Avenir Next LT Pro Light" panose="020B0304020202020204" pitchFamily="34" charset="0"/>
              </a:rPr>
              <a:t>tr</a:t>
            </a:r>
            <a:r>
              <a:rPr lang="it-IT" dirty="0">
                <a:latin typeface="Avenir Next LT Pro Light" panose="020B0304020202020204" pitchFamily="34" charset="0"/>
              </a:rPr>
              <a:t>&gt;, che descrivono l’inizio di una riga; i tag &lt;</a:t>
            </a:r>
            <a:r>
              <a:rPr lang="it-IT" dirty="0" err="1">
                <a:latin typeface="Avenir Next LT Pro Light" panose="020B0304020202020204" pitchFamily="34" charset="0"/>
              </a:rPr>
              <a:t>tr</a:t>
            </a:r>
            <a:r>
              <a:rPr lang="it-IT" dirty="0">
                <a:latin typeface="Avenir Next LT Pro Light" panose="020B0304020202020204" pitchFamily="34" charset="0"/>
              </a:rPr>
              <a:t>&gt; a loro volta possono contenere due tag: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&lt;</a:t>
            </a:r>
            <a:r>
              <a:rPr lang="it-IT" dirty="0" err="1">
                <a:latin typeface="Avenir Next LT Pro Light" panose="020B0304020202020204" pitchFamily="34" charset="0"/>
              </a:rPr>
              <a:t>th</a:t>
            </a:r>
            <a:r>
              <a:rPr lang="it-IT" dirty="0">
                <a:latin typeface="Avenir Next LT Pro Light" panose="020B0304020202020204" pitchFamily="34" charset="0"/>
              </a:rPr>
              <a:t>&gt; per descrivere una cella di «testata»;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&lt;</a:t>
            </a:r>
            <a:r>
              <a:rPr lang="it-IT" dirty="0" err="1">
                <a:latin typeface="Avenir Next LT Pro Light" panose="020B0304020202020204" pitchFamily="34" charset="0"/>
              </a:rPr>
              <a:t>td</a:t>
            </a:r>
            <a:r>
              <a:rPr lang="it-IT" dirty="0">
                <a:latin typeface="Avenir Next LT Pro Light" panose="020B0304020202020204" pitchFamily="34" charset="0"/>
              </a:rPr>
              <a:t>&gt; per descrivere una generica cella di contenuto.</a:t>
            </a:r>
            <a:endParaRPr lang="it-IT" b="0" i="0" dirty="0">
              <a:effectLst/>
              <a:latin typeface="Avenir Next LT Pro Light" panose="020B03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2B4A040-F407-0E6D-9DE5-BAB5483A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473" y="1858652"/>
            <a:ext cx="4929372" cy="34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Tag base dell’HTML: &lt;</a:t>
            </a:r>
            <a:r>
              <a:rPr lang="it-IT" sz="3600" dirty="0" err="1">
                <a:latin typeface="Avenir Next LT Pro Light" panose="020B0304020202020204" pitchFamily="34" charset="0"/>
              </a:rPr>
              <a:t>img</a:t>
            </a:r>
            <a:r>
              <a:rPr lang="it-IT" sz="3600" dirty="0">
                <a:latin typeface="Avenir Next LT Pro Light" panose="020B0304020202020204" pitchFamily="34" charset="0"/>
              </a:rPr>
              <a:t>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87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>
                <a:latin typeface="Avenir Next LT Pro Light" panose="020B0304020202020204" pitchFamily="34" charset="0"/>
              </a:rPr>
              <a:t>&lt;</a:t>
            </a:r>
            <a:r>
              <a:rPr lang="it-IT" dirty="0" err="1">
                <a:latin typeface="Avenir Next LT Pro Light" panose="020B0304020202020204" pitchFamily="34" charset="0"/>
              </a:rPr>
              <a:t>img</a:t>
            </a:r>
            <a:r>
              <a:rPr lang="it-IT" dirty="0">
                <a:latin typeface="Avenir Next LT Pro Light" panose="020B0304020202020204" pitchFamily="34" charset="0"/>
              </a:rPr>
              <a:t>&gt; serve per inserire un’immagine all’interno della pagina, l’attributo «</a:t>
            </a:r>
            <a:r>
              <a:rPr lang="it-IT" dirty="0" err="1">
                <a:latin typeface="Avenir Next LT Pro Light" panose="020B0304020202020204" pitchFamily="34" charset="0"/>
              </a:rPr>
              <a:t>src</a:t>
            </a:r>
            <a:r>
              <a:rPr lang="it-IT" dirty="0">
                <a:latin typeface="Avenir Next LT Pro Light" panose="020B0304020202020204" pitchFamily="34" charset="0"/>
              </a:rPr>
              <a:t>» dei questo tag serve a specificare quale immagine caricare.</a:t>
            </a:r>
            <a:endParaRPr lang="it-IT" b="0" i="0" dirty="0">
              <a:effectLst/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Tag base dell’HTML: &lt;</a:t>
            </a:r>
            <a:r>
              <a:rPr lang="it-IT" sz="3600" dirty="0" err="1">
                <a:latin typeface="Avenir Next LT Pro Light" panose="020B0304020202020204" pitchFamily="34" charset="0"/>
              </a:rPr>
              <a:t>form</a:t>
            </a:r>
            <a:r>
              <a:rPr lang="it-IT" sz="3600" dirty="0">
                <a:latin typeface="Avenir Next LT Pro Light" panose="020B0304020202020204" pitchFamily="34" charset="0"/>
              </a:rPr>
              <a:t>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532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>
                <a:latin typeface="Avenir Next LT Pro Light" panose="020B0304020202020204" pitchFamily="34" charset="0"/>
              </a:rPr>
              <a:t>Un </a:t>
            </a:r>
            <a:r>
              <a:rPr lang="it-IT" dirty="0" err="1">
                <a:latin typeface="Avenir Next LT Pro Light" panose="020B0304020202020204" pitchFamily="34" charset="0"/>
              </a:rPr>
              <a:t>form</a:t>
            </a:r>
            <a:r>
              <a:rPr lang="it-IT" dirty="0">
                <a:latin typeface="Avenir Next LT Pro Light" panose="020B0304020202020204" pitchFamily="34" charset="0"/>
              </a:rPr>
              <a:t> (modulo) è una sezione di documento HTML che contiene elementi di controllo che l’utente può utilizzare per inserire dati o in generale per interagire. I dati inseriti possono essere poi inoltrati al server dove un agente può processarli. Gli elementi di controllo sono caratterizzati da un valore iniziale e da un valore corrente. Gli elementi di controllo possono essere: 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Bottoni di azione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latin typeface="Avenir Next LT Pro Light" panose="020B0304020202020204" pitchFamily="34" charset="0"/>
              </a:rPr>
              <a:t>Checkbox</a:t>
            </a:r>
            <a:r>
              <a:rPr lang="it-IT" dirty="0">
                <a:latin typeface="Avenir Next LT Pro Light" panose="020B0304020202020204" pitchFamily="34" charset="0"/>
              </a:rPr>
              <a:t> (caselle di spunta)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Radio Button (bottoni mutuamente esclusivi)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Liste di selezione (lista di opzioni)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Caselle di inserimento di testo</a:t>
            </a:r>
            <a:endParaRPr lang="it-IT" b="0" i="0" dirty="0">
              <a:effectLst/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6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Esercizi</a:t>
            </a:r>
          </a:p>
        </p:txBody>
      </p:sp>
    </p:spTree>
    <p:extLst>
      <p:ext uri="{BB962C8B-B14F-4D97-AF65-F5344CB8AC3E}">
        <p14:creationId xmlns:p14="http://schemas.microsoft.com/office/powerpoint/2010/main" val="2314664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383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Calibri Light</vt:lpstr>
      <vt:lpstr>Tema di Office</vt:lpstr>
      <vt:lpstr>HTML e CSS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Diagrammi a Blocchi</dc:title>
  <dc:creator>PAOLO DI SIMONE</dc:creator>
  <cp:lastModifiedBy>PAOLO DI SIMONE</cp:lastModifiedBy>
  <cp:revision>10</cp:revision>
  <dcterms:created xsi:type="dcterms:W3CDTF">2022-10-24T13:16:31Z</dcterms:created>
  <dcterms:modified xsi:type="dcterms:W3CDTF">2022-11-11T19:38:02Z</dcterms:modified>
</cp:coreProperties>
</file>