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70" r:id="rId5"/>
    <p:sldId id="279" r:id="rId6"/>
    <p:sldId id="278" r:id="rId7"/>
    <p:sldId id="271" r:id="rId8"/>
    <p:sldId id="272" r:id="rId9"/>
    <p:sldId id="273" r:id="rId10"/>
    <p:sldId id="281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C8"/>
    <a:srgbClr val="98FF98"/>
    <a:srgbClr val="77DD77"/>
    <a:srgbClr val="BFFFBF"/>
    <a:srgbClr val="DD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03" autoAdjust="0"/>
  </p:normalViewPr>
  <p:slideViewPr>
    <p:cSldViewPr snapToGrid="0">
      <p:cViewPr>
        <p:scale>
          <a:sx n="75" d="100"/>
          <a:sy n="75" d="100"/>
        </p:scale>
        <p:origin x="902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B26A-8675-4733-B4A8-E988BFE907A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DC9E1-342B-4FB7-BF2D-1111BEEA8E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53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1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53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58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84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2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6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21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2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10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52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DC9E1-342B-4FB7-BF2D-1111BEEA8E8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99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5937A-56AD-6D63-FC9F-457098A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4B635D-C470-4BFC-1503-58754D16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BE4603-8D25-E971-B96E-E572936A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CB4ED8-3DF6-C351-3FD7-312B3CE7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D2F6BC-097C-B78D-C630-BEA5EBF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5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40AE1-477D-F45D-E5EF-981DF267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E614E-061E-A785-BC1D-4F4DE76C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2E257-BE6E-CFA1-62CC-A0E15665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F6F6C7-9519-99B7-0533-E3AD1483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403325-8BF7-0775-769A-D72F5965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3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6486AB-F18B-CF34-8D43-A573D2302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2B0244-C615-35AD-1851-A9BEFCF4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184182-3CC3-8F60-FE48-1C3B4BF2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31AB0D-F5BF-97A5-10C0-22A0D3A1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C98F5B-FC98-974F-0998-ECC035DF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6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E592B-A6B3-FE7F-F7E6-6C37946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B28625-02B9-1C02-2CE6-2A5D2F8D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33EB1-C5E8-2640-C5D4-59C92C71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FC15E-5D58-E394-F5DA-6B2438B4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88A160-42F3-618D-B7C4-2066687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40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01268-3024-84B1-92AC-C9DFD6B4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4CFD3-2261-730E-BD9C-309DA07C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852079-DD3F-43F3-EC59-8E0A099E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A0D63-6C24-CE0B-0F7B-692066F4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B86CAF-1B9F-FCD9-BD62-F49A7D7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2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AF709-B0ED-9690-A6B0-DC0F6D66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068FB-5B8A-500C-139E-FA697505D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CEB2BE-4CEB-F72C-F742-B8883601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D3BCD8-8BD0-28B0-E541-BCFDDC0A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E004C1-3FD4-782D-8ECD-02CF487B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A38019-F8FE-CE68-463D-835A48EE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4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C6CE6-859D-E32B-6205-C02614FC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EA325-8C35-30DC-B130-8A47AF93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422E05-A611-46D5-7E74-C0BEFD2B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B99346-385F-850C-8433-220B5FD38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051916-C3BE-97D6-1081-1FE8196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09CB43-4773-240D-ABEA-8D029923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2B1DC9-4CD1-AA41-63EB-A222F47D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E2BB02-07E5-74D2-6E75-01605992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18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A173-9DF9-DF7F-F6C2-FE204C5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7ED63B-D1FC-F28D-695F-05855F5D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86CF25-91D7-5F5D-7BA5-775C3B58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B02638-2753-AAD6-8DFA-51C63730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35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3027C-88E2-2971-0EBC-5D02A7A5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88C40B-4971-374D-9385-1ED64C94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354E6D-37D4-AADD-3CBD-CF2223F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9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FA745-71DC-8565-159C-89FBE89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F0011D-7678-D6CB-8C94-0B7F7AF2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8D0706-B707-500F-46B9-90E1FF71F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C0EE5A-DAFE-66AA-C3EB-34C9325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F07EF1-E9E5-2E0A-D17F-A77EA265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067D66-6F7E-6C78-42BB-1C512B6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1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EE1FC-5201-5FE1-4DD6-92C14C82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24EEB1-B761-3B97-0D70-B977FD6C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E20074-FFA9-0B17-DDEE-12B0CC22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630D0C-51DB-3012-F729-3E2FA4E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6FA89-F150-6ADA-0A43-75E70289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97034E-5825-6275-BFAC-08898D8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41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820457-E06E-91AD-EF50-802E8922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4129C4-E42D-00FC-D89F-D2981D32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C86AE9-18F8-5C81-B4FA-2ADBC4364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0E19-5E40-4EC9-A319-BF830967F524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AB4A62-AD07-9C66-3DD5-02F11DE4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FA40F1-3B01-387B-4E70-FBB13B92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9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B05895-2C71-5B33-9A66-E01132DAF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Caratteristiche del dataset </a:t>
            </a:r>
            <a:r>
              <a:rPr lang="it-IT" sz="4000" dirty="0" err="1">
                <a:solidFill>
                  <a:schemeClr val="tx2"/>
                </a:solidFill>
              </a:rPr>
              <a:t>tables</a:t>
            </a:r>
            <a:r>
              <a:rPr lang="it-IT" sz="4000" dirty="0">
                <a:solidFill>
                  <a:schemeClr val="tx2"/>
                </a:solidFill>
              </a:rPr>
              <a:t> - Homework 3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18E415-9D2A-A0B6-F463-4EE068AE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94910" cy="2682316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Federico Bianchi	--  </a:t>
            </a:r>
            <a:r>
              <a:rPr lang="it-IT" sz="2000" dirty="0" err="1">
                <a:solidFill>
                  <a:schemeClr val="tx2"/>
                </a:solidFill>
              </a:rPr>
              <a:t>Matr</a:t>
            </a:r>
            <a:r>
              <a:rPr lang="it-IT" sz="2000" dirty="0">
                <a:solidFill>
                  <a:schemeClr val="tx2"/>
                </a:solidFill>
              </a:rPr>
              <a:t>. 534835</a:t>
            </a:r>
          </a:p>
          <a:p>
            <a:r>
              <a:rPr lang="it-IT" sz="2000" dirty="0">
                <a:solidFill>
                  <a:schemeClr val="tx2"/>
                </a:solidFill>
              </a:rPr>
              <a:t>Andrea de Donato  -- </a:t>
            </a:r>
            <a:r>
              <a:rPr lang="it-IT" sz="2000" dirty="0" err="1">
                <a:solidFill>
                  <a:schemeClr val="tx2"/>
                </a:solidFill>
              </a:rPr>
              <a:t>Matr</a:t>
            </a:r>
            <a:r>
              <a:rPr lang="it-IT" sz="2000" dirty="0">
                <a:solidFill>
                  <a:schemeClr val="tx2"/>
                </a:solidFill>
              </a:rPr>
              <a:t>. 536795</a:t>
            </a:r>
          </a:p>
          <a:p>
            <a:r>
              <a:rPr lang="it-IT" sz="2000" dirty="0">
                <a:solidFill>
                  <a:schemeClr val="tx2"/>
                </a:solidFill>
              </a:rPr>
              <a:t>Paolo Di Simone  -- </a:t>
            </a:r>
            <a:r>
              <a:rPr lang="it-IT" sz="2000" dirty="0" err="1">
                <a:solidFill>
                  <a:schemeClr val="tx2"/>
                </a:solidFill>
              </a:rPr>
              <a:t>Matr</a:t>
            </a:r>
            <a:r>
              <a:rPr lang="it-IT" sz="2000" dirty="0">
                <a:solidFill>
                  <a:schemeClr val="tx2"/>
                </a:solidFill>
              </a:rPr>
              <a:t>. 584638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596F934A-8195-729B-873C-AA82A2BEC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77" y="320231"/>
            <a:ext cx="5157394" cy="28365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43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quotidiano, screenshot&#10;&#10;Descrizione generata automaticamente">
            <a:extLst>
              <a:ext uri="{FF2B5EF4-FFF2-40B4-BE49-F238E27FC236}">
                <a16:creationId xmlns:a16="http://schemas.microsoft.com/office/drawing/2014/main" id="{36D0B97F-5C2C-D17B-F17E-55F867DB4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34" y="1622743"/>
            <a:ext cx="9261129" cy="47439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EF5A95-DA8C-4BF9-E0ED-1104974477CC}"/>
              </a:ext>
            </a:extLst>
          </p:cNvPr>
          <p:cNvSpPr txBox="1"/>
          <p:nvPr/>
        </p:nvSpPr>
        <p:spPr>
          <a:xfrm>
            <a:off x="654289" y="453192"/>
            <a:ext cx="10883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Fun </a:t>
            </a:r>
            <a:r>
              <a:rPr lang="it-IT" sz="3600" dirty="0" err="1">
                <a:latin typeface="+mj-lt"/>
              </a:rPr>
              <a:t>Fact</a:t>
            </a:r>
            <a:endParaRPr lang="it-IT" sz="36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Tabelle con 100 righe: 5 076</a:t>
            </a:r>
          </a:p>
        </p:txBody>
      </p:sp>
    </p:spTree>
    <p:extLst>
      <p:ext uri="{BB962C8B-B14F-4D97-AF65-F5344CB8AC3E}">
        <p14:creationId xmlns:p14="http://schemas.microsoft.com/office/powerpoint/2010/main" val="254240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Distribuzione numero di colonne</a:t>
            </a:r>
            <a:endParaRPr lang="it-IT" sz="2400" dirty="0">
              <a:latin typeface="+mj-lt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8A82252-9D32-885F-9289-076843DE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7579"/>
              </p:ext>
            </p:extLst>
          </p:nvPr>
        </p:nvGraphicFramePr>
        <p:xfrm>
          <a:off x="1521372" y="1286275"/>
          <a:ext cx="891309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479">
                  <a:extLst>
                    <a:ext uri="{9D8B030D-6E8A-4147-A177-3AD203B41FA5}">
                      <a16:colId xmlns:a16="http://schemas.microsoft.com/office/drawing/2014/main" val="1098768421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255691614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341105966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4276704030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771227225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2049678059"/>
                    </a:ext>
                  </a:extLst>
                </a:gridCol>
              </a:tblGrid>
              <a:tr h="201815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4.321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tabelle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183 106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247 590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91552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4BA4B08F-04B0-D0EA-2CEE-3F751AAE7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8" y="2377431"/>
            <a:ext cx="11311150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2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Distribuzione numero di valori distinti per colonna</a:t>
            </a:r>
            <a:endParaRPr lang="it-IT" sz="2400" dirty="0">
              <a:latin typeface="+mj-lt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5D855C2-8D7A-44A1-15DC-000ABD145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295"/>
              </p:ext>
            </p:extLst>
          </p:nvPr>
        </p:nvGraphicFramePr>
        <p:xfrm>
          <a:off x="1396538" y="1286275"/>
          <a:ext cx="90379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314">
                  <a:extLst>
                    <a:ext uri="{9D8B030D-6E8A-4147-A177-3AD203B41FA5}">
                      <a16:colId xmlns:a16="http://schemas.microsoft.com/office/drawing/2014/main" val="1098768421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255691614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341105966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4276704030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771227225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2049678059"/>
                    </a:ext>
                  </a:extLst>
                </a:gridCol>
              </a:tblGrid>
              <a:tr h="201815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5 992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10.832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colonne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77 720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88 504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288 601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91552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E7AC8CFA-E3BB-D075-7BDF-D7F028745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4" y="2393715"/>
            <a:ext cx="11311150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Distribuzione percentuale di valori distinti per colonna</a:t>
            </a:r>
            <a:endParaRPr lang="it-IT" sz="2400" dirty="0">
              <a:latin typeface="+mj-lt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1454E40-9CA8-C57A-05EE-C3B0396B2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13866"/>
              </p:ext>
            </p:extLst>
          </p:nvPr>
        </p:nvGraphicFramePr>
        <p:xfrm>
          <a:off x="1413164" y="1291314"/>
          <a:ext cx="903181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198">
                  <a:extLst>
                    <a:ext uri="{9D8B030D-6E8A-4147-A177-3AD203B41FA5}">
                      <a16:colId xmlns:a16="http://schemas.microsoft.com/office/drawing/2014/main" val="1098768421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255691614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341105966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4276704030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771227225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2049678059"/>
                    </a:ext>
                  </a:extLst>
                </a:gridCol>
              </a:tblGrid>
              <a:tr h="201815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74.599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colonne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1 083 443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4873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1 083 443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103 375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91552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768C4C52-B841-97A5-F474-A9FE3B3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4" y="2459727"/>
            <a:ext cx="11311150" cy="43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4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7F9485D5-D05D-F586-C1AE-F54CC3E31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32833"/>
              </p:ext>
            </p:extLst>
          </p:nvPr>
        </p:nvGraphicFramePr>
        <p:xfrm>
          <a:off x="3507976" y="1277620"/>
          <a:ext cx="5176045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142">
                  <a:extLst>
                    <a:ext uri="{9D8B030D-6E8A-4147-A177-3AD203B41FA5}">
                      <a16:colId xmlns:a16="http://schemas.microsoft.com/office/drawing/2014/main" val="2767803999"/>
                    </a:ext>
                  </a:extLst>
                </a:gridCol>
                <a:gridCol w="1905903">
                  <a:extLst>
                    <a:ext uri="{9D8B030D-6E8A-4147-A177-3AD203B41FA5}">
                      <a16:colId xmlns:a16="http://schemas.microsoft.com/office/drawing/2014/main" val="2243875614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di tabelle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550 271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40325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di colonne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2 377 970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56298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di righe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9 381 275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357588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di celle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41 001 805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23700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 righe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17.048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25459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 colonne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4.321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05253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 celle «None»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1.079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90407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 celle vuote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7.142</a:t>
                      </a:r>
                      <a:endParaRPr lang="it-IT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262652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Formato del dataset</a:t>
            </a:r>
          </a:p>
        </p:txBody>
      </p:sp>
    </p:spTree>
    <p:extLst>
      <p:ext uri="{BB962C8B-B14F-4D97-AF65-F5344CB8AC3E}">
        <p14:creationId xmlns:p14="http://schemas.microsoft.com/office/powerpoint/2010/main" val="280379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Formato del dataset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4E98CA-A735-2ED9-40B8-B746B533A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07" y="1438890"/>
            <a:ext cx="6901186" cy="39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Formato delle celle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Celle vuote e «None»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Classificazione tipi di cella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3ED75F-6EBF-CFDC-31C1-3A476B9C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3" y="2246372"/>
            <a:ext cx="5952756" cy="34015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C5C34F-2BEC-A4AE-9A6D-CAC781F7D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6372"/>
            <a:ext cx="5952756" cy="34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Formato delle celle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Frequenza di termini all’interno del dataset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294E1122-623E-30FE-6D30-60DCA83E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07160"/>
              </p:ext>
            </p:extLst>
          </p:nvPr>
        </p:nvGraphicFramePr>
        <p:xfrm>
          <a:off x="434237" y="1811804"/>
          <a:ext cx="345744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779">
                  <a:extLst>
                    <a:ext uri="{9D8B030D-6E8A-4147-A177-3AD203B41FA5}">
                      <a16:colId xmlns:a16="http://schemas.microsoft.com/office/drawing/2014/main" val="744612141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2222652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Termine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Frequenza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8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23x15px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3 119 888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the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1 368 819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4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of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1 128 671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2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and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760 579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528 416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4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/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501 149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488 434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64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—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458 534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432 487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3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–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379 731</a:t>
                      </a:r>
                      <a:endParaRPr lang="it-IT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82588"/>
                  </a:ext>
                </a:extLst>
              </a:tr>
            </a:tbl>
          </a:graphicData>
        </a:graphic>
      </p:graphicFrame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D092BA-44D8-2C5D-9984-6F2A10EE1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97" y="1811804"/>
            <a:ext cx="7963567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Formato delle celle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Frequenza di termini all’interno del dataset</a:t>
            </a:r>
          </a:p>
        </p:txBody>
      </p:sp>
      <p:pic>
        <p:nvPicPr>
          <p:cNvPr id="4" name="Immagine 3" descr="Immagine che contiene testo, cruciverba, clipart&#10;&#10;Descrizione generata automaticamente">
            <a:extLst>
              <a:ext uri="{FF2B5EF4-FFF2-40B4-BE49-F238E27FC236}">
                <a16:creationId xmlns:a16="http://schemas.microsoft.com/office/drawing/2014/main" id="{8E7642EF-9F92-8C65-A998-C7CBAB21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0" y="1582103"/>
            <a:ext cx="11542857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Formato delle righe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Righe con celle vuote e con celle «None»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C0BAF7E-B16B-6CD2-B52B-73604F252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12" y="1582103"/>
            <a:ext cx="6627373" cy="37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23062"/>
            <a:ext cx="108834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Formato delle colonne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Colonne con celle vuote e con celle «None»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2400" dirty="0">
                <a:latin typeface="+mj-lt"/>
              </a:rPr>
              <a:t>	- Classificazione tipi di colonna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28844D-13FC-B89C-0FD9-829DEA84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2207272"/>
            <a:ext cx="5897892" cy="34015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7C75F3-A88C-719F-1800-BC9F3FAB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" y="2207273"/>
            <a:ext cx="6053340" cy="34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C2ABC4-36E5-8CDB-B81F-61A9B00D8253}"/>
              </a:ext>
            </a:extLst>
          </p:cNvPr>
          <p:cNvSpPr txBox="1"/>
          <p:nvPr/>
        </p:nvSpPr>
        <p:spPr>
          <a:xfrm>
            <a:off x="654289" y="412552"/>
            <a:ext cx="1088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600" dirty="0">
                <a:latin typeface="+mj-lt"/>
              </a:rPr>
              <a:t>Distribuzione numero di righe</a:t>
            </a:r>
            <a:endParaRPr lang="it-IT" sz="2400" dirty="0">
              <a:latin typeface="+mj-lt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5BEDBCC-4302-55F5-613C-056A986B66DD}"/>
              </a:ext>
            </a:extLst>
          </p:cNvPr>
          <p:cNvSpPr/>
          <p:nvPr/>
        </p:nvSpPr>
        <p:spPr>
          <a:xfrm>
            <a:off x="2575062" y="3264951"/>
            <a:ext cx="483476" cy="470338"/>
          </a:xfrm>
          <a:prstGeom prst="ellipse">
            <a:avLst/>
          </a:prstGeom>
          <a:solidFill>
            <a:srgbClr val="C8A2C8">
              <a:alpha val="2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A8A7C34-06FA-E945-0020-C4B1FEA29822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 flipV="1">
            <a:off x="3058538" y="3500120"/>
            <a:ext cx="1345269" cy="45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FA170BA-8EEA-F685-74DC-3BDDB5FDA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39791"/>
              </p:ext>
            </p:extLst>
          </p:nvPr>
        </p:nvGraphicFramePr>
        <p:xfrm>
          <a:off x="4403807" y="3593880"/>
          <a:ext cx="283784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87">
                  <a:extLst>
                    <a:ext uri="{9D8B030D-6E8A-4147-A177-3AD203B41FA5}">
                      <a16:colId xmlns:a16="http://schemas.microsoft.com/office/drawing/2014/main" val="2706479601"/>
                    </a:ext>
                  </a:extLst>
                </a:gridCol>
                <a:gridCol w="1675860">
                  <a:extLst>
                    <a:ext uri="{9D8B030D-6E8A-4147-A177-3AD203B41FA5}">
                      <a16:colId xmlns:a16="http://schemas.microsoft.com/office/drawing/2014/main" val="4087516478"/>
                    </a:ext>
                  </a:extLst>
                </a:gridCol>
              </a:tblGrid>
              <a:tr h="269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  <a:latin typeface="+mn-lt"/>
                        </a:rPr>
                        <a:t>Righe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tabelle</a:t>
                      </a:r>
                      <a:endParaRPr lang="it-IT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22386"/>
                  </a:ext>
                </a:extLst>
              </a:tr>
              <a:tr h="269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latin typeface="+mn-lt"/>
                        </a:rPr>
                        <a:t>5 076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169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9B1E0808-4CC1-F0DA-F413-B5A3EAE7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59854"/>
              </p:ext>
            </p:extLst>
          </p:nvPr>
        </p:nvGraphicFramePr>
        <p:xfrm>
          <a:off x="1520178" y="1293168"/>
          <a:ext cx="891309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479">
                  <a:extLst>
                    <a:ext uri="{9D8B030D-6E8A-4147-A177-3AD203B41FA5}">
                      <a16:colId xmlns:a16="http://schemas.microsoft.com/office/drawing/2014/main" val="1750814243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151958859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1269297033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2149051212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3585827724"/>
                    </a:ext>
                  </a:extLst>
                </a:gridCol>
                <a:gridCol w="1446723">
                  <a:extLst>
                    <a:ext uri="{9D8B030D-6E8A-4147-A177-3AD203B41FA5}">
                      <a16:colId xmlns:a16="http://schemas.microsoft.com/office/drawing/2014/main" val="3519389501"/>
                    </a:ext>
                  </a:extLst>
                </a:gridCol>
              </a:tblGrid>
              <a:tr h="201815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0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Valore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6 101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17.048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6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Numero tabelle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1 553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8 014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60 727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730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4A1906D-AEE7-6596-31C2-2BD615A4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4" y="2419971"/>
            <a:ext cx="11311150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323</Words>
  <Application>Microsoft Office PowerPoint</Application>
  <PresentationFormat>Widescreen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Caratteristiche del dataset tables - Homework 3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Valutazione Sperimentale Homework 3 </dc:title>
  <dc:creator>ANDREA DE DONATO</dc:creator>
  <cp:lastModifiedBy>PAOLO DI SIMONE</cp:lastModifiedBy>
  <cp:revision>19</cp:revision>
  <dcterms:created xsi:type="dcterms:W3CDTF">2022-10-27T12:48:19Z</dcterms:created>
  <dcterms:modified xsi:type="dcterms:W3CDTF">2023-02-20T17:10:02Z</dcterms:modified>
</cp:coreProperties>
</file>