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99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61" r:id="rId21"/>
    <p:sldId id="302" r:id="rId22"/>
    <p:sldId id="303" r:id="rId23"/>
    <p:sldId id="305" r:id="rId24"/>
    <p:sldId id="304" r:id="rId25"/>
    <p:sldId id="297" r:id="rId26"/>
    <p:sldId id="295" r:id="rId27"/>
    <p:sldId id="29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9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0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/>
        </p:nvSpPr>
        <p:spPr>
          <a:xfrm>
            <a:off x="1134372" y="1826166"/>
            <a:ext cx="9911751" cy="3996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 err="1">
                <a:latin typeface="Raleway" panose="020B0503030101060003" pitchFamily="34" charset="0"/>
              </a:rPr>
              <a:t>Lill</a:t>
            </a:r>
            <a:r>
              <a:rPr lang="it-IT" sz="4400" b="1" dirty="0">
                <a:latin typeface="Raleway" panose="020B0503030101060003" pitchFamily="34" charset="0"/>
              </a:rPr>
              <a:t>…AI </a:t>
            </a:r>
            <a:r>
              <a:rPr lang="it-IT" sz="4400" b="1" dirty="0" err="1">
                <a:latin typeface="Raleway" panose="020B0503030101060003" pitchFamily="34" charset="0"/>
              </a:rPr>
              <a:t>searcher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>
                <a:latin typeface="Raleway" panose="020B0503030101060003" pitchFamily="34" charset="0"/>
              </a:rPr>
              <a:t>Desktop browser for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 err="1">
                <a:latin typeface="Raleway" panose="020B0503030101060003" pitchFamily="34" charset="0"/>
              </a:rPr>
              <a:t>accademic</a:t>
            </a:r>
            <a:r>
              <a:rPr lang="it-IT" sz="4400" b="1" dirty="0">
                <a:latin typeface="Raleway" panose="020B0503030101060003" pitchFamily="34" charset="0"/>
              </a:rPr>
              <a:t> IR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dirty="0">
                <a:latin typeface="Raleway" panose="020B0503030101060003" pitchFamily="34" charset="0"/>
              </a:rPr>
              <a:t/>
            </a:r>
            <a:br>
              <a:rPr lang="it-IT" sz="4400" dirty="0">
                <a:latin typeface="Raleway" panose="020B0503030101060003" pitchFamily="34" charset="0"/>
              </a:rPr>
            </a:br>
            <a:r>
              <a:rPr lang="en-US" b="0" dirty="0">
                <a:effectLst/>
                <a:latin typeface="Raleway" panose="020B0503030101060003" pitchFamily="34" charset="0"/>
              </a:rPr>
              <a:t/>
            </a:r>
            <a:br>
              <a:rPr lang="en-US" b="0" dirty="0">
                <a:effectLst/>
                <a:latin typeface="Raleway" panose="020B0503030101060003" pitchFamily="34" charset="0"/>
              </a:rPr>
            </a:br>
            <a:r>
              <a:rPr lang="en-US" dirty="0">
                <a:latin typeface="Raleway" panose="020B0503030101060003" pitchFamily="34" charset="0"/>
              </a:rPr>
              <a:t/>
            </a: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5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905440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4"/>
          <p:cNvSpPr txBox="1"/>
          <p:nvPr/>
        </p:nvSpPr>
        <p:spPr>
          <a:xfrm>
            <a:off x="0" y="250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8" name="CasellaDiTesto 12"/>
          <p:cNvSpPr txBox="1"/>
          <p:nvPr/>
        </p:nvSpPr>
        <p:spPr>
          <a:xfrm>
            <a:off x="3062377" y="1130663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latin typeface="Raleway" panose="020B0503030101060003" pitchFamily="34" charset="0"/>
              </a:rPr>
              <a:t>Settembre 2023</a:t>
            </a: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xmlns="" id="{102CB6B7-5570-A51C-A15F-4E42565AD0CE}"/>
              </a:ext>
            </a:extLst>
          </p:cNvPr>
          <p:cNvSpPr txBox="1"/>
          <p:nvPr/>
        </p:nvSpPr>
        <p:spPr>
          <a:xfrm>
            <a:off x="772357" y="4196815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Giuseppe </a:t>
            </a:r>
            <a:r>
              <a:rPr lang="it-IT" dirty="0" err="1">
                <a:latin typeface="Raleway" panose="020B0503030101060003" pitchFamily="34" charset="0"/>
              </a:rPr>
              <a:t>Sansonetti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3">
            <a:extLst>
              <a:ext uri="{FF2B5EF4-FFF2-40B4-BE49-F238E27FC236}">
                <a16:creationId xmlns:a16="http://schemas.microsoft.com/office/drawing/2014/main" xmlns="" id="{95FFDE0E-B87B-AC18-8F01-023282DFCEDE}"/>
              </a:ext>
            </a:extLst>
          </p:cNvPr>
          <p:cNvSpPr txBox="1"/>
          <p:nvPr/>
        </p:nvSpPr>
        <p:spPr>
          <a:xfrm>
            <a:off x="8750094" y="4196971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Filippo Maria </a:t>
            </a:r>
            <a:r>
              <a:rPr lang="it-IT" dirty="0" err="1">
                <a:latin typeface="Raleway" panose="020B0503030101060003" pitchFamily="34" charset="0"/>
              </a:rPr>
              <a:t>Gaglioti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12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1063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3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2587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9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0867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5" y="1426842"/>
            <a:ext cx="41399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Crawler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Desktop-</a:t>
            </a:r>
            <a:r>
              <a:rPr lang="it-IT" dirty="0" err="1">
                <a:latin typeface="Raleway" panose="020B0503030101060003" pitchFamily="34" charset="0"/>
              </a:rPr>
              <a:t>Crawler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Naviga il file </a:t>
            </a:r>
            <a:r>
              <a:rPr lang="it-IT" dirty="0" err="1">
                <a:latin typeface="Raleway" panose="020B0503030101060003" pitchFamily="34" charset="0"/>
              </a:rPr>
              <a:t>system</a:t>
            </a:r>
            <a:r>
              <a:rPr lang="it-IT" dirty="0">
                <a:latin typeface="Raleway" panose="020B0503030101060003" pitchFamily="34" charset="0"/>
              </a:rPr>
              <a:t> e aggiorna il </a:t>
            </a:r>
            <a:r>
              <a:rPr lang="it-IT" dirty="0" err="1">
                <a:latin typeface="Raleway" panose="020B0503030101060003" pitchFamily="34" charset="0"/>
              </a:rPr>
              <a:t>db</a:t>
            </a:r>
            <a:r>
              <a:rPr lang="it-IT" dirty="0">
                <a:latin typeface="Raleway" panose="020B0503030101060003" pitchFamily="34" charset="0"/>
              </a:rPr>
              <a:t>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Genera le code per le operazioni NLP sui documenti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052045" y="4043609"/>
            <a:ext cx="4139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Queues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Strutture dati di supporto per la fase di estrazione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Memorizzano i nomi dei </a:t>
            </a:r>
            <a:r>
              <a:rPr lang="it-IT" dirty="0" err="1">
                <a:latin typeface="Raleway" panose="020B0503030101060003" pitchFamily="34" charset="0"/>
              </a:rPr>
              <a:t>path</a:t>
            </a:r>
            <a:r>
              <a:rPr lang="it-IT" dirty="0">
                <a:latin typeface="Raleway" panose="020B0503030101060003" pitchFamily="34" charset="0"/>
              </a:rPr>
              <a:t> dei file su cui operare indicizzazione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Queues</a:t>
            </a:r>
            <a:r>
              <a:rPr lang="it-IT" dirty="0">
                <a:latin typeface="Raleway" panose="020B0503030101060003" pitchFamily="34" charset="0"/>
              </a:rPr>
              <a:t> implementate: pdf, </a:t>
            </a:r>
            <a:r>
              <a:rPr lang="it-IT" dirty="0" err="1">
                <a:latin typeface="Raleway" panose="020B0503030101060003" pitchFamily="34" charset="0"/>
              </a:rPr>
              <a:t>pptx</a:t>
            </a:r>
            <a:r>
              <a:rPr lang="it-IT" dirty="0">
                <a:latin typeface="Raleway" panose="020B0503030101060003" pitchFamily="34" charset="0"/>
              </a:rPr>
              <a:t>, (</a:t>
            </a:r>
            <a:r>
              <a:rPr lang="it-IT" dirty="0" err="1">
                <a:latin typeface="Raleway" panose="020B0503030101060003" pitchFamily="34" charset="0"/>
              </a:rPr>
              <a:t>ppt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1896022" y="2615604"/>
            <a:ext cx="1862183" cy="168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2307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273196"/>
            <a:ext cx="413995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Text-</a:t>
            </a:r>
            <a:r>
              <a:rPr lang="it-IT" sz="2400" dirty="0" err="1">
                <a:latin typeface="Raleway" panose="020B0503030101060003" pitchFamily="34" charset="0"/>
              </a:rPr>
              <a:t>Extractor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Specializzato nell’analisi di documenti </a:t>
            </a:r>
            <a:r>
              <a:rPr lang="it-IT" dirty="0" err="1">
                <a:latin typeface="Raleway" panose="020B0503030101060003" pitchFamily="34" charset="0"/>
              </a:rPr>
              <a:t>raw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Capitalizza moduli </a:t>
            </a:r>
            <a:r>
              <a:rPr lang="it-IT" dirty="0" err="1">
                <a:latin typeface="Raleway" panose="020B0503030101060003" pitchFamily="34" charset="0"/>
              </a:rPr>
              <a:t>python</a:t>
            </a:r>
            <a:r>
              <a:rPr lang="it-IT" dirty="0">
                <a:latin typeface="Raleway" panose="020B0503030101060003" pitchFamily="34" charset="0"/>
              </a:rPr>
              <a:t> ([DA INSERIRE]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E’ responsabile per: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Suddivisione dei doc in pagine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Estrazione del testo dalle pagine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3439884" y="3117669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442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40077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984437" y="1601665"/>
            <a:ext cx="413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Cleaning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Responsabile per la pulizia del testo estratto</a:t>
            </a:r>
          </a:p>
          <a:p>
            <a:r>
              <a:rPr lang="it-IT" sz="1100" dirty="0">
                <a:latin typeface="Raleway" panose="020B05030301010600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Self-</a:t>
            </a:r>
            <a:r>
              <a:rPr lang="it-IT" dirty="0" err="1">
                <a:latin typeface="Raleway" panose="020B0503030101060003" pitchFamily="34" charset="0"/>
              </a:rPr>
              <a:t>improving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method</a:t>
            </a:r>
            <a:endParaRPr lang="it-IT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Pipe-line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Word </a:t>
            </a:r>
            <a:r>
              <a:rPr lang="it-IT" dirty="0" err="1">
                <a:latin typeface="Raleway" panose="020B0503030101060003" pitchFamily="34" charset="0"/>
              </a:rPr>
              <a:t>division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Delete stop-</a:t>
            </a:r>
            <a:r>
              <a:rPr lang="it-IT" dirty="0" err="1">
                <a:latin typeface="Raleway" panose="020B0503030101060003" pitchFamily="34" charset="0"/>
              </a:rPr>
              <a:t>words</a:t>
            </a:r>
            <a:r>
              <a:rPr lang="it-IT" dirty="0">
                <a:latin typeface="Raleway" panose="020B0503030101060003" pitchFamily="34" charset="0"/>
              </a:rPr>
              <a:t> &amp; special </a:t>
            </a:r>
            <a:r>
              <a:rPr lang="it-IT" dirty="0" err="1">
                <a:latin typeface="Raleway" panose="020B0503030101060003" pitchFamily="34" charset="0"/>
              </a:rPr>
              <a:t>charactars</a:t>
            </a:r>
            <a:r>
              <a:rPr lang="it-IT" dirty="0">
                <a:latin typeface="Raleway" panose="020B0503030101060003" pitchFamily="34" charset="0"/>
              </a:rPr>
              <a:t>*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Delete double </a:t>
            </a:r>
            <a:r>
              <a:rPr lang="it-IT" dirty="0" err="1">
                <a:latin typeface="Raleway" panose="020B0503030101060003" pitchFamily="34" charset="0"/>
              </a:rPr>
              <a:t>spaces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Lower case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Lemming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3509553" y="3944728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94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724412" y="2442473"/>
            <a:ext cx="413995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Text 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B)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Per ogni pagina si memorizza: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Testo pulito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Testo </a:t>
            </a:r>
            <a:r>
              <a:rPr lang="it-IT" dirty="0" err="1">
                <a:latin typeface="Raleway" panose="020B0503030101060003" pitchFamily="34" charset="0"/>
              </a:rPr>
              <a:t>raw</a:t>
            </a:r>
            <a:endParaRPr lang="it-IT" dirty="0">
              <a:latin typeface="Raleway" panose="020B05030301010600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Path</a:t>
            </a:r>
            <a:r>
              <a:rPr lang="it-IT" dirty="0">
                <a:latin typeface="Raleway" panose="020B0503030101060003" pitchFamily="34" charset="0"/>
              </a:rPr>
              <a:t> File# page</a:t>
            </a:r>
          </a:p>
          <a:p>
            <a:pPr lvl="1"/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Utilizzato per l’addestramento del modello LDA e creazione dell’indice </a:t>
            </a:r>
            <a:r>
              <a:rPr lang="it-IT" dirty="0" err="1">
                <a:latin typeface="Raleway" panose="020B0503030101060003" pitchFamily="34" charset="0"/>
              </a:rPr>
              <a:t>Lucene</a:t>
            </a: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Utilizzato per generare l’output 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4998719" y="3605349"/>
            <a:ext cx="905690" cy="1593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664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40723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LDA Model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Addestrato sulle pagine estratte e testo pulito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Trasforma il testo in BOW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Computa per ogni pagina una lista di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associati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 i </a:t>
            </a:r>
            <a:r>
              <a:rPr lang="it-IT" dirty="0" err="1">
                <a:latin typeface="Raleway" panose="020B0503030101060003" pitchFamily="34" charset="0"/>
              </a:rPr>
              <a:t>risutati</a:t>
            </a:r>
            <a:r>
              <a:rPr lang="it-IT" dirty="0">
                <a:latin typeface="Raleway" panose="020B0503030101060003" pitchFamily="34" charset="0"/>
              </a:rPr>
              <a:t> nel Doc2Topic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8" y="3361509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77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381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Lucene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WhitespaceAnalayzer</a:t>
            </a: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createNGramAnalyzer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9" y="4310743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82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020389" y="2229394"/>
            <a:ext cx="3605348" cy="343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236986" y="1802674"/>
            <a:ext cx="388740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Retrieve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La </a:t>
            </a:r>
            <a:r>
              <a:rPr lang="it-IT" dirty="0" err="1">
                <a:latin typeface="Raleway" panose="020B0503030101060003" pitchFamily="34" charset="0"/>
              </a:rPr>
              <a:t>query</a:t>
            </a:r>
            <a:r>
              <a:rPr lang="it-IT" dirty="0">
                <a:latin typeface="Raleway" panose="020B0503030101060003" pitchFamily="34" charset="0"/>
              </a:rPr>
              <a:t> subisce il medesimo processo di pulizia del testo dei documenti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LDA model: la </a:t>
            </a:r>
            <a:r>
              <a:rPr lang="it-IT" dirty="0" err="1">
                <a:latin typeface="Raleway" panose="020B0503030101060003" pitchFamily="34" charset="0"/>
              </a:rPr>
              <a:t>query</a:t>
            </a:r>
            <a:r>
              <a:rPr lang="it-IT" dirty="0">
                <a:latin typeface="Raleway" panose="020B0503030101060003" pitchFamily="34" charset="0"/>
              </a:rPr>
              <a:t> viene utilizzata per computare 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associati dai cui si individuano i documenti più affini con 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trovati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Lucene</a:t>
            </a:r>
            <a:r>
              <a:rPr lang="it-IT" dirty="0">
                <a:latin typeface="Raleway" panose="020B0503030101060003" pitchFamily="34" charset="0"/>
              </a:rPr>
              <a:t>: </a:t>
            </a:r>
            <a:r>
              <a:rPr lang="it-IT" dirty="0" smtClean="0">
                <a:latin typeface="Raleway" panose="020B0503030101060003" pitchFamily="34" charset="0"/>
              </a:rPr>
              <a:t>accesso all’indice invertito e acquisizione documenti rilevanti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7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 flipH="1">
            <a:off x="5625737" y="2229394"/>
            <a:ext cx="1036320" cy="224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xmlns="" id="{1617B36C-D261-C5B9-233F-1EA5999D069A}"/>
                  </a:ext>
                </a:extLst>
              </p:cNvPr>
              <p:cNvSpPr txBox="1"/>
              <p:nvPr/>
            </p:nvSpPr>
            <p:spPr>
              <a:xfrm>
                <a:off x="6143897" y="5085076"/>
                <a:ext cx="488774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𝐿𝑢𝑐𝑒𝑛𝑒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617B36C-D261-C5B9-233F-1EA5999D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97" y="5085076"/>
                <a:ext cx="4887748" cy="299249"/>
              </a:xfrm>
              <a:prstGeom prst="rect">
                <a:avLst/>
              </a:prstGeom>
              <a:blipFill>
                <a:blip r:embed="rId3"/>
                <a:stretch>
                  <a:fillRect l="-249" b="-306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Test-set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Test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55039" y="2248814"/>
            <a:ext cx="94580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>
                <a:latin typeface="Raleway" panose="020B0503030101060003" pitchFamily="34" charset="0"/>
              </a:rPr>
              <a:t>3 (+1) corpus specifici in corsi di studio </a:t>
            </a:r>
            <a:r>
              <a:rPr lang="it-IT" sz="2200" dirty="0" smtClean="0">
                <a:latin typeface="Raleway" panose="020B0503030101060003" pitchFamily="34" charset="0"/>
              </a:rPr>
              <a:t>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N pagine etichettate (</a:t>
            </a:r>
            <a:r>
              <a:rPr lang="it-IT" sz="2200" i="1" dirty="0" smtClean="0">
                <a:latin typeface="Raleway" panose="020B0503030101060003" pitchFamily="34" charset="0"/>
              </a:rPr>
              <a:t>associate a specifici argomenti</a:t>
            </a:r>
            <a:r>
              <a:rPr lang="it-IT" sz="2200" dirty="0" smtClean="0">
                <a:latin typeface="Raleway" panose="020B0503030101060003" pitchFamily="34" charset="0"/>
              </a:rPr>
              <a:t>)</a:t>
            </a:r>
            <a:endParaRPr lang="it-IT" sz="22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>
                <a:latin typeface="Raleway" panose="020B0503030101060003" pitchFamily="34" charset="0"/>
              </a:rPr>
              <a:t>Corsi di studio analizzati: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Ing. Informatica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Economia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Architettura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-</a:t>
            </a:r>
            <a:r>
              <a:rPr lang="it-IT" sz="2000" dirty="0" smtClean="0">
                <a:latin typeface="Raleway" panose="020B0503030101060003" pitchFamily="34" charset="0"/>
              </a:rPr>
              <a:t>in-</a:t>
            </a:r>
            <a:r>
              <a:rPr lang="it-IT" sz="2000" dirty="0" err="1" smtClean="0">
                <a:latin typeface="Raleway" panose="020B0503030101060003" pitchFamily="34" charset="0"/>
              </a:rPr>
              <a:t>one</a:t>
            </a:r>
            <a:r>
              <a:rPr lang="it-IT" sz="2000" dirty="0" smtClean="0">
                <a:latin typeface="Raleway" panose="020B0503030101060003" pitchFamily="34" charset="0"/>
              </a:rPr>
              <a:t> 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711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Tipologie di test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3423253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User </a:t>
            </a:r>
            <a:r>
              <a:rPr lang="it-IT" sz="2800" dirty="0" err="1">
                <a:latin typeface="Raleway" panose="020B0503030101060003" pitchFamily="34" charset="0"/>
              </a:rPr>
              <a:t>satisfaction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1" y="2138720"/>
            <a:ext cx="9458037" cy="9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Lucene: [inventiamo una metrica]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Accuracy</a:t>
            </a:r>
            <a:r>
              <a:rPr lang="it-IT" sz="2800" dirty="0" smtClean="0">
                <a:latin typeface="Raleway" panose="020B0503030101060003" pitchFamily="34" charset="0"/>
              </a:rPr>
              <a:t> and Performance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0" y="4015418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Utilità per i 3 studenti analizzati su 10 </a:t>
            </a:r>
            <a:r>
              <a:rPr lang="it-IT" sz="2000" dirty="0" err="1">
                <a:latin typeface="Raleway" panose="020B0503030101060003" pitchFamily="34" charset="0"/>
              </a:rPr>
              <a:t>query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544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6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7" name="CasellaDiTesto 50">
            <a:extLst>
              <a:ext uri="{FF2B5EF4-FFF2-40B4-BE49-F238E27FC236}">
                <a16:creationId xmlns:a16="http://schemas.microsoft.com/office/drawing/2014/main" xmlns="" id="{CF68CB9F-7D6D-5FC6-0526-088F1016E48F}"/>
              </a:ext>
            </a:extLst>
          </p:cNvPr>
          <p:cNvSpPr txBox="1"/>
          <p:nvPr/>
        </p:nvSpPr>
        <p:spPr>
          <a:xfrm>
            <a:off x="420022" y="2881086"/>
            <a:ext cx="11771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Motivo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La ricerca di uno o più pdf che trattano uno specifico argomento risulta essere molto onerosa.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 File </a:t>
            </a:r>
            <a:r>
              <a:rPr lang="it-IT" sz="2000" dirty="0" err="1">
                <a:latin typeface="Raleway" panose="020B0503030101060003" pitchFamily="34" charset="0"/>
              </a:rPr>
              <a:t>system</a:t>
            </a:r>
            <a:r>
              <a:rPr lang="it-IT" sz="2000" dirty="0">
                <a:latin typeface="Raleway" panose="020B0503030101060003" pitchFamily="34" charset="0"/>
              </a:rPr>
              <a:t> non implementano ricerche semantiche (solo </a:t>
            </a:r>
            <a:r>
              <a:rPr lang="it-IT" sz="2000" dirty="0" err="1">
                <a:latin typeface="Raleway" panose="020B0503030101060003" pitchFamily="34" charset="0"/>
              </a:rPr>
              <a:t>grep</a:t>
            </a:r>
            <a:r>
              <a:rPr lang="it-IT" sz="2000" dirty="0">
                <a:latin typeface="Raleway" panose="020B0503030101060003" pitchFamily="34" charset="0"/>
              </a:rPr>
              <a:t>)</a:t>
            </a:r>
          </a:p>
          <a:p>
            <a:pPr lvl="1"/>
            <a:endParaRPr lang="it-IT" sz="2000" dirty="0">
              <a:latin typeface="Raleway" panose="020B0503030101060003" pitchFamily="34" charset="0"/>
            </a:endParaRPr>
          </a:p>
          <a:p>
            <a:pPr lvl="1"/>
            <a:r>
              <a:rPr lang="it-IT" sz="2000" dirty="0">
                <a:latin typeface="Raleway" panose="020B0503030101060003" pitchFamily="34" charset="0"/>
              </a:rPr>
              <a:t/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8" name="CasellaDiTesto 51">
            <a:extLst>
              <a:ext uri="{FF2B5EF4-FFF2-40B4-BE49-F238E27FC236}">
                <a16:creationId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20022" y="1529678"/>
            <a:ext cx="1122333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Rendere più efficiente la ricerca di documenti testuali all’interno del proprio direttorio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LDA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5810"/>
              </p:ext>
            </p:extLst>
          </p:nvPr>
        </p:nvGraphicFramePr>
        <p:xfrm>
          <a:off x="508265" y="3131713"/>
          <a:ext cx="8277353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xmlns="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 (max)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 real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20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N_Clusters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-&gt;30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Max_topic4Cluster-&gt;4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passes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-&gt;10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Decay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-&gt;0.5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iterazioni-&gt;1000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LDA (2)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90025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0.78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0.79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0.77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0.76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0.63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0.54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0.58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20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N_Clusters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Max_topic4Cluster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passes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Decay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-&gt;0.5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Lucene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68786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0.90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0.91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0.82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0.86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0.73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0.64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35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Final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solution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56774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0.89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0.87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0.85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0.82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0.63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33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-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&gt;0.7</a:t>
            </a:r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3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User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Satisfaction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Stima del soddisfacimento utente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L’utente valuta il risultato ottenuto da una sua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r>
              <a:rPr lang="it-IT" sz="2000" dirty="0" smtClean="0">
                <a:latin typeface="Raleway" panose="020B0503030101060003" pitchFamily="34" charset="0"/>
              </a:rPr>
              <a:t> su un scala 1 a 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Nel 4 test-case si pongono le stesse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r>
              <a:rPr lang="it-IT" sz="2000" dirty="0" smtClean="0">
                <a:latin typeface="Raleway" panose="020B0503030101060003" pitchFamily="34" charset="0"/>
              </a:rPr>
              <a:t> sul corpus </a:t>
            </a: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-in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06933"/>
              </p:ext>
            </p:extLst>
          </p:nvPr>
        </p:nvGraphicFramePr>
        <p:xfrm>
          <a:off x="1379533" y="3528528"/>
          <a:ext cx="8066391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199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433589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181977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574829"/>
                <a:gridCol w="1574829"/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Query5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8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8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6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6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3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Punti di miglioramento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Altro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8309" y="1732957"/>
            <a:ext cx="1150608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Nuove </a:t>
            </a:r>
            <a:r>
              <a:rPr lang="it-IT" sz="2400" dirty="0" err="1">
                <a:latin typeface="Raleway" panose="020B0503030101060003" pitchFamily="34" charset="0"/>
              </a:rPr>
              <a:t>features</a:t>
            </a:r>
            <a:r>
              <a:rPr lang="it-IT" sz="2400" dirty="0">
                <a:latin typeface="Raleway" panose="020B0503030101060003" pitchFamily="34" charset="0"/>
              </a:rPr>
              <a:t> (per IR)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User </a:t>
            </a:r>
            <a:r>
              <a:rPr lang="it-IT" dirty="0" err="1">
                <a:latin typeface="Raleway" panose="020B0503030101060003" pitchFamily="34" charset="0"/>
              </a:rPr>
              <a:t>tag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POS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Sistemi di supporto (per generalizzare il sistema)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Machine </a:t>
            </a:r>
            <a:r>
              <a:rPr lang="it-IT" dirty="0" err="1">
                <a:latin typeface="Raleway" panose="020B0503030101060003" pitchFamily="34" charset="0"/>
              </a:rPr>
              <a:t>translation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 err="1">
                <a:latin typeface="Raleway" panose="020B0503030101060003" pitchFamily="34" charset="0"/>
              </a:rPr>
              <a:t>Embeddings</a:t>
            </a:r>
            <a:r>
              <a:rPr lang="it-IT" sz="2400" dirty="0">
                <a:latin typeface="Raleway" panose="020B0503030101060003" pitchFamily="34" charset="0"/>
              </a:rPr>
              <a:t> (per migliorare l’</a:t>
            </a:r>
            <a:r>
              <a:rPr lang="it-IT" sz="2400" dirty="0" err="1">
                <a:latin typeface="Raleway" panose="020B0503030101060003" pitchFamily="34" charset="0"/>
              </a:rPr>
              <a:t>efficicacia</a:t>
            </a:r>
            <a:r>
              <a:rPr lang="it-IT" sz="2400" dirty="0">
                <a:latin typeface="Raleway" panose="020B0503030101060003" pitchFamily="34" charset="0"/>
              </a:rPr>
              <a:t>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Utilizzo </a:t>
            </a:r>
            <a:r>
              <a:rPr lang="it-IT" dirty="0" err="1">
                <a:latin typeface="Raleway" panose="020B0503030101060003" pitchFamily="34" charset="0"/>
              </a:rPr>
              <a:t>embedding</a:t>
            </a:r>
            <a:r>
              <a:rPr lang="it-IT" dirty="0">
                <a:latin typeface="Raleway" panose="020B0503030101060003" pitchFamily="34" charset="0"/>
              </a:rPr>
              <a:t> più complessi </a:t>
            </a:r>
          </a:p>
          <a:p>
            <a:r>
              <a:rPr lang="it-IT" sz="2800" dirty="0">
                <a:latin typeface="Raleway" panose="020B0503030101060003" pitchFamily="34" charset="0"/>
              </a:rPr>
              <a:t>  </a:t>
            </a:r>
            <a:endParaRPr lang="it-IT" b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Papers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Conclusioni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0926" y="1297529"/>
            <a:ext cx="1219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Papers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[1] A. S. Foundation. “Apache Lucene - Scoring.” (2011), indirizzo: http://lucene.apache.org/java/3_4_0/scoring.html.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[2] D.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Blei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A. Ng e M. Jordan, “Latent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Dirichlet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Allocation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,” vol. 3, gen. 2001, pp. 601–608.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[3] Apache Software Foundation, Hadoop, ver. 0.20.2, 19 feb. 2010. indirizzo: </a:t>
            </a:r>
            <a:r>
              <a:rPr lang="it-IT" sz="1600" b="0" i="0" dirty="0">
                <a:effectLst/>
                <a:latin typeface="Raleway" panose="020B0503030101060003" pitchFamily="34" charset="0"/>
                <a:hlinkClick r:id="rId2"/>
              </a:rPr>
              <a:t>https://hadoop.apache.org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[4] M.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Fenniak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PyPDF2: A PDF toolkit for Python, https://github.com/mstamy2/PyPDF2, Version 1.26.0,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[5] S.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Canny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python-pptx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MIT License (MIT). indirizzo: https://github.com/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scanny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/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python-pptx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[6] S. Bird, E. Klein e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E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 Loper, Natural language processing with Python:</a:t>
            </a:r>
            <a:r>
              <a:rPr lang="it-IT" sz="1600" dirty="0">
                <a:latin typeface="Raleway" panose="020B0503030101060003" pitchFamily="34" charset="0"/>
              </a:rPr>
              <a:t/>
            </a:r>
            <a:br>
              <a:rPr lang="it-IT" sz="1600" dirty="0">
                <a:latin typeface="Raleway" panose="020B0503030101060003" pitchFamily="34" charset="0"/>
              </a:rPr>
            </a:br>
            <a:r>
              <a:rPr lang="it-IT" sz="1600" b="0" i="0" dirty="0" err="1">
                <a:effectLst/>
                <a:latin typeface="Raleway" panose="020B0503030101060003" pitchFamily="34" charset="0"/>
              </a:rPr>
              <a:t>analyzing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 text with the natural language toolkit. ” O’Reilly Media, Inc.”,2009.</a:t>
            </a:r>
            <a:r>
              <a:rPr lang="it-IT" sz="1600" dirty="0">
                <a:latin typeface="Raleway" panose="020B0503030101060003" pitchFamily="34" charset="0"/>
              </a:rPr>
              <a:t> 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r>
              <a:rPr lang="it-IT" sz="2800" dirty="0" smtClean="0">
                <a:latin typeface="Raleway" panose="020B0503030101060003" pitchFamily="34" charset="0"/>
              </a:rPr>
              <a:t>Progetti </a:t>
            </a:r>
            <a:r>
              <a:rPr lang="it-IT" sz="2800" dirty="0">
                <a:latin typeface="Raleway" panose="020B0503030101060003" pitchFamily="34" charset="0"/>
              </a:rPr>
              <a:t>collegati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Big Data Analytics: LDA (</a:t>
            </a:r>
            <a:r>
              <a:rPr lang="it-IT" i="1" dirty="0">
                <a:latin typeface="Raleway" panose="020B0503030101060003" pitchFamily="34" charset="0"/>
              </a:rPr>
              <a:t>topic search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6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061784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530903" y="2518566"/>
            <a:ext cx="8110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805694" y="540874"/>
            <a:ext cx="25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(?) (?) 202(?)</a:t>
            </a:r>
          </a:p>
        </p:txBody>
      </p:sp>
    </p:spTree>
    <p:extLst>
      <p:ext uri="{BB962C8B-B14F-4D97-AF65-F5344CB8AC3E}">
        <p14:creationId xmlns:p14="http://schemas.microsoft.com/office/powerpoint/2010/main" val="38609600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Use Case 1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7" name="CasellaDiTesto 51">
            <a:extLst>
              <a:ext uri="{FF2B5EF4-FFF2-40B4-BE49-F238E27FC236}">
                <a16:creationId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71780" y="1538305"/>
            <a:ext cx="112233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Problema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Insieme di documenti (pdf) dei vari corsi universitari.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Diversi corsi possono trattare argomenti uguali o simili.</a:t>
            </a: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Soluzione Attuale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Lo studente deve fare una ricerca manuale, quindi: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200" dirty="0">
              <a:latin typeface="Raleway" panose="020B05030301010600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corso è stato trattato un determinato 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pdf del corso è contenuto l’argomento;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Trovare la slide in cui è trattato l’argomento.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Sintesi problema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10550" y="1613140"/>
            <a:ext cx="112718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Sintesi problema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Necessità di recuperare informazioni riguardanti un determinato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dai pdf dei vari corsi.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125418" y="3562710"/>
            <a:ext cx="40457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Soluzioni attuali</a:t>
            </a:r>
          </a:p>
          <a:p>
            <a:endParaRPr lang="it-IT" sz="12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Grep</a:t>
            </a:r>
            <a:r>
              <a:rPr lang="it-IT" dirty="0">
                <a:latin typeface="Raleway" panose="020B0503030101060003" pitchFamily="34" charset="0"/>
              </a:rPr>
              <a:t> (?)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Contro</a:t>
            </a:r>
          </a:p>
          <a:p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Dispendioso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Effort</a:t>
            </a:r>
            <a:r>
              <a:rPr lang="it-IT" dirty="0">
                <a:latin typeface="Raleway" panose="020B0503030101060003" pitchFamily="34" charset="0"/>
              </a:rPr>
              <a:t> utente molto alta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4" y="3347791"/>
            <a:ext cx="5668422" cy="2971142"/>
          </a:xfrm>
          <a:prstGeom prst="rect">
            <a:avLst/>
          </a:prstGeom>
        </p:spPr>
      </p:pic>
      <p:sp>
        <p:nvSpPr>
          <p:cNvPr id="7" name="Freccia in su 6"/>
          <p:cNvSpPr/>
          <p:nvPr/>
        </p:nvSpPr>
        <p:spPr>
          <a:xfrm rot="5248607">
            <a:off x="2818641" y="4458876"/>
            <a:ext cx="454529" cy="6858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 rot="3619293">
            <a:off x="3184995" y="5067759"/>
            <a:ext cx="451791" cy="8559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3195961" y="3923930"/>
            <a:ext cx="362227" cy="514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444642" y="4747650"/>
            <a:ext cx="449913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4110362" y="4747650"/>
            <a:ext cx="357416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971719" y="4027799"/>
            <a:ext cx="412231" cy="531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7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LILL-AI -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Soluzione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2415614"/>
            <a:ext cx="9144000" cy="37490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</a:t>
            </a:r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LILL-AI - Query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Soluzione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2379384"/>
            <a:ext cx="8639268" cy="40204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Query</a:t>
            </a:r>
          </a:p>
        </p:txBody>
      </p:sp>
    </p:spTree>
    <p:extLst>
      <p:ext uri="{BB962C8B-B14F-4D97-AF65-F5344CB8AC3E}">
        <p14:creationId xmlns:p14="http://schemas.microsoft.com/office/powerpoint/2010/main" val="29611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Lucene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37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Libreria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Indicizzazione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Ricerca testuale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Ranking dei risultati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Gestione dell’analisi del testo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Supporto multilingua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Scalabilità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Integrazione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Funzionalità principali</a:t>
            </a:r>
          </a:p>
        </p:txBody>
      </p:sp>
      <p:pic>
        <p:nvPicPr>
          <p:cNvPr id="1026" name="Picture 2" descr="Lucene - Search Operation">
            <a:extLst>
              <a:ext uri="{FF2B5EF4-FFF2-40B4-BE49-F238E27FC236}">
                <a16:creationId xmlns:a16="http://schemas.microsoft.com/office/drawing/2014/main" xmlns="" id="{1F030C08-7965-6B6E-6277-94402D7A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996895"/>
            <a:ext cx="6015037" cy="36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LDA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14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Permette di individuare «argomenti latenti» in un corpus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documento una distribuzione di probabilità sugli argomenti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Ogni documento può avere più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LDA model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1FE81600-6D7C-01B7-2070-042048C3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41" y="3576121"/>
            <a:ext cx="4614839" cy="17265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57B6CF36-F7B1-52B0-B0B7-6C82061B605E}"/>
              </a:ext>
            </a:extLst>
          </p:cNvPr>
          <p:cNvSpPr txBox="1"/>
          <p:nvPr/>
        </p:nvSpPr>
        <p:spPr>
          <a:xfrm>
            <a:off x="1038266" y="4145080"/>
            <a:ext cx="6390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Conversione del testo in vettori (BOW)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Analizza co-occorrenze di parole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pagina del documento una lista di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(in ordine decrescente di probabilità)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297063DE-4C4D-FB8D-68C4-20D18EDC20FB}"/>
              </a:ext>
            </a:extLst>
          </p:cNvPr>
          <p:cNvSpPr txBox="1"/>
          <p:nvPr/>
        </p:nvSpPr>
        <p:spPr>
          <a:xfrm>
            <a:off x="558800" y="3584619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Raleway" panose="020B0503030101060003" pitchFamily="34" charset="0"/>
              </a:rPr>
              <a:t>Operazioni</a:t>
            </a:r>
          </a:p>
        </p:txBody>
      </p:sp>
    </p:spTree>
    <p:extLst>
      <p:ext uri="{BB962C8B-B14F-4D97-AF65-F5344CB8AC3E}">
        <p14:creationId xmlns:p14="http://schemas.microsoft.com/office/powerpoint/2010/main" val="12930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1995324"/>
            <a:ext cx="3991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File System</a:t>
            </a:r>
            <a:br>
              <a:rPr lang="it-IT" sz="2400" dirty="0">
                <a:latin typeface="Raleway" panose="020B0503030101060003" pitchFamily="34" charset="0"/>
              </a:rPr>
            </a:b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Dedicato all’utilizzo dell’utente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Libertà di creazione e modifica dei file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011827" y="3742826"/>
            <a:ext cx="407234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Topology</a:t>
            </a:r>
            <a:r>
              <a:rPr lang="it-IT" sz="2400" dirty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A)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Utile per accesso diretto ai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 per ogni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Path</a:t>
            </a: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Data Caricamento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Formato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Indexed</a:t>
            </a:r>
            <a:r>
              <a:rPr lang="it-IT" dirty="0">
                <a:latin typeface="Raleway" panose="020B0503030101060003" pitchFamily="34" charset="0"/>
              </a:rPr>
              <a:t> (booleano)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58800" y="3117669"/>
            <a:ext cx="1862183" cy="269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13203</TotalTime>
  <Words>1049</Words>
  <Application>Microsoft Office PowerPoint</Application>
  <PresentationFormat>Widescreen</PresentationFormat>
  <Paragraphs>393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Raleway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Wissel</dc:creator>
  <cp:lastModifiedBy>MATTEO WISSEL</cp:lastModifiedBy>
  <cp:revision>51</cp:revision>
  <dcterms:created xsi:type="dcterms:W3CDTF">2023-05-13T09:53:40Z</dcterms:created>
  <dcterms:modified xsi:type="dcterms:W3CDTF">2023-09-12T21:20:23Z</dcterms:modified>
</cp:coreProperties>
</file>