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64" userDrawn="1">
          <p15:clr>
            <a:srgbClr val="A4A3A4"/>
          </p15:clr>
        </p15:guide>
        <p15:guide id="2" pos="7680" userDrawn="1">
          <p15:clr>
            <a:srgbClr val="A4A3A4"/>
          </p15:clr>
        </p15:guide>
        <p15:guide id="3" pos="15360" userDrawn="1">
          <p15:clr>
            <a:srgbClr val="A4A3A4"/>
          </p15:clr>
        </p15:guide>
        <p15:guide id="4" orient="horz" pos="3456" userDrawn="1">
          <p15:clr>
            <a:srgbClr val="A4A3A4"/>
          </p15:clr>
        </p15:guide>
        <p15:guide id="5" orient="horz" pos="126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18"/>
  </p:normalViewPr>
  <p:slideViewPr>
    <p:cSldViewPr>
      <p:cViewPr>
        <p:scale>
          <a:sx n="25" d="100"/>
          <a:sy n="25" d="100"/>
        </p:scale>
        <p:origin x="1176" y="-104"/>
      </p:cViewPr>
      <p:guideLst>
        <p:guide orient="horz" pos="8064"/>
        <p:guide pos="7680"/>
        <p:guide pos="15360"/>
        <p:guide orient="horz" pos="3456"/>
        <p:guide orient="horz" pos="12672"/>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32499300" y="629857"/>
            <a:ext cx="3222059" cy="1122743"/>
          </a:xfrm>
          <a:prstGeom prst="rect">
            <a:avLst/>
          </a:prstGeom>
          <a:noFill/>
        </p:spPr>
        <p:txBody>
          <a:bodyPr wrap="square" rtlCol="0">
            <a:spAutoFit/>
          </a:bodyPr>
          <a:lstStyle/>
          <a:p>
            <a:r>
              <a:rPr lang="en-US" sz="5400" dirty="0" err="1"/>
              <a:t>b</a:t>
            </a:r>
            <a:r>
              <a:rPr lang="en-US" sz="5400" dirty="0" err="1" smtClean="0"/>
              <a:t>u.edu</a:t>
            </a:r>
            <a:r>
              <a:rPr lang="en-US" sz="5400" dirty="0" smtClean="0"/>
              <a:t>/cs</a:t>
            </a:r>
            <a:endParaRPr lang="en-US" sz="5400" dirty="0"/>
          </a:p>
        </p:txBody>
      </p:sp>
      <p:grpSp>
        <p:nvGrpSpPr>
          <p:cNvPr id="6" name="Group 5"/>
          <p:cNvGrpSpPr/>
          <p:nvPr/>
        </p:nvGrpSpPr>
        <p:grpSpPr>
          <a:xfrm>
            <a:off x="28773186" y="25854277"/>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5984200"/>
            <a:ext cx="4226491" cy="1008289"/>
          </a:xfrm>
          <a:prstGeom prst="rect">
            <a:avLst/>
          </a:prstGeom>
          <a:noFill/>
        </p:spPr>
        <p:txBody>
          <a:bodyPr wrap="square" rtlCol="0">
            <a:spAutoFit/>
          </a:bodyPr>
          <a:lstStyle/>
          <a:p>
            <a:r>
              <a:rPr lang="en-US" sz="4800" dirty="0"/>
              <a:t>@</a:t>
            </a:r>
            <a:r>
              <a:rPr lang="en-US" sz="4800" dirty="0" err="1" smtClean="0"/>
              <a:t>BUCompSci</a:t>
            </a:r>
            <a:endParaRPr lang="en-US" sz="4800" dirty="0"/>
          </a:p>
        </p:txBody>
      </p:sp>
      <p:graphicFrame>
        <p:nvGraphicFramePr>
          <p:cNvPr id="5" name="Table 4"/>
          <p:cNvGraphicFramePr>
            <a:graphicFrameLocks noGrp="1"/>
          </p:cNvGraphicFramePr>
          <p:nvPr>
            <p:extLst>
              <p:ext uri="{D42A27DB-BD31-4B8C-83A1-F6EECF244321}">
                <p14:modId xmlns:p14="http://schemas.microsoft.com/office/powerpoint/2010/main" val="1040915129"/>
              </p:ext>
            </p:extLst>
          </p:nvPr>
        </p:nvGraphicFramePr>
        <p:xfrm>
          <a:off x="0" y="1981200"/>
          <a:ext cx="36575999" cy="2419350"/>
        </p:xfrm>
        <a:graphic>
          <a:graphicData uri="http://schemas.openxmlformats.org/drawingml/2006/table">
            <a:tbl>
              <a:tblPr firstRow="1" bandRow="1">
                <a:tableStyleId>{5C22544A-7EE6-4342-B048-85BDC9FD1C3A}</a:tableStyleId>
              </a:tblPr>
              <a:tblGrid>
                <a:gridCol w="36575999"/>
              </a:tblGrid>
              <a:tr h="2419350">
                <a:tc>
                  <a:txBody>
                    <a:bodyPr/>
                    <a:lstStyle/>
                    <a:p>
                      <a:pPr algn="ctr"/>
                      <a:r>
                        <a:rPr lang="en-US" sz="15000" b="0" dirty="0" smtClean="0">
                          <a:ln>
                            <a:noFill/>
                          </a:ln>
                          <a:solidFill>
                            <a:schemeClr val="tx1"/>
                          </a:solidFill>
                        </a:rPr>
                        <a:t>Analyzing Risk of Gentrification in Boston</a:t>
                      </a:r>
                      <a:endParaRPr lang="en-US" sz="15000" b="0" dirty="0">
                        <a:ln>
                          <a:noFill/>
                        </a:ln>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TextBox 8"/>
          <p:cNvSpPr txBox="1"/>
          <p:nvPr/>
        </p:nvSpPr>
        <p:spPr>
          <a:xfrm>
            <a:off x="9829799" y="4400550"/>
            <a:ext cx="16916400" cy="1126206"/>
          </a:xfrm>
          <a:prstGeom prst="rect">
            <a:avLst/>
          </a:prstGeom>
          <a:noFill/>
        </p:spPr>
        <p:txBody>
          <a:bodyPr wrap="square" rtlCol="0">
            <a:spAutoFit/>
          </a:bodyPr>
          <a:lstStyle/>
          <a:p>
            <a:r>
              <a:rPr lang="en-US" sz="6000" dirty="0" smtClean="0"/>
              <a:t>By Ben </a:t>
            </a:r>
            <a:r>
              <a:rPr lang="en-US" sz="6000" dirty="0" err="1" smtClean="0"/>
              <a:t>Gaudiosi</a:t>
            </a:r>
            <a:r>
              <a:rPr lang="en-US" sz="6000" dirty="0" smtClean="0"/>
              <a:t>, Ray Katz, and Ned </a:t>
            </a:r>
            <a:r>
              <a:rPr lang="en-US" sz="6000" dirty="0" err="1" smtClean="0"/>
              <a:t>Gleesin</a:t>
            </a:r>
            <a:endParaRPr lang="en-US" sz="6000" dirty="0"/>
          </a:p>
        </p:txBody>
      </p:sp>
      <p:sp>
        <p:nvSpPr>
          <p:cNvPr id="11" name="TextBox 10"/>
          <p:cNvSpPr txBox="1"/>
          <p:nvPr/>
        </p:nvSpPr>
        <p:spPr>
          <a:xfrm>
            <a:off x="457200" y="5583906"/>
            <a:ext cx="11734800" cy="10015049"/>
          </a:xfrm>
          <a:prstGeom prst="rect">
            <a:avLst/>
          </a:prstGeom>
          <a:noFill/>
        </p:spPr>
        <p:txBody>
          <a:bodyPr wrap="square" rtlCol="0">
            <a:spAutoFit/>
          </a:bodyPr>
          <a:lstStyle/>
          <a:p>
            <a:pPr algn="ctr"/>
            <a:r>
              <a:rPr lang="en-US" sz="6000" dirty="0" smtClean="0"/>
              <a:t>Introduction</a:t>
            </a:r>
          </a:p>
          <a:p>
            <a:r>
              <a:rPr lang="en-US" sz="4000" dirty="0" smtClean="0"/>
              <a:t>In urban areas, gentrification is one of the most significant problem affecting low income communities. New buildings are put up, rent increases, and all of a sudden residents can no longer afford to live in the place they once called home. Our project analyzes the risk of this phenomenon in Boston’s many neighborhoods by looking at various demographic, income, public transit, and housing statistics. </a:t>
            </a:r>
            <a:endParaRPr lang="en-US" sz="4000" dirty="0"/>
          </a:p>
          <a:p>
            <a:endParaRPr lang="en-US" sz="4000" dirty="0"/>
          </a:p>
          <a:p>
            <a:endParaRPr lang="en-US" sz="6000" dirty="0"/>
          </a:p>
        </p:txBody>
      </p:sp>
      <p:sp>
        <p:nvSpPr>
          <p:cNvPr id="13" name="TextBox 12"/>
          <p:cNvSpPr txBox="1"/>
          <p:nvPr/>
        </p:nvSpPr>
        <p:spPr>
          <a:xfrm>
            <a:off x="24490729" y="22557212"/>
            <a:ext cx="11715749" cy="5435334"/>
          </a:xfrm>
          <a:prstGeom prst="rect">
            <a:avLst/>
          </a:prstGeom>
          <a:noFill/>
        </p:spPr>
        <p:txBody>
          <a:bodyPr wrap="square" rtlCol="0">
            <a:spAutoFit/>
          </a:bodyPr>
          <a:lstStyle/>
          <a:p>
            <a:pPr algn="ctr"/>
            <a:r>
              <a:rPr lang="en-US" sz="6000" dirty="0" smtClean="0"/>
              <a:t>References</a:t>
            </a:r>
          </a:p>
          <a:p>
            <a:pPr marL="571500" indent="-571500">
              <a:buSzPct val="100000"/>
              <a:buFont typeface="Arial" charset="0"/>
              <a:buChar char="•"/>
            </a:pPr>
            <a:r>
              <a:rPr lang="en-US" sz="3000" dirty="0"/>
              <a:t>Chapple, Karen. </a:t>
            </a:r>
            <a:r>
              <a:rPr lang="en-US" sz="3000" i="1" dirty="0"/>
              <a:t>Mapping Susceptibility to </a:t>
            </a:r>
            <a:r>
              <a:rPr lang="en-US" sz="3000" i="1" dirty="0" smtClean="0"/>
              <a:t>Gentrification: </a:t>
            </a:r>
            <a:r>
              <a:rPr lang="en-US" sz="3000" i="1" dirty="0"/>
              <a:t>The Early Warning Toolkit</a:t>
            </a:r>
            <a:r>
              <a:rPr lang="en-US" sz="3000" dirty="0"/>
              <a:t>. UC Berkeley Center for Community Innovation, 2009</a:t>
            </a:r>
            <a:r>
              <a:rPr lang="en-US" sz="3000" dirty="0" smtClean="0"/>
              <a:t>.</a:t>
            </a:r>
          </a:p>
          <a:p>
            <a:pPr marL="571500" indent="-571500">
              <a:buSzPct val="100000"/>
              <a:buFont typeface="Arial" charset="0"/>
              <a:buChar char="•"/>
            </a:pPr>
            <a:endParaRPr lang="en-US" sz="3000" dirty="0" smtClean="0"/>
          </a:p>
          <a:p>
            <a:pPr marL="571500" indent="-571500">
              <a:buSzPct val="100000"/>
              <a:buFont typeface="Arial" charset="0"/>
              <a:buChar char="•"/>
            </a:pPr>
            <a:endParaRPr lang="en-US" sz="4000" dirty="0"/>
          </a:p>
          <a:p>
            <a:endParaRPr lang="en-US" sz="6000" dirty="0"/>
          </a:p>
        </p:txBody>
      </p:sp>
      <p:sp>
        <p:nvSpPr>
          <p:cNvPr id="14" name="TextBox 13"/>
          <p:cNvSpPr txBox="1"/>
          <p:nvPr/>
        </p:nvSpPr>
        <p:spPr>
          <a:xfrm>
            <a:off x="24605903" y="15103477"/>
            <a:ext cx="11696699" cy="8488478"/>
          </a:xfrm>
          <a:prstGeom prst="rect">
            <a:avLst/>
          </a:prstGeom>
          <a:noFill/>
        </p:spPr>
        <p:txBody>
          <a:bodyPr wrap="square" rtlCol="0">
            <a:spAutoFit/>
          </a:bodyPr>
          <a:lstStyle/>
          <a:p>
            <a:pPr algn="ctr"/>
            <a:r>
              <a:rPr lang="en-US" sz="6000" dirty="0" smtClean="0"/>
              <a:t>Conclusion</a:t>
            </a:r>
          </a:p>
          <a:p>
            <a:r>
              <a:rPr lang="en-US" sz="4000" dirty="0" smtClean="0"/>
              <a:t>Our analysis shows that parts south Boston appear to be greatest risk of being gentrified. Community leaders </a:t>
            </a:r>
            <a:r>
              <a:rPr lang="en-US" sz="4000" dirty="0" smtClean="0"/>
              <a:t>should look to solutions so that residents of these neighborhoods aren’t displaced by rising rents. </a:t>
            </a:r>
            <a:r>
              <a:rPr lang="en-US" sz="4000" dirty="0" smtClean="0"/>
              <a:t>Looking ahead, it’s clear that more research needs to be done on how significantly each of the factors we used affects a neighborhoods gentrification risk.</a:t>
            </a:r>
            <a:endParaRPr lang="en-US" sz="4000" dirty="0"/>
          </a:p>
          <a:p>
            <a:endParaRPr lang="en-US" sz="6000" dirty="0"/>
          </a:p>
        </p:txBody>
      </p:sp>
      <p:sp>
        <p:nvSpPr>
          <p:cNvPr id="15" name="TextBox 14"/>
          <p:cNvSpPr txBox="1"/>
          <p:nvPr/>
        </p:nvSpPr>
        <p:spPr>
          <a:xfrm>
            <a:off x="24672095" y="5530858"/>
            <a:ext cx="12192000" cy="11541621"/>
          </a:xfrm>
          <a:prstGeom prst="rect">
            <a:avLst/>
          </a:prstGeom>
          <a:noFill/>
        </p:spPr>
        <p:txBody>
          <a:bodyPr wrap="square" rtlCol="0">
            <a:spAutoFit/>
          </a:bodyPr>
          <a:lstStyle/>
          <a:p>
            <a:pPr algn="ctr"/>
            <a:r>
              <a:rPr lang="en-US" sz="6000" dirty="0" smtClean="0"/>
              <a:t>Analysis</a:t>
            </a:r>
          </a:p>
          <a:p>
            <a:r>
              <a:rPr lang="en-US" sz="4000" dirty="0" smtClean="0"/>
              <a:t>Many studies have been done on finding the indicators of gentrification, and after some research, we came up with our own scoring method for analyzing this risk. We first normalized all of our variables. Then, for each neighborhood, we summed the distances from the means for each variables, multiplying by negative one if the variable is actually a negative indicator. This method is obviously not perfect, as some variables likely have more influence than others, but we believe this provides at least some insight into a very complex issue.</a:t>
            </a:r>
            <a:endParaRPr lang="en-US" sz="4000" dirty="0"/>
          </a:p>
          <a:p>
            <a:endParaRPr lang="en-US" sz="4000" dirty="0"/>
          </a:p>
          <a:p>
            <a:endParaRPr lang="en-US" sz="6000" dirty="0"/>
          </a:p>
        </p:txBody>
      </p:sp>
      <p:sp>
        <p:nvSpPr>
          <p:cNvPr id="16" name="TextBox 15"/>
          <p:cNvSpPr txBox="1"/>
          <p:nvPr/>
        </p:nvSpPr>
        <p:spPr>
          <a:xfrm>
            <a:off x="457200" y="13747153"/>
            <a:ext cx="11849100" cy="6961906"/>
          </a:xfrm>
          <a:prstGeom prst="rect">
            <a:avLst/>
          </a:prstGeom>
          <a:noFill/>
        </p:spPr>
        <p:txBody>
          <a:bodyPr wrap="square" rtlCol="0">
            <a:spAutoFit/>
          </a:bodyPr>
          <a:lstStyle/>
          <a:p>
            <a:pPr algn="ctr"/>
            <a:r>
              <a:rPr lang="en-US" sz="6000" dirty="0" smtClean="0"/>
              <a:t>Datasets</a:t>
            </a:r>
          </a:p>
          <a:p>
            <a:pPr marL="857250" indent="-857250">
              <a:buSzPct val="100000"/>
              <a:buFont typeface="Arial" charset="0"/>
              <a:buChar char="•"/>
            </a:pPr>
            <a:r>
              <a:rPr lang="en-US" sz="4000" dirty="0" smtClean="0"/>
              <a:t>2010 U.S. Census</a:t>
            </a:r>
          </a:p>
          <a:p>
            <a:pPr marL="857250" indent="-857250">
              <a:buSzPct val="100000"/>
              <a:buFont typeface="Arial" charset="0"/>
              <a:buChar char="•"/>
            </a:pPr>
            <a:r>
              <a:rPr lang="en-US" sz="4000" dirty="0" smtClean="0"/>
              <a:t>2015 American Community Survey</a:t>
            </a:r>
          </a:p>
          <a:p>
            <a:pPr marL="857250" indent="-857250">
              <a:buSzPct val="100000"/>
              <a:buFont typeface="Arial" charset="0"/>
              <a:buChar char="•"/>
            </a:pPr>
            <a:r>
              <a:rPr lang="en-US" sz="4000" dirty="0" smtClean="0"/>
              <a:t>City of Boston Data Portal</a:t>
            </a:r>
          </a:p>
          <a:p>
            <a:pPr marL="857250" indent="-857250">
              <a:buSzPct val="100000"/>
              <a:buFont typeface="Arial" charset="0"/>
              <a:buChar char="•"/>
            </a:pPr>
            <a:r>
              <a:rPr lang="en-US" sz="4000" dirty="0" smtClean="0"/>
              <a:t>MBTA Routes and Stops</a:t>
            </a:r>
          </a:p>
          <a:p>
            <a:pPr marL="857250" indent="-857250">
              <a:buSzPct val="100000"/>
              <a:buFont typeface="Arial" charset="0"/>
              <a:buChar char="•"/>
            </a:pPr>
            <a:endParaRPr lang="en-US" sz="4000" dirty="0" smtClean="0"/>
          </a:p>
          <a:p>
            <a:endParaRPr lang="en-US" sz="4000" dirty="0"/>
          </a:p>
          <a:p>
            <a:endParaRPr lang="en-US" sz="6000" dirty="0"/>
          </a:p>
        </p:txBody>
      </p:sp>
      <p:sp>
        <p:nvSpPr>
          <p:cNvPr id="18" name="TextBox 17"/>
          <p:cNvSpPr txBox="1"/>
          <p:nvPr/>
        </p:nvSpPr>
        <p:spPr>
          <a:xfrm>
            <a:off x="12102518" y="26423320"/>
            <a:ext cx="12370962" cy="457200"/>
          </a:xfrm>
          <a:prstGeom prst="rect">
            <a:avLst/>
          </a:prstGeom>
          <a:noFill/>
        </p:spPr>
        <p:txBody>
          <a:bodyPr wrap="square" rtlCol="0">
            <a:spAutoFit/>
          </a:bodyPr>
          <a:lstStyle/>
          <a:p>
            <a:pPr algn="ctr"/>
            <a:r>
              <a:rPr lang="en-US" sz="2000" dirty="0" smtClean="0"/>
              <a:t>Figure 2: Table showing correlation coefficients between several of the variables we used.</a:t>
            </a:r>
          </a:p>
          <a:p>
            <a:endParaRPr lang="en-US" sz="4000" dirty="0"/>
          </a:p>
          <a:p>
            <a:endParaRPr lang="en-US" sz="6000" dirty="0"/>
          </a:p>
        </p:txBody>
      </p:sp>
      <p:pic>
        <p:nvPicPr>
          <p:cNvPr id="2" name="Picture 1"/>
          <p:cNvPicPr>
            <a:picLocks noChangeAspect="1"/>
          </p:cNvPicPr>
          <p:nvPr/>
        </p:nvPicPr>
        <p:blipFill>
          <a:blip r:embed="rId6">
            <a:clrChange>
              <a:clrFrom>
                <a:srgbClr val="EEEEEE"/>
              </a:clrFrom>
              <a:clrTo>
                <a:srgbClr val="EEEEEE">
                  <a:alpha val="0"/>
                </a:srgbClr>
              </a:clrTo>
            </a:clrChange>
            <a:extLst>
              <a:ext uri="{28A0092B-C50C-407E-A947-70E740481C1C}">
                <a14:useLocalDpi xmlns:a14="http://schemas.microsoft.com/office/drawing/2010/main" val="0"/>
              </a:ext>
            </a:extLst>
          </a:blip>
          <a:stretch>
            <a:fillRect/>
          </a:stretch>
        </p:blipFill>
        <p:spPr>
          <a:xfrm>
            <a:off x="9829799" y="5416219"/>
            <a:ext cx="15684420" cy="14632417"/>
          </a:xfrm>
          <a:prstGeom prst="rect">
            <a:avLst/>
          </a:prstGeom>
          <a:noFill/>
        </p:spPr>
      </p:pic>
      <p:graphicFrame>
        <p:nvGraphicFramePr>
          <p:cNvPr id="17" name="Table 16"/>
          <p:cNvGraphicFramePr>
            <a:graphicFrameLocks noGrp="1"/>
          </p:cNvGraphicFramePr>
          <p:nvPr>
            <p:extLst>
              <p:ext uri="{D42A27DB-BD31-4B8C-83A1-F6EECF244321}">
                <p14:modId xmlns:p14="http://schemas.microsoft.com/office/powerpoint/2010/main" val="677978458"/>
              </p:ext>
            </p:extLst>
          </p:nvPr>
        </p:nvGraphicFramePr>
        <p:xfrm>
          <a:off x="12446636" y="20204726"/>
          <a:ext cx="11696700" cy="6221816"/>
        </p:xfrm>
        <a:graphic>
          <a:graphicData uri="http://schemas.openxmlformats.org/drawingml/2006/table">
            <a:tbl>
              <a:tblPr firstRow="1" bandRow="1">
                <a:tableStyleId>{073A0DAA-6AF3-43AB-8588-CEC1D06C72B9}</a:tableStyleId>
              </a:tblPr>
              <a:tblGrid>
                <a:gridCol w="3898900"/>
                <a:gridCol w="3898900"/>
                <a:gridCol w="3898900"/>
              </a:tblGrid>
              <a:tr h="777727">
                <a:tc>
                  <a:txBody>
                    <a:bodyPr/>
                    <a:lstStyle/>
                    <a:p>
                      <a:endParaRPr lang="en-US" sz="4000" dirty="0"/>
                    </a:p>
                  </a:txBody>
                  <a:tcPr/>
                </a:tc>
                <a:tc>
                  <a:txBody>
                    <a:bodyPr/>
                    <a:lstStyle/>
                    <a:p>
                      <a:endParaRPr lang="en-US" sz="4000" dirty="0"/>
                    </a:p>
                  </a:txBody>
                  <a:tcPr/>
                </a:tc>
                <a:tc>
                  <a:txBody>
                    <a:bodyPr/>
                    <a:lstStyle/>
                    <a:p>
                      <a:endParaRPr lang="en-US" sz="4000" dirty="0"/>
                    </a:p>
                  </a:txBody>
                  <a:tcPr/>
                </a:tc>
              </a:tr>
              <a:tr h="777727">
                <a:tc>
                  <a:txBody>
                    <a:bodyPr/>
                    <a:lstStyle/>
                    <a:p>
                      <a:r>
                        <a:rPr lang="en-US" sz="4000" dirty="0" smtClean="0"/>
                        <a:t>Median Income</a:t>
                      </a:r>
                      <a:endParaRPr lang="en-US" sz="4000" dirty="0"/>
                    </a:p>
                  </a:txBody>
                  <a:tcPr/>
                </a:tc>
                <a:tc>
                  <a:txBody>
                    <a:bodyPr/>
                    <a:lstStyle/>
                    <a:p>
                      <a:r>
                        <a:rPr lang="en-US" sz="4000" dirty="0" smtClean="0"/>
                        <a:t>Median Rent</a:t>
                      </a:r>
                      <a:endParaRPr lang="en-US" sz="4000" dirty="0"/>
                    </a:p>
                  </a:txBody>
                  <a:tcPr/>
                </a:tc>
                <a:tc>
                  <a:txBody>
                    <a:bodyPr/>
                    <a:lstStyle/>
                    <a:p>
                      <a:r>
                        <a:rPr lang="en-US" sz="4000" dirty="0" smtClean="0"/>
                        <a:t>0.47</a:t>
                      </a:r>
                      <a:endParaRPr lang="en-US" sz="4000" dirty="0"/>
                    </a:p>
                  </a:txBody>
                  <a:tcPr/>
                </a:tc>
              </a:tr>
              <a:tr h="777727">
                <a:tc>
                  <a:txBody>
                    <a:bodyPr/>
                    <a:lstStyle/>
                    <a:p>
                      <a:r>
                        <a:rPr lang="en-US" sz="4000" dirty="0" smtClean="0"/>
                        <a:t>Median</a:t>
                      </a:r>
                      <a:r>
                        <a:rPr lang="en-US" sz="4000" baseline="0" dirty="0" smtClean="0"/>
                        <a:t> Income</a:t>
                      </a:r>
                      <a:endParaRPr lang="en-US" sz="4000" dirty="0"/>
                    </a:p>
                  </a:txBody>
                  <a:tcPr/>
                </a:tc>
                <a:tc>
                  <a:txBody>
                    <a:bodyPr/>
                    <a:lstStyle/>
                    <a:p>
                      <a:r>
                        <a:rPr lang="en-US" sz="4000" dirty="0" smtClean="0"/>
                        <a:t>Public</a:t>
                      </a:r>
                      <a:r>
                        <a:rPr lang="en-US" sz="4000" baseline="0" dirty="0" smtClean="0"/>
                        <a:t> Transit %</a:t>
                      </a:r>
                      <a:endParaRPr lang="en-US" sz="4000" dirty="0"/>
                    </a:p>
                  </a:txBody>
                  <a:tcPr/>
                </a:tc>
                <a:tc>
                  <a:txBody>
                    <a:bodyPr/>
                    <a:lstStyle/>
                    <a:p>
                      <a:r>
                        <a:rPr lang="en-US" sz="4000" dirty="0" smtClean="0"/>
                        <a:t>-0.65</a:t>
                      </a:r>
                      <a:endParaRPr lang="en-US" sz="4000" dirty="0"/>
                    </a:p>
                  </a:txBody>
                  <a:tcPr/>
                </a:tc>
              </a:tr>
              <a:tr h="777727">
                <a:tc>
                  <a:txBody>
                    <a:bodyPr/>
                    <a:lstStyle/>
                    <a:p>
                      <a:r>
                        <a:rPr lang="en-US" sz="4000" dirty="0" smtClean="0"/>
                        <a:t>Median Income</a:t>
                      </a:r>
                      <a:endParaRPr lang="en-US" sz="4000" dirty="0"/>
                    </a:p>
                  </a:txBody>
                  <a:tcPr/>
                </a:tc>
                <a:tc>
                  <a:txBody>
                    <a:bodyPr/>
                    <a:lstStyle/>
                    <a:p>
                      <a:r>
                        <a:rPr lang="en-US" sz="4000" dirty="0" smtClean="0"/>
                        <a:t>Old</a:t>
                      </a:r>
                      <a:r>
                        <a:rPr lang="en-US" sz="4000" baseline="0" dirty="0" smtClean="0"/>
                        <a:t> Homes %</a:t>
                      </a:r>
                      <a:endParaRPr lang="en-US" sz="4000" dirty="0"/>
                    </a:p>
                  </a:txBody>
                  <a:tcPr/>
                </a:tc>
                <a:tc>
                  <a:txBody>
                    <a:bodyPr/>
                    <a:lstStyle/>
                    <a:p>
                      <a:r>
                        <a:rPr lang="en-US" sz="4000" dirty="0" smtClean="0"/>
                        <a:t>-0.14</a:t>
                      </a:r>
                      <a:endParaRPr lang="en-US" sz="4000" dirty="0"/>
                    </a:p>
                  </a:txBody>
                  <a:tcPr/>
                </a:tc>
              </a:tr>
              <a:tr h="777727">
                <a:tc>
                  <a:txBody>
                    <a:bodyPr/>
                    <a:lstStyle/>
                    <a:p>
                      <a:r>
                        <a:rPr lang="en-US" sz="4000" dirty="0" smtClean="0"/>
                        <a:t>Median</a:t>
                      </a:r>
                      <a:r>
                        <a:rPr lang="en-US" sz="4000" baseline="0" dirty="0" smtClean="0"/>
                        <a:t> Income</a:t>
                      </a:r>
                      <a:endParaRPr lang="en-US" sz="4000" dirty="0"/>
                    </a:p>
                  </a:txBody>
                  <a:tcPr/>
                </a:tc>
                <a:tc>
                  <a:txBody>
                    <a:bodyPr/>
                    <a:lstStyle/>
                    <a:p>
                      <a:r>
                        <a:rPr lang="en-US" sz="4000" dirty="0" smtClean="0"/>
                        <a:t>Unemployment</a:t>
                      </a:r>
                      <a:endParaRPr lang="en-US" sz="4000" dirty="0"/>
                    </a:p>
                  </a:txBody>
                  <a:tcPr/>
                </a:tc>
                <a:tc>
                  <a:txBody>
                    <a:bodyPr/>
                    <a:lstStyle/>
                    <a:p>
                      <a:r>
                        <a:rPr lang="en-US" sz="4000" dirty="0" smtClean="0"/>
                        <a:t>-0.70</a:t>
                      </a:r>
                      <a:endParaRPr lang="en-US" sz="4000" dirty="0"/>
                    </a:p>
                  </a:txBody>
                  <a:tcPr/>
                </a:tc>
              </a:tr>
              <a:tr h="777727">
                <a:tc>
                  <a:txBody>
                    <a:bodyPr/>
                    <a:lstStyle/>
                    <a:p>
                      <a:r>
                        <a:rPr lang="en-US" sz="4000" dirty="0" smtClean="0"/>
                        <a:t>Median Rent</a:t>
                      </a:r>
                      <a:endParaRPr lang="en-US" sz="4000" dirty="0"/>
                    </a:p>
                  </a:txBody>
                  <a:tcPr/>
                </a:tc>
                <a:tc>
                  <a:txBody>
                    <a:bodyPr/>
                    <a:lstStyle/>
                    <a:p>
                      <a:r>
                        <a:rPr lang="en-US" sz="4000" dirty="0" smtClean="0"/>
                        <a:t>Married</a:t>
                      </a:r>
                      <a:r>
                        <a:rPr lang="en-US" sz="4000" baseline="0" dirty="0" smtClean="0"/>
                        <a:t> %</a:t>
                      </a:r>
                      <a:endParaRPr lang="en-US" sz="4000" dirty="0"/>
                    </a:p>
                  </a:txBody>
                  <a:tcPr/>
                </a:tc>
                <a:tc>
                  <a:txBody>
                    <a:bodyPr/>
                    <a:lstStyle/>
                    <a:p>
                      <a:r>
                        <a:rPr lang="en-US" sz="4000" dirty="0" smtClean="0"/>
                        <a:t>0.01</a:t>
                      </a:r>
                      <a:endParaRPr lang="en-US" sz="4000" dirty="0"/>
                    </a:p>
                  </a:txBody>
                  <a:tcPr/>
                </a:tc>
              </a:tr>
              <a:tr h="777727">
                <a:tc>
                  <a:txBody>
                    <a:bodyPr/>
                    <a:lstStyle/>
                    <a:p>
                      <a:r>
                        <a:rPr lang="en-US" sz="4000" dirty="0" smtClean="0"/>
                        <a:t>Median Rent</a:t>
                      </a:r>
                      <a:endParaRPr lang="en-US" sz="4000" dirty="0"/>
                    </a:p>
                  </a:txBody>
                  <a:tcPr/>
                </a:tc>
                <a:tc>
                  <a:txBody>
                    <a:bodyPr/>
                    <a:lstStyle/>
                    <a:p>
                      <a:r>
                        <a:rPr lang="en-US" sz="4000" dirty="0" smtClean="0"/>
                        <a:t>Poverty</a:t>
                      </a:r>
                      <a:r>
                        <a:rPr lang="en-US" sz="4000" baseline="0" dirty="0" smtClean="0"/>
                        <a:t> Rate</a:t>
                      </a:r>
                      <a:endParaRPr lang="en-US" sz="4000" dirty="0"/>
                    </a:p>
                  </a:txBody>
                  <a:tcPr/>
                </a:tc>
                <a:tc>
                  <a:txBody>
                    <a:bodyPr/>
                    <a:lstStyle/>
                    <a:p>
                      <a:r>
                        <a:rPr lang="en-US" sz="4000" dirty="0" smtClean="0"/>
                        <a:t>-0.63</a:t>
                      </a:r>
                      <a:endParaRPr lang="en-US" sz="4000" dirty="0"/>
                    </a:p>
                  </a:txBody>
                  <a:tcPr/>
                </a:tc>
              </a:tr>
              <a:tr h="777727">
                <a:tc>
                  <a:txBody>
                    <a:bodyPr/>
                    <a:lstStyle/>
                    <a:p>
                      <a:r>
                        <a:rPr lang="en-US" sz="4000" dirty="0" smtClean="0"/>
                        <a:t>Median Rent</a:t>
                      </a:r>
                      <a:endParaRPr lang="en-US" sz="4000" dirty="0"/>
                    </a:p>
                  </a:txBody>
                  <a:tcPr/>
                </a:tc>
                <a:tc>
                  <a:txBody>
                    <a:bodyPr/>
                    <a:lstStyle/>
                    <a:p>
                      <a:r>
                        <a:rPr lang="en-US" sz="4000" dirty="0" smtClean="0"/>
                        <a:t>Unemployment</a:t>
                      </a:r>
                      <a:endParaRPr lang="en-US" sz="4000" dirty="0"/>
                    </a:p>
                  </a:txBody>
                  <a:tcPr/>
                </a:tc>
                <a:tc>
                  <a:txBody>
                    <a:bodyPr/>
                    <a:lstStyle/>
                    <a:p>
                      <a:r>
                        <a:rPr lang="en-US" sz="4000" dirty="0" smtClean="0"/>
                        <a:t>0.42</a:t>
                      </a:r>
                      <a:endParaRPr lang="en-US" sz="4000" dirty="0"/>
                    </a:p>
                  </a:txBody>
                  <a:tcPr/>
                </a:tc>
              </a:tr>
            </a:tbl>
          </a:graphicData>
        </a:graphic>
      </p:graphicFrame>
      <p:sp>
        <p:nvSpPr>
          <p:cNvPr id="19" name="TextBox 18"/>
          <p:cNvSpPr txBox="1"/>
          <p:nvPr/>
        </p:nvSpPr>
        <p:spPr>
          <a:xfrm>
            <a:off x="15818430" y="17221124"/>
            <a:ext cx="8629650" cy="2231136"/>
          </a:xfrm>
          <a:prstGeom prst="rect">
            <a:avLst/>
          </a:prstGeom>
          <a:noFill/>
        </p:spPr>
        <p:txBody>
          <a:bodyPr wrap="square" rtlCol="0">
            <a:spAutoFit/>
          </a:bodyPr>
          <a:lstStyle/>
          <a:p>
            <a:r>
              <a:rPr lang="en-US" sz="2000" dirty="0" smtClean="0"/>
              <a:t>Figure 1: Map of Boston showing which neighborhoods are most susceptible to gentrification. Red means that a neighborhood has a higher chance.</a:t>
            </a:r>
          </a:p>
          <a:p>
            <a:endParaRPr lang="en-US" sz="4000" dirty="0" smtClean="0"/>
          </a:p>
          <a:p>
            <a:endParaRPr lang="en-US" sz="60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80522" y="18336692"/>
            <a:ext cx="9088155" cy="8785721"/>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165</TotalTime>
  <Words>378</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Nimbus Roman No9 L</vt:lpstr>
      <vt:lpstr>Symbol</vt:lpstr>
      <vt:lpstr>Times New Roman</vt:lpstr>
      <vt:lpstr>Wingdings</vt:lpstr>
      <vt:lpstr>Arial</vt:lpstr>
      <vt:lpstr>Office Theme</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Microsoft Office User</cp:lastModifiedBy>
  <cp:revision>23</cp:revision>
  <dcterms:created xsi:type="dcterms:W3CDTF">2017-02-02T20:14:35Z</dcterms:created>
  <dcterms:modified xsi:type="dcterms:W3CDTF">2017-12-07T15:44:57Z</dcterms:modified>
</cp:coreProperties>
</file>