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6576000" cy="27432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64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FC9236-5BB0-43D9-91DE-6EDD3322F08E}">
  <a:tblStyle styleId="{77FC9236-5BB0-43D9-91DE-6EDD3322F08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F6EF"/>
          </a:solidFill>
        </a:fill>
      </a:tcStyle>
    </a:wholeTbl>
    <a:band1H>
      <a:tcTxStyle/>
      <a:tcStyle>
        <a:tcBdr/>
        <a:fill>
          <a:solidFill>
            <a:srgbClr val="CAEC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ECD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22759B-C37A-4CF7-A2E9-FB0F87D7E968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8"/>
  </p:normalViewPr>
  <p:slideViewPr>
    <p:cSldViewPr snapToGrid="0" snapToObjects="1" showGuides="1">
      <p:cViewPr>
        <p:scale>
          <a:sx n="23" d="100"/>
          <a:sy n="23" d="100"/>
        </p:scale>
        <p:origin x="1744" y="192"/>
      </p:cViewPr>
      <p:guideLst>
        <p:guide orient="horz" pos="8640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7613" cy="377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dt" idx="10"/>
          </p:nvPr>
        </p:nvSpPr>
        <p:spPr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828800" y="1093788"/>
            <a:ext cx="32915225" cy="4578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9235282" y="-988219"/>
            <a:ext cx="18102262" cy="32915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1800" marR="0" lvl="0" indent="-232409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44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3600" marR="0" lvl="1" indent="-153987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2100"/>
              <a:buFont typeface="Noto Sans Symbols"/>
              <a:buChar char="−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7319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-12065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500"/>
              <a:buFont typeface="Noto Sans Symbols"/>
              <a:buChar char="−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9000" marR="0" lvl="4" indent="-15875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18916650" y="8693150"/>
            <a:ext cx="23426737" cy="82280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2382837" y="539749"/>
            <a:ext cx="23426737" cy="245348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1800" marR="0" lvl="0" indent="-232409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44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3600" marR="0" lvl="1" indent="-153987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2100"/>
              <a:buFont typeface="Noto Sans Symbols"/>
              <a:buChar char="−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7319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-12065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500"/>
              <a:buFont typeface="Noto Sans Symbols"/>
              <a:buChar char="−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9000" marR="0" lvl="4" indent="-15875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4572000" y="4489450"/>
            <a:ext cx="27432000" cy="955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4572000" y="14408150"/>
            <a:ext cx="27432000" cy="6623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080"/>
              <a:buFont typeface="Noto Sans Symbols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810"/>
              <a:buFont typeface="Noto Sans Symbols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200"/>
              <a:buFont typeface="Noto Sans Symbols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720"/>
              <a:buFont typeface="Noto Sans Symbols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828800" y="1093788"/>
            <a:ext cx="32915225" cy="4578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828800" y="6418263"/>
            <a:ext cx="32915225" cy="18102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1800" marR="0" lvl="0" indent="-232409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44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3600" marR="0" lvl="1" indent="-153987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2100"/>
              <a:buFont typeface="Noto Sans Symbols"/>
              <a:buChar char="−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7319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-12065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500"/>
              <a:buFont typeface="Noto Sans Symbols"/>
              <a:buChar char="−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9000" marR="0" lvl="4" indent="-15875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95550" y="6838950"/>
            <a:ext cx="31546801" cy="114109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95550" y="18357850"/>
            <a:ext cx="31546801" cy="60007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080"/>
              <a:buFont typeface="Noto Sans Symbols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810"/>
              <a:buFont typeface="Noto Sans Symbols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200"/>
              <a:buFont typeface="Noto Sans Symbols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720"/>
              <a:buFont typeface="Noto Sans Symbols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828800" y="1093788"/>
            <a:ext cx="32915225" cy="4578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828800" y="6418263"/>
            <a:ext cx="16381413" cy="18102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1800" marR="0" lvl="0" indent="-232409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44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3600" marR="0" lvl="1" indent="-153987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2100"/>
              <a:buFont typeface="Noto Sans Symbols"/>
              <a:buChar char="−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7319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-12065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500"/>
              <a:buFont typeface="Noto Sans Symbols"/>
              <a:buChar char="−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9000" marR="0" lvl="4" indent="-15875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18362613" y="6418263"/>
            <a:ext cx="16381412" cy="18102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1800" marR="0" lvl="0" indent="-232409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44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3600" marR="0" lvl="1" indent="-153987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2100"/>
              <a:buFont typeface="Noto Sans Symbols"/>
              <a:buChar char="−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7319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-12065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500"/>
              <a:buFont typeface="Noto Sans Symbols"/>
              <a:buChar char="−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9000" marR="0" lvl="4" indent="-15875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519363" y="1460500"/>
            <a:ext cx="31546801" cy="5302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519363" y="6724650"/>
            <a:ext cx="15473362" cy="3295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080"/>
              <a:buFont typeface="Noto Sans Symbols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1500"/>
              <a:buFont typeface="Noto Sans Symbols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810"/>
              <a:buFont typeface="Noto Sans Symbols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72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2519363" y="10020300"/>
            <a:ext cx="15473362" cy="147383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1800" marR="0" lvl="0" indent="-232409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44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3600" marR="0" lvl="1" indent="-153987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2100"/>
              <a:buFont typeface="Noto Sans Symbols"/>
              <a:buChar char="−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7319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-12065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500"/>
              <a:buFont typeface="Noto Sans Symbols"/>
              <a:buChar char="−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9000" marR="0" lvl="4" indent="-15875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18516600" y="6724650"/>
            <a:ext cx="15549562" cy="3295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080"/>
              <a:buFont typeface="Noto Sans Symbols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1500"/>
              <a:buFont typeface="Noto Sans Symbols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810"/>
              <a:buFont typeface="Noto Sans Symbols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72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18516600" y="10020300"/>
            <a:ext cx="15549562" cy="147383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1800" marR="0" lvl="0" indent="-232409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44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3600" marR="0" lvl="1" indent="-153987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2100"/>
              <a:buFont typeface="Noto Sans Symbols"/>
              <a:buChar char="−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7319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-12065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500"/>
              <a:buFont typeface="Noto Sans Symbols"/>
              <a:buChar char="−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9000" marR="0" lvl="4" indent="-15875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828800" y="1093788"/>
            <a:ext cx="32915225" cy="4578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519363" y="1828800"/>
            <a:ext cx="11796712" cy="640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5549563" y="3949700"/>
            <a:ext cx="18516601" cy="194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1800" marR="0" lvl="0" indent="-232409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44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3600" marR="0" lvl="1" indent="-153987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2100"/>
              <a:buFont typeface="Noto Sans Symbols"/>
              <a:buChar char="−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7319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-12065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500"/>
              <a:buFont typeface="Noto Sans Symbols"/>
              <a:buChar char="−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9000" marR="0" lvl="4" indent="-15875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2519363" y="8229600"/>
            <a:ext cx="11796712" cy="15246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720"/>
              <a:buFont typeface="Noto Sans Symbols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54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750"/>
              <a:buFont typeface="Noto Sans Symbols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450"/>
              <a:buFont typeface="Noto Sans Symbols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519363" y="1828800"/>
            <a:ext cx="11796712" cy="640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5549563" y="3949700"/>
            <a:ext cx="18516601" cy="194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440"/>
              <a:buFont typeface="Noto Sans Symbols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2100"/>
              <a:buFont typeface="Noto Sans Symbols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1080"/>
              <a:buFont typeface="Noto Sans Symbols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519363" y="8229600"/>
            <a:ext cx="11796712" cy="15246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720"/>
              <a:buFont typeface="Noto Sans Symbols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54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750"/>
              <a:buFont typeface="Noto Sans Symbols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450"/>
              <a:buFont typeface="Noto Sans Symbols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828800" y="1093788"/>
            <a:ext cx="32915225" cy="4578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828800" y="6418263"/>
            <a:ext cx="32915225" cy="18102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1800" marR="0" lvl="0" indent="-232409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44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3600" marR="0" lvl="1" indent="-153987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2100"/>
              <a:buFont typeface="Noto Sans Symbols"/>
              <a:buChar char="−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7319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-12065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500"/>
              <a:buFont typeface="Noto Sans Symbols"/>
              <a:buChar char="−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9000" marR="0" lvl="4" indent="-15875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381000"/>
            <a:ext cx="14116051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32499300" y="629857"/>
            <a:ext cx="3222059" cy="11227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bu.edu/cs</a:t>
            </a:r>
          </a:p>
        </p:txBody>
      </p:sp>
      <p:grpSp>
        <p:nvGrpSpPr>
          <p:cNvPr id="91" name="Shape 91"/>
          <p:cNvGrpSpPr/>
          <p:nvPr/>
        </p:nvGrpSpPr>
        <p:grpSpPr>
          <a:xfrm>
            <a:off x="28773186" y="25854277"/>
            <a:ext cx="2461968" cy="1268136"/>
            <a:chOff x="5222240" y="4864670"/>
            <a:chExt cx="1767332" cy="910336"/>
          </a:xfrm>
        </p:grpSpPr>
        <p:pic>
          <p:nvPicPr>
            <p:cNvPr id="92" name="Shape 9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319012" y="4986528"/>
              <a:ext cx="670560" cy="670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Shape 9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222240" y="4864670"/>
              <a:ext cx="910336" cy="9103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Shape 94"/>
          <p:cNvSpPr txBox="1"/>
          <p:nvPr/>
        </p:nvSpPr>
        <p:spPr>
          <a:xfrm>
            <a:off x="31494869" y="25984200"/>
            <a:ext cx="4226491" cy="10082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@BUCompSci</a:t>
            </a:r>
          </a:p>
        </p:txBody>
      </p:sp>
      <p:graphicFrame>
        <p:nvGraphicFramePr>
          <p:cNvPr id="95" name="Shape 95"/>
          <p:cNvGraphicFramePr/>
          <p:nvPr/>
        </p:nvGraphicFramePr>
        <p:xfrm>
          <a:off x="0" y="1981200"/>
          <a:ext cx="36576000" cy="2419350"/>
        </p:xfrm>
        <a:graphic>
          <a:graphicData uri="http://schemas.openxmlformats.org/drawingml/2006/table">
            <a:tbl>
              <a:tblPr firstRow="1" bandRow="1">
                <a:noFill/>
                <a:tableStyleId>{77FC9236-5BB0-43D9-91DE-6EDD3322F08E}</a:tableStyleId>
              </a:tblPr>
              <a:tblGrid>
                <a:gridCol w="36576000"/>
              </a:tblGrid>
              <a:tr h="241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5000" b="0" u="none" strike="noStrike" cap="none">
                          <a:solidFill>
                            <a:schemeClr val="dk1"/>
                          </a:solidFill>
                        </a:rPr>
                        <a:t>Analyzing Risk of Gentrification in Boston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6" name="Shape 96"/>
          <p:cNvSpPr txBox="1"/>
          <p:nvPr/>
        </p:nvSpPr>
        <p:spPr>
          <a:xfrm>
            <a:off x="9829799" y="4400550"/>
            <a:ext cx="16916400" cy="112620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Ben Gaudiosi, Ray Katz, and Ned Gleesin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457200" y="5583906"/>
            <a:ext cx="11734800" cy="1001504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urban areas, gentrification is one of the most significant </a:t>
            </a:r>
            <a:r>
              <a:rPr lang="en-US" sz="4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problems 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affecting low income communities. New buildings are put up, rent increases, and all of a sudden</a:t>
            </a:r>
            <a:r>
              <a:rPr lang="en-US" sz="4000" dirty="0">
                <a:solidFill>
                  <a:schemeClr val="dk1"/>
                </a:solidFill>
              </a:rPr>
              <a:t>, the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residents can no longer afford to live in the place they once called home. Our project analyzes the risk of this phenomenon in many of Boston’s neighborhoods by </a:t>
            </a:r>
            <a:r>
              <a:rPr lang="en-US" sz="4000" dirty="0">
                <a:solidFill>
                  <a:schemeClr val="dk1"/>
                </a:solidFill>
              </a:rPr>
              <a:t>investigating 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various demographic, income, public transit, and housing statistics. </a:t>
            </a: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24596455" y="23315613"/>
            <a:ext cx="11715600" cy="543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  <a:p>
            <a:pPr marL="571500" marR="0" lvl="0" indent="-5715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Chapple, Karen. </a:t>
            </a:r>
            <a:r>
              <a:rPr lang="en-US" sz="3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Mapping Susceptibility to Gentrification: The Early Warning Toolkit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UC Berkeley Center for Community Innovation, 2009.</a:t>
            </a:r>
          </a:p>
          <a:p>
            <a:pPr marL="571500" marR="0" lvl="0" indent="-5715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24358245" y="5526758"/>
            <a:ext cx="12192000" cy="1154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studies have </a:t>
            </a:r>
            <a:r>
              <a:rPr lang="en-US" sz="4000" dirty="0">
                <a:solidFill>
                  <a:schemeClr val="dk1"/>
                </a:solidFill>
              </a:rPr>
              <a:t>examined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indicators of gentrification</a:t>
            </a:r>
            <a:r>
              <a:rPr lang="en-US" sz="4000" dirty="0">
                <a:solidFill>
                  <a:schemeClr val="dk1"/>
                </a:solidFill>
              </a:rPr>
              <a:t>. </a:t>
            </a:r>
            <a:r>
              <a:rPr lang="en-US" sz="4000" dirty="0" smtClean="0">
                <a:solidFill>
                  <a:schemeClr val="dk1"/>
                </a:solidFill>
              </a:rPr>
              <a:t>After exhaustive research,</a:t>
            </a:r>
            <a:r>
              <a:rPr lang="en-US" sz="4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came up with </a:t>
            </a:r>
            <a:r>
              <a:rPr lang="en-US" sz="4000" dirty="0">
                <a:solidFill>
                  <a:schemeClr val="dk1"/>
                </a:solidFill>
              </a:rPr>
              <a:t>a 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scoring method for analyzing th</a:t>
            </a:r>
            <a:r>
              <a:rPr lang="en-US" sz="4000" dirty="0">
                <a:solidFill>
                  <a:schemeClr val="dk1"/>
                </a:solidFill>
              </a:rPr>
              <a:t>e likelihood an area is </a:t>
            </a:r>
            <a:r>
              <a:rPr lang="en-US" sz="4000" dirty="0" smtClean="0">
                <a:solidFill>
                  <a:schemeClr val="dk1"/>
                </a:solidFill>
              </a:rPr>
              <a:t>being gentrified</a:t>
            </a:r>
            <a:r>
              <a:rPr lang="en-US" sz="4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first normalized all of our variables. Then, for each neighborhood, we summed the distances from the means for each variables</a:t>
            </a:r>
            <a:r>
              <a:rPr lang="en-US" sz="4000" dirty="0">
                <a:solidFill>
                  <a:schemeClr val="dk1"/>
                </a:solidFill>
              </a:rPr>
              <a:t> and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dirty="0">
                <a:solidFill>
                  <a:schemeClr val="dk1"/>
                </a:solidFill>
              </a:rPr>
              <a:t>gave the </a:t>
            </a:r>
            <a:r>
              <a:rPr lang="en-US" sz="4000" dirty="0" smtClean="0">
                <a:solidFill>
                  <a:schemeClr val="dk1"/>
                </a:solidFill>
              </a:rPr>
              <a:t>negative indicators a </a:t>
            </a:r>
            <a:r>
              <a:rPr lang="en-US" sz="4000" dirty="0">
                <a:solidFill>
                  <a:schemeClr val="dk1"/>
                </a:solidFill>
              </a:rPr>
              <a:t>negative weight. 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method is obviously not </a:t>
            </a:r>
            <a:r>
              <a:rPr lang="en-US" sz="4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perfect 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some variables likely have more influence than others, but we believe this provides at least some insight into a very complex issue.</a:t>
            </a: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24605903" y="15103477"/>
            <a:ext cx="11696699" cy="848847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analysis shows that parts </a:t>
            </a:r>
            <a:r>
              <a:rPr lang="en-US" sz="4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south 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Boston appear </a:t>
            </a:r>
            <a:r>
              <a:rPr lang="en-US" sz="4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have the 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greatest risk of </a:t>
            </a:r>
            <a:r>
              <a:rPr lang="en-US" sz="4000" dirty="0" smtClean="0">
                <a:solidFill>
                  <a:schemeClr val="dk1"/>
                </a:solidFill>
              </a:rPr>
              <a:t>being gentrified.</a:t>
            </a:r>
            <a:r>
              <a:rPr lang="en-US" sz="4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Community leaders should look </a:t>
            </a:r>
            <a:r>
              <a:rPr lang="en-US" sz="4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solutions so </a:t>
            </a:r>
            <a:r>
              <a:rPr lang="en-US" sz="4000" dirty="0" smtClean="0">
                <a:solidFill>
                  <a:schemeClr val="dk1"/>
                </a:solidFill>
              </a:rPr>
              <a:t>residents are displaced by high rent. </a:t>
            </a:r>
            <a:r>
              <a:rPr lang="en-US" sz="4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Looking 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ahead, it’s clear that more research needs to be done on how </a:t>
            </a:r>
            <a:r>
              <a:rPr lang="en-US" sz="4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significantly </a:t>
            </a: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of the factors we used affects a neighborhoods gentrification risk</a:t>
            </a:r>
            <a:r>
              <a:rPr lang="en-US" sz="4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4000" dirty="0" smtClean="0">
                <a:solidFill>
                  <a:schemeClr val="dk1"/>
                </a:solidFill>
              </a:rPr>
              <a:t>More </a:t>
            </a:r>
            <a:r>
              <a:rPr lang="en-US" sz="4000" dirty="0">
                <a:solidFill>
                  <a:schemeClr val="dk1"/>
                </a:solidFill>
              </a:rPr>
              <a:t>research needs to be done in order to </a:t>
            </a:r>
            <a:r>
              <a:rPr lang="en-US" sz="4000" dirty="0" smtClean="0">
                <a:solidFill>
                  <a:schemeClr val="dk1"/>
                </a:solidFill>
              </a:rPr>
              <a:t>render an </a:t>
            </a:r>
            <a:r>
              <a:rPr lang="en-US" sz="4000" dirty="0">
                <a:solidFill>
                  <a:schemeClr val="dk1"/>
                </a:solidFill>
              </a:rPr>
              <a:t>accurate scale.</a:t>
            </a: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457200" y="13747153"/>
            <a:ext cx="11849100" cy="696190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Datasets</a:t>
            </a:r>
          </a:p>
          <a:p>
            <a:pPr marL="857250" marR="0" lvl="0" indent="-85725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2010 U.S. Census</a:t>
            </a:r>
          </a:p>
          <a:p>
            <a:pPr marL="857250" marR="0" lvl="0" indent="-85725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2015 American Community Survey</a:t>
            </a:r>
          </a:p>
          <a:p>
            <a:pPr marL="857250" marR="0" lvl="0" indent="-85725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City of Boston Data Portal</a:t>
            </a:r>
          </a:p>
          <a:p>
            <a:pPr marL="857250" marR="0" lvl="0" indent="-85725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MBTA Routes and Stops</a:t>
            </a:r>
          </a:p>
          <a:p>
            <a:pPr marL="857250" marR="0" lvl="0" indent="-85725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2191999" y="26231946"/>
            <a:ext cx="12370962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2: Table showing correlation coefficients between several of the variables we used.</a:t>
            </a: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6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0945842" y="4810009"/>
            <a:ext cx="13316872" cy="1243661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4" name="Shape 104"/>
          <p:cNvGraphicFramePr/>
          <p:nvPr>
            <p:extLst>
              <p:ext uri="{D42A27DB-BD31-4B8C-83A1-F6EECF244321}">
                <p14:modId xmlns:p14="http://schemas.microsoft.com/office/powerpoint/2010/main" val="292385066"/>
              </p:ext>
            </p:extLst>
          </p:nvPr>
        </p:nvGraphicFramePr>
        <p:xfrm>
          <a:off x="12566014" y="19099552"/>
          <a:ext cx="11696700" cy="6754725"/>
        </p:xfrm>
        <a:graphic>
          <a:graphicData uri="http://schemas.openxmlformats.org/drawingml/2006/table">
            <a:tbl>
              <a:tblPr firstRow="1" bandRow="1">
                <a:noFill/>
                <a:tableStyleId>{3822759B-C37A-4CF7-A2E9-FB0F87D7E968}</a:tableStyleId>
              </a:tblPr>
              <a:tblGrid>
                <a:gridCol w="3898900"/>
                <a:gridCol w="3721625"/>
                <a:gridCol w="4076175"/>
              </a:tblGrid>
              <a:tr h="777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4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4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4000"/>
                    </a:p>
                  </a:txBody>
                  <a:tcPr marL="91450" marR="91450" marT="45725" marB="45725"/>
                </a:tc>
              </a:tr>
              <a:tr h="777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Median Income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Median Rent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 dirty="0"/>
                        <a:t>0.47</a:t>
                      </a:r>
                    </a:p>
                  </a:txBody>
                  <a:tcPr marL="91450" marR="91450" marT="45725" marB="45725"/>
                </a:tc>
              </a:tr>
              <a:tr h="777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Median Income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Public Transit %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 dirty="0"/>
                        <a:t>-0.65</a:t>
                      </a:r>
                    </a:p>
                  </a:txBody>
                  <a:tcPr marL="91450" marR="91450" marT="45725" marB="45725"/>
                </a:tc>
              </a:tr>
              <a:tr h="777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Median Income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Old Homes %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-0.14</a:t>
                      </a:r>
                    </a:p>
                  </a:txBody>
                  <a:tcPr marL="91450" marR="91450" marT="45725" marB="45725"/>
                </a:tc>
              </a:tr>
              <a:tr h="777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Median Income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Unemployment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-0.70</a:t>
                      </a:r>
                    </a:p>
                  </a:txBody>
                  <a:tcPr marL="91450" marR="91450" marT="45725" marB="45725"/>
                </a:tc>
              </a:tr>
              <a:tr h="777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Median Rent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Married %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0.01</a:t>
                      </a:r>
                    </a:p>
                  </a:txBody>
                  <a:tcPr marL="91450" marR="91450" marT="45725" marB="45725"/>
                </a:tc>
              </a:tr>
              <a:tr h="777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Median Rent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Poverty Rate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/>
                        <a:t>-0.63</a:t>
                      </a:r>
                    </a:p>
                  </a:txBody>
                  <a:tcPr marL="91450" marR="91450" marT="45725" marB="45725"/>
                </a:tc>
              </a:tr>
              <a:tr h="777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 dirty="0"/>
                        <a:t>Median Rent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 dirty="0"/>
                        <a:t>Unemployment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4000" dirty="0"/>
                        <a:t>0.42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05" name="Shape 105"/>
          <p:cNvSpPr txBox="1"/>
          <p:nvPr/>
        </p:nvSpPr>
        <p:spPr>
          <a:xfrm>
            <a:off x="16627546" y="15667078"/>
            <a:ext cx="7635168" cy="31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1: Map of Boston showing which neighborhoods are most susceptible to gentrification. Red means that a neighborhood has a higher chance.</a:t>
            </a: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7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7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80522" y="18336692"/>
            <a:ext cx="9088155" cy="8785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Microsoft Macintosh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Noto Sans Symbols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2017-12-07T17:26:57Z</dcterms:modified>
</cp:coreProperties>
</file>