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7680" userDrawn="1">
          <p15:clr>
            <a:srgbClr val="A4A3A4"/>
          </p15:clr>
        </p15:guide>
        <p15:guide id="3" pos="15360" userDrawn="1">
          <p15:clr>
            <a:srgbClr val="A4A3A4"/>
          </p15:clr>
        </p15:guide>
        <p15:guide id="4" orient="horz" pos="3456" userDrawn="1">
          <p15:clr>
            <a:srgbClr val="A4A3A4"/>
          </p15:clr>
        </p15:guide>
        <p15:guide id="5" orient="horz" pos="126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p:restoredTop sz="94624"/>
  </p:normalViewPr>
  <p:slideViewPr>
    <p:cSldViewPr>
      <p:cViewPr>
        <p:scale>
          <a:sx n="25" d="100"/>
          <a:sy n="25" d="100"/>
        </p:scale>
        <p:origin x="216" y="248"/>
      </p:cViewPr>
      <p:guideLst>
        <p:guide orient="horz" pos="8064"/>
        <p:guide pos="7680"/>
        <p:guide pos="15360"/>
        <p:guide orient="horz" pos="3456"/>
        <p:guide orient="horz" pos="12672"/>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AEC07C-75A4-FA40-BA1F-1AC02CDB4523}" type="slidenum">
              <a:rPr lang="en-GB" altLang="x-none"/>
              <a:pPr/>
              <a:t>1</a:t>
            </a:fld>
            <a:endParaRPr lang="en-GB" altLang="x-none"/>
          </a:p>
        </p:txBody>
      </p:sp>
      <p:sp>
        <p:nvSpPr>
          <p:cNvPr id="409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8" name="Text Box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x-none"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000"/>
            <a:ext cx="14116050" cy="1371600"/>
          </a:xfrm>
          <a:prstGeom prst="rect">
            <a:avLst/>
          </a:prstGeom>
        </p:spPr>
      </p:pic>
      <p:sp>
        <p:nvSpPr>
          <p:cNvPr id="4" name="TextBox 3"/>
          <p:cNvSpPr txBox="1"/>
          <p:nvPr/>
        </p:nvSpPr>
        <p:spPr>
          <a:xfrm>
            <a:off x="32499300" y="629857"/>
            <a:ext cx="3222059" cy="1122743"/>
          </a:xfrm>
          <a:prstGeom prst="rect">
            <a:avLst/>
          </a:prstGeom>
          <a:noFill/>
        </p:spPr>
        <p:txBody>
          <a:bodyPr wrap="square" rtlCol="0">
            <a:spAutoFit/>
          </a:bodyPr>
          <a:lstStyle/>
          <a:p>
            <a:r>
              <a:rPr lang="en-US" sz="5400" dirty="0" err="1"/>
              <a:t>b</a:t>
            </a:r>
            <a:r>
              <a:rPr lang="en-US" sz="5400" dirty="0" err="1" smtClean="0"/>
              <a:t>u.edu</a:t>
            </a:r>
            <a:r>
              <a:rPr lang="en-US" sz="5400" dirty="0" smtClean="0"/>
              <a:t>/cs</a:t>
            </a:r>
            <a:endParaRPr lang="en-US" sz="5400" dirty="0"/>
          </a:p>
        </p:txBody>
      </p:sp>
      <p:grpSp>
        <p:nvGrpSpPr>
          <p:cNvPr id="6" name="Group 5"/>
          <p:cNvGrpSpPr/>
          <p:nvPr/>
        </p:nvGrpSpPr>
        <p:grpSpPr>
          <a:xfrm>
            <a:off x="28773186" y="25854277"/>
            <a:ext cx="2461968" cy="1268136"/>
            <a:chOff x="5222240" y="4864670"/>
            <a:chExt cx="1767332" cy="91033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012" y="4986528"/>
              <a:ext cx="670560" cy="67056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240" y="4864670"/>
              <a:ext cx="910336" cy="910336"/>
            </a:xfrm>
            <a:prstGeom prst="rect">
              <a:avLst/>
            </a:prstGeom>
          </p:spPr>
        </p:pic>
      </p:grpSp>
      <p:sp>
        <p:nvSpPr>
          <p:cNvPr id="10" name="TextBox 9"/>
          <p:cNvSpPr txBox="1"/>
          <p:nvPr/>
        </p:nvSpPr>
        <p:spPr>
          <a:xfrm>
            <a:off x="31494868" y="25984200"/>
            <a:ext cx="4226491" cy="1008289"/>
          </a:xfrm>
          <a:prstGeom prst="rect">
            <a:avLst/>
          </a:prstGeom>
          <a:noFill/>
        </p:spPr>
        <p:txBody>
          <a:bodyPr wrap="square" rtlCol="0">
            <a:spAutoFit/>
          </a:bodyPr>
          <a:lstStyle/>
          <a:p>
            <a:r>
              <a:rPr lang="en-US" sz="4800" dirty="0"/>
              <a:t>@</a:t>
            </a:r>
            <a:r>
              <a:rPr lang="en-US" sz="4800" dirty="0" err="1" smtClean="0"/>
              <a:t>BUCompSci</a:t>
            </a:r>
            <a:endParaRPr lang="en-US" sz="4800" dirty="0"/>
          </a:p>
        </p:txBody>
      </p:sp>
      <p:graphicFrame>
        <p:nvGraphicFramePr>
          <p:cNvPr id="5" name="Table 4"/>
          <p:cNvGraphicFramePr>
            <a:graphicFrameLocks noGrp="1"/>
          </p:cNvGraphicFramePr>
          <p:nvPr>
            <p:extLst>
              <p:ext uri="{D42A27DB-BD31-4B8C-83A1-F6EECF244321}">
                <p14:modId xmlns:p14="http://schemas.microsoft.com/office/powerpoint/2010/main" val="1040915129"/>
              </p:ext>
            </p:extLst>
          </p:nvPr>
        </p:nvGraphicFramePr>
        <p:xfrm>
          <a:off x="0" y="1981200"/>
          <a:ext cx="36575999" cy="2419350"/>
        </p:xfrm>
        <a:graphic>
          <a:graphicData uri="http://schemas.openxmlformats.org/drawingml/2006/table">
            <a:tbl>
              <a:tblPr firstRow="1" bandRow="1">
                <a:tableStyleId>{5C22544A-7EE6-4342-B048-85BDC9FD1C3A}</a:tableStyleId>
              </a:tblPr>
              <a:tblGrid>
                <a:gridCol w="36575999"/>
              </a:tblGrid>
              <a:tr h="2419350">
                <a:tc>
                  <a:txBody>
                    <a:bodyPr/>
                    <a:lstStyle/>
                    <a:p>
                      <a:pPr algn="ctr"/>
                      <a:r>
                        <a:rPr lang="en-US" sz="15000" b="0" dirty="0" smtClean="0">
                          <a:ln>
                            <a:noFill/>
                          </a:ln>
                          <a:solidFill>
                            <a:schemeClr val="tx1"/>
                          </a:solidFill>
                        </a:rPr>
                        <a:t>Analyzing Risk of Gentrification in Boston</a:t>
                      </a:r>
                      <a:endParaRPr lang="en-US" sz="15000" b="0" dirty="0">
                        <a:ln>
                          <a:noFill/>
                        </a:ln>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TextBox 8"/>
          <p:cNvSpPr txBox="1"/>
          <p:nvPr/>
        </p:nvSpPr>
        <p:spPr>
          <a:xfrm>
            <a:off x="9829799" y="4400550"/>
            <a:ext cx="16916400" cy="1126206"/>
          </a:xfrm>
          <a:prstGeom prst="rect">
            <a:avLst/>
          </a:prstGeom>
          <a:noFill/>
        </p:spPr>
        <p:txBody>
          <a:bodyPr wrap="square" rtlCol="0">
            <a:spAutoFit/>
          </a:bodyPr>
          <a:lstStyle/>
          <a:p>
            <a:r>
              <a:rPr lang="en-US" sz="6000" dirty="0" smtClean="0"/>
              <a:t>By Ben </a:t>
            </a:r>
            <a:r>
              <a:rPr lang="en-US" sz="6000" dirty="0" err="1" smtClean="0"/>
              <a:t>Gaudiosi</a:t>
            </a:r>
            <a:r>
              <a:rPr lang="en-US" sz="6000" dirty="0" smtClean="0"/>
              <a:t>, Ray Katz, and Ned </a:t>
            </a:r>
            <a:r>
              <a:rPr lang="en-US" sz="6000" dirty="0" err="1" smtClean="0"/>
              <a:t>Gleesin</a:t>
            </a:r>
            <a:endParaRPr lang="en-US" sz="6000" dirty="0"/>
          </a:p>
        </p:txBody>
      </p:sp>
      <p:sp>
        <p:nvSpPr>
          <p:cNvPr id="11" name="TextBox 10"/>
          <p:cNvSpPr txBox="1"/>
          <p:nvPr/>
        </p:nvSpPr>
        <p:spPr>
          <a:xfrm>
            <a:off x="457200" y="5583906"/>
            <a:ext cx="11734800" cy="10015049"/>
          </a:xfrm>
          <a:prstGeom prst="rect">
            <a:avLst/>
          </a:prstGeom>
          <a:noFill/>
        </p:spPr>
        <p:txBody>
          <a:bodyPr wrap="square" rtlCol="0">
            <a:spAutoFit/>
          </a:bodyPr>
          <a:lstStyle/>
          <a:p>
            <a:pPr algn="ctr"/>
            <a:r>
              <a:rPr lang="en-US" sz="6000" dirty="0" smtClean="0"/>
              <a:t>Introduction</a:t>
            </a:r>
          </a:p>
          <a:p>
            <a:r>
              <a:rPr lang="en-US" sz="4000" dirty="0" smtClean="0"/>
              <a:t>In urban areas, gentrification is one of the most significant problem affecting low income communities. New buildings are put up, rent increases, and all of a sudden residents can no longer afford to live in the place they once called home. Our project analyzes the risk of this phenomenon in Boston’s many neighborhoods by looking at various demographic, income, public transit, and housing statistics. </a:t>
            </a:r>
            <a:endParaRPr lang="en-US" sz="4000" dirty="0"/>
          </a:p>
          <a:p>
            <a:endParaRPr lang="en-US" sz="4000" dirty="0"/>
          </a:p>
          <a:p>
            <a:endParaRPr lang="en-US" sz="6000" dirty="0"/>
          </a:p>
        </p:txBody>
      </p:sp>
      <p:sp>
        <p:nvSpPr>
          <p:cNvPr id="13" name="TextBox 12"/>
          <p:cNvSpPr txBox="1"/>
          <p:nvPr/>
        </p:nvSpPr>
        <p:spPr>
          <a:xfrm>
            <a:off x="24403050" y="20157156"/>
            <a:ext cx="11715749" cy="5435334"/>
          </a:xfrm>
          <a:prstGeom prst="rect">
            <a:avLst/>
          </a:prstGeom>
          <a:noFill/>
        </p:spPr>
        <p:txBody>
          <a:bodyPr wrap="square" rtlCol="0">
            <a:spAutoFit/>
          </a:bodyPr>
          <a:lstStyle/>
          <a:p>
            <a:pPr algn="ctr"/>
            <a:r>
              <a:rPr lang="en-US" sz="6000" dirty="0" smtClean="0"/>
              <a:t>References</a:t>
            </a:r>
          </a:p>
          <a:p>
            <a:pPr marL="571500" indent="-571500">
              <a:buSzPct val="100000"/>
              <a:buFont typeface="Arial" charset="0"/>
              <a:buChar char="•"/>
            </a:pPr>
            <a:r>
              <a:rPr lang="en-US" sz="4000" dirty="0" smtClean="0"/>
              <a:t>No one </a:t>
            </a:r>
            <a:r>
              <a:rPr lang="en-US" sz="4000" dirty="0" err="1" smtClean="0"/>
              <a:t>cuz</a:t>
            </a:r>
            <a:r>
              <a:rPr lang="en-US" sz="4000" dirty="0" smtClean="0"/>
              <a:t> we’re </a:t>
            </a:r>
            <a:r>
              <a:rPr lang="en-US" sz="4000" dirty="0" err="1" smtClean="0"/>
              <a:t>baddassessdfdsfdsfds</a:t>
            </a:r>
            <a:endParaRPr lang="en-US" sz="4000" dirty="0" smtClean="0"/>
          </a:p>
          <a:p>
            <a:pPr marL="571500" indent="-571500">
              <a:buSzPct val="100000"/>
              <a:buFont typeface="Arial" charset="0"/>
              <a:buChar char="•"/>
            </a:pPr>
            <a:r>
              <a:rPr lang="en-US" sz="4000" dirty="0" err="1" smtClean="0"/>
              <a:t>Sdfsdfkljsdfkjlsdfkjlkdflskljfdkjlsdf</a:t>
            </a:r>
            <a:endParaRPr lang="en-US" sz="4000" dirty="0" smtClean="0"/>
          </a:p>
          <a:p>
            <a:pPr marL="571500" indent="-571500">
              <a:buSzPct val="100000"/>
              <a:buFont typeface="Arial" charset="0"/>
              <a:buChar char="•"/>
            </a:pPr>
            <a:r>
              <a:rPr lang="en-US" sz="4000" dirty="0" smtClean="0"/>
              <a:t>Hail </a:t>
            </a:r>
            <a:r>
              <a:rPr lang="en-US" sz="4000" dirty="0" err="1" smtClean="0"/>
              <a:t>satan</a:t>
            </a:r>
            <a:endParaRPr lang="en-US" sz="4000" dirty="0"/>
          </a:p>
          <a:p>
            <a:endParaRPr lang="en-US" sz="4000" dirty="0"/>
          </a:p>
          <a:p>
            <a:endParaRPr lang="en-US" sz="6000" dirty="0"/>
          </a:p>
        </p:txBody>
      </p:sp>
      <p:sp>
        <p:nvSpPr>
          <p:cNvPr id="14" name="TextBox 13"/>
          <p:cNvSpPr txBox="1"/>
          <p:nvPr/>
        </p:nvSpPr>
        <p:spPr>
          <a:xfrm>
            <a:off x="24422100" y="12899106"/>
            <a:ext cx="11696699" cy="6198620"/>
          </a:xfrm>
          <a:prstGeom prst="rect">
            <a:avLst/>
          </a:prstGeom>
          <a:noFill/>
        </p:spPr>
        <p:txBody>
          <a:bodyPr wrap="square" rtlCol="0">
            <a:spAutoFit/>
          </a:bodyPr>
          <a:lstStyle/>
          <a:p>
            <a:pPr algn="ctr"/>
            <a:r>
              <a:rPr lang="en-US" sz="6000" dirty="0" smtClean="0"/>
              <a:t>Conclusion</a:t>
            </a:r>
          </a:p>
          <a:p>
            <a:r>
              <a:rPr lang="en-US" sz="4000" dirty="0" smtClean="0"/>
              <a:t>This is a </a:t>
            </a:r>
            <a:r>
              <a:rPr lang="en-US" sz="4000" dirty="0" err="1" smtClean="0"/>
              <a:t>paragaph</a:t>
            </a:r>
            <a:r>
              <a:rPr lang="en-US" sz="4000" dirty="0" smtClean="0"/>
              <a:t>. Talk here about how we found some interesting correlations and some not so interesting. Also our analysis of gentrification yields important data for </a:t>
            </a:r>
            <a:r>
              <a:rPr lang="en-US" sz="4000" dirty="0" err="1" smtClean="0"/>
              <a:t>bostons</a:t>
            </a:r>
            <a:r>
              <a:rPr lang="en-US" sz="4000" dirty="0" smtClean="0"/>
              <a:t> future blah blah</a:t>
            </a:r>
            <a:endParaRPr lang="en-US" sz="4000" dirty="0"/>
          </a:p>
          <a:p>
            <a:endParaRPr lang="en-US" sz="4000" dirty="0"/>
          </a:p>
          <a:p>
            <a:endParaRPr lang="en-US" sz="6000" dirty="0"/>
          </a:p>
        </p:txBody>
      </p:sp>
      <p:sp>
        <p:nvSpPr>
          <p:cNvPr id="15" name="TextBox 14"/>
          <p:cNvSpPr txBox="1"/>
          <p:nvPr/>
        </p:nvSpPr>
        <p:spPr>
          <a:xfrm>
            <a:off x="24672095" y="5530858"/>
            <a:ext cx="12192000" cy="3908762"/>
          </a:xfrm>
          <a:prstGeom prst="rect">
            <a:avLst/>
          </a:prstGeom>
          <a:noFill/>
        </p:spPr>
        <p:txBody>
          <a:bodyPr wrap="square" rtlCol="0">
            <a:spAutoFit/>
          </a:bodyPr>
          <a:lstStyle/>
          <a:p>
            <a:pPr algn="ctr"/>
            <a:r>
              <a:rPr lang="en-US" sz="6000" dirty="0" smtClean="0"/>
              <a:t>Analysis</a:t>
            </a:r>
          </a:p>
          <a:p>
            <a:r>
              <a:rPr lang="en-US" sz="4000" dirty="0" smtClean="0"/>
              <a:t>Talk about how we developed our scoring method</a:t>
            </a:r>
            <a:endParaRPr lang="en-US" sz="4000" dirty="0"/>
          </a:p>
          <a:p>
            <a:endParaRPr lang="en-US" sz="4000" dirty="0"/>
          </a:p>
          <a:p>
            <a:endParaRPr lang="en-US" sz="6000" dirty="0"/>
          </a:p>
        </p:txBody>
      </p:sp>
      <p:sp>
        <p:nvSpPr>
          <p:cNvPr id="16" name="TextBox 15"/>
          <p:cNvSpPr txBox="1"/>
          <p:nvPr/>
        </p:nvSpPr>
        <p:spPr>
          <a:xfrm>
            <a:off x="457200" y="13747153"/>
            <a:ext cx="11849100" cy="6961906"/>
          </a:xfrm>
          <a:prstGeom prst="rect">
            <a:avLst/>
          </a:prstGeom>
          <a:noFill/>
        </p:spPr>
        <p:txBody>
          <a:bodyPr wrap="square" rtlCol="0">
            <a:spAutoFit/>
          </a:bodyPr>
          <a:lstStyle/>
          <a:p>
            <a:pPr algn="ctr"/>
            <a:r>
              <a:rPr lang="en-US" sz="6000" dirty="0" smtClean="0"/>
              <a:t>Datasets</a:t>
            </a:r>
          </a:p>
          <a:p>
            <a:pPr marL="857250" indent="-857250">
              <a:buSzPct val="100000"/>
              <a:buFont typeface="Arial" charset="0"/>
              <a:buChar char="•"/>
            </a:pPr>
            <a:r>
              <a:rPr lang="en-US" sz="4000" dirty="0" smtClean="0"/>
              <a:t>2010 U.S. Census</a:t>
            </a:r>
            <a:endParaRPr lang="en-US" sz="4000" dirty="0" smtClean="0"/>
          </a:p>
          <a:p>
            <a:pPr marL="857250" indent="-857250">
              <a:buSzPct val="100000"/>
              <a:buFont typeface="Arial" charset="0"/>
              <a:buChar char="•"/>
            </a:pPr>
            <a:r>
              <a:rPr lang="en-US" sz="4000" dirty="0" smtClean="0"/>
              <a:t>2015 American Community Survey</a:t>
            </a:r>
            <a:endParaRPr lang="en-US" sz="4000" dirty="0" smtClean="0"/>
          </a:p>
          <a:p>
            <a:pPr marL="857250" indent="-857250">
              <a:buSzPct val="100000"/>
              <a:buFont typeface="Arial" charset="0"/>
              <a:buChar char="•"/>
            </a:pPr>
            <a:r>
              <a:rPr lang="en-US" sz="4000" dirty="0" smtClean="0"/>
              <a:t>City of Boston Data Portal</a:t>
            </a:r>
          </a:p>
          <a:p>
            <a:pPr marL="857250" indent="-857250">
              <a:buSzPct val="100000"/>
              <a:buFont typeface="Arial" charset="0"/>
              <a:buChar char="•"/>
            </a:pPr>
            <a:r>
              <a:rPr lang="en-US" sz="4000" dirty="0" smtClean="0"/>
              <a:t>MBTA Routes and Stops</a:t>
            </a:r>
            <a:endParaRPr lang="en-US" sz="4000" dirty="0" smtClean="0"/>
          </a:p>
          <a:p>
            <a:pPr marL="857250" indent="-857250">
              <a:buSzPct val="100000"/>
              <a:buFont typeface="Arial" charset="0"/>
              <a:buChar char="•"/>
            </a:pPr>
            <a:endParaRPr lang="en-US" sz="4000" dirty="0" smtClean="0"/>
          </a:p>
          <a:p>
            <a:endParaRPr lang="en-US" sz="4000" dirty="0"/>
          </a:p>
          <a:p>
            <a:endParaRPr lang="en-US" sz="6000" dirty="0"/>
          </a:p>
        </p:txBody>
      </p:sp>
      <p:sp>
        <p:nvSpPr>
          <p:cNvPr id="18" name="TextBox 17"/>
          <p:cNvSpPr txBox="1"/>
          <p:nvPr/>
        </p:nvSpPr>
        <p:spPr>
          <a:xfrm>
            <a:off x="12102518" y="26423320"/>
            <a:ext cx="12370962" cy="457200"/>
          </a:xfrm>
          <a:prstGeom prst="rect">
            <a:avLst/>
          </a:prstGeom>
          <a:noFill/>
        </p:spPr>
        <p:txBody>
          <a:bodyPr wrap="square" rtlCol="0">
            <a:spAutoFit/>
          </a:bodyPr>
          <a:lstStyle/>
          <a:p>
            <a:pPr algn="ctr"/>
            <a:r>
              <a:rPr lang="en-US" sz="2000" dirty="0" smtClean="0"/>
              <a:t>Figure 2: Table showing correlation coefficients between several of the variables we used.</a:t>
            </a:r>
            <a:endParaRPr lang="en-US" sz="2000" dirty="0" smtClean="0"/>
          </a:p>
          <a:p>
            <a:endParaRPr lang="en-US" sz="4000" dirty="0"/>
          </a:p>
          <a:p>
            <a:endParaRPr lang="en-US" sz="6000" dirty="0"/>
          </a:p>
        </p:txBody>
      </p:sp>
      <p:pic>
        <p:nvPicPr>
          <p:cNvPr id="2" name="Picture 1"/>
          <p:cNvPicPr>
            <a:picLocks noChangeAspect="1"/>
          </p:cNvPicPr>
          <p:nvPr/>
        </p:nvPicPr>
        <p:blipFill>
          <a:blip r:embed="rId6">
            <a:clrChange>
              <a:clrFrom>
                <a:srgbClr val="EEEEEE"/>
              </a:clrFrom>
              <a:clrTo>
                <a:srgbClr val="EEEEEE">
                  <a:alpha val="0"/>
                </a:srgbClr>
              </a:clrTo>
            </a:clrChange>
            <a:extLst>
              <a:ext uri="{28A0092B-C50C-407E-A947-70E740481C1C}">
                <a14:useLocalDpi xmlns:a14="http://schemas.microsoft.com/office/drawing/2010/main" val="0"/>
              </a:ext>
            </a:extLst>
          </a:blip>
          <a:stretch>
            <a:fillRect/>
          </a:stretch>
        </p:blipFill>
        <p:spPr>
          <a:xfrm>
            <a:off x="9829799" y="5416219"/>
            <a:ext cx="15684420" cy="14632417"/>
          </a:xfrm>
          <a:prstGeom prst="rect">
            <a:avLst/>
          </a:prstGeom>
          <a:noFill/>
        </p:spPr>
      </p:pic>
      <p:graphicFrame>
        <p:nvGraphicFramePr>
          <p:cNvPr id="17" name="Table 16"/>
          <p:cNvGraphicFramePr>
            <a:graphicFrameLocks noGrp="1"/>
          </p:cNvGraphicFramePr>
          <p:nvPr>
            <p:extLst>
              <p:ext uri="{D42A27DB-BD31-4B8C-83A1-F6EECF244321}">
                <p14:modId xmlns:p14="http://schemas.microsoft.com/office/powerpoint/2010/main" val="677978458"/>
              </p:ext>
            </p:extLst>
          </p:nvPr>
        </p:nvGraphicFramePr>
        <p:xfrm>
          <a:off x="12446636" y="20204726"/>
          <a:ext cx="11696700" cy="6221816"/>
        </p:xfrm>
        <a:graphic>
          <a:graphicData uri="http://schemas.openxmlformats.org/drawingml/2006/table">
            <a:tbl>
              <a:tblPr firstRow="1" bandRow="1">
                <a:tableStyleId>{073A0DAA-6AF3-43AB-8588-CEC1D06C72B9}</a:tableStyleId>
              </a:tblPr>
              <a:tblGrid>
                <a:gridCol w="3898900"/>
                <a:gridCol w="3898900"/>
                <a:gridCol w="3898900"/>
              </a:tblGrid>
              <a:tr h="777727">
                <a:tc>
                  <a:txBody>
                    <a:bodyPr/>
                    <a:lstStyle/>
                    <a:p>
                      <a:endParaRPr lang="en-US" sz="4000" dirty="0"/>
                    </a:p>
                  </a:txBody>
                  <a:tcPr/>
                </a:tc>
                <a:tc>
                  <a:txBody>
                    <a:bodyPr/>
                    <a:lstStyle/>
                    <a:p>
                      <a:endParaRPr lang="en-US" sz="4000" dirty="0"/>
                    </a:p>
                  </a:txBody>
                  <a:tcPr/>
                </a:tc>
                <a:tc>
                  <a:txBody>
                    <a:bodyPr/>
                    <a:lstStyle/>
                    <a:p>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Median Rent</a:t>
                      </a:r>
                      <a:endParaRPr lang="en-US" sz="4000" dirty="0"/>
                    </a:p>
                  </a:txBody>
                  <a:tcPr/>
                </a:tc>
                <a:tc>
                  <a:txBody>
                    <a:bodyPr/>
                    <a:lstStyle/>
                    <a:p>
                      <a:r>
                        <a:rPr lang="en-US" sz="4000" dirty="0" smtClean="0"/>
                        <a:t>0.47</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Public</a:t>
                      </a:r>
                      <a:r>
                        <a:rPr lang="en-US" sz="4000" baseline="0" dirty="0" smtClean="0"/>
                        <a:t> Transit %</a:t>
                      </a:r>
                      <a:endParaRPr lang="en-US" sz="4000" dirty="0"/>
                    </a:p>
                  </a:txBody>
                  <a:tcPr/>
                </a:tc>
                <a:tc>
                  <a:txBody>
                    <a:bodyPr/>
                    <a:lstStyle/>
                    <a:p>
                      <a:r>
                        <a:rPr lang="en-US" sz="4000" dirty="0" smtClean="0"/>
                        <a:t>-0.65</a:t>
                      </a:r>
                      <a:endParaRPr lang="en-US" sz="4000" dirty="0"/>
                    </a:p>
                  </a:txBody>
                  <a:tcPr/>
                </a:tc>
              </a:tr>
              <a:tr h="777727">
                <a:tc>
                  <a:txBody>
                    <a:bodyPr/>
                    <a:lstStyle/>
                    <a:p>
                      <a:r>
                        <a:rPr lang="en-US" sz="4000" dirty="0" smtClean="0"/>
                        <a:t>Median Income</a:t>
                      </a:r>
                      <a:endParaRPr lang="en-US" sz="4000" dirty="0"/>
                    </a:p>
                  </a:txBody>
                  <a:tcPr/>
                </a:tc>
                <a:tc>
                  <a:txBody>
                    <a:bodyPr/>
                    <a:lstStyle/>
                    <a:p>
                      <a:r>
                        <a:rPr lang="en-US" sz="4000" dirty="0" smtClean="0"/>
                        <a:t>Old</a:t>
                      </a:r>
                      <a:r>
                        <a:rPr lang="en-US" sz="4000" baseline="0" dirty="0" smtClean="0"/>
                        <a:t> Homes %</a:t>
                      </a:r>
                      <a:endParaRPr lang="en-US" sz="4000" dirty="0"/>
                    </a:p>
                  </a:txBody>
                  <a:tcPr/>
                </a:tc>
                <a:tc>
                  <a:txBody>
                    <a:bodyPr/>
                    <a:lstStyle/>
                    <a:p>
                      <a:r>
                        <a:rPr lang="en-US" sz="4000" dirty="0" smtClean="0"/>
                        <a:t>-0.14</a:t>
                      </a:r>
                      <a:endParaRPr lang="en-US" sz="4000" dirty="0"/>
                    </a:p>
                  </a:txBody>
                  <a:tcPr/>
                </a:tc>
              </a:tr>
              <a:tr h="777727">
                <a:tc>
                  <a:txBody>
                    <a:bodyPr/>
                    <a:lstStyle/>
                    <a:p>
                      <a:r>
                        <a:rPr lang="en-US" sz="4000" dirty="0" smtClean="0"/>
                        <a:t>Median</a:t>
                      </a:r>
                      <a:r>
                        <a:rPr lang="en-US" sz="4000" baseline="0" dirty="0" smtClean="0"/>
                        <a:t> Income</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-0.70</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Married</a:t>
                      </a:r>
                      <a:r>
                        <a:rPr lang="en-US" sz="4000" baseline="0" dirty="0" smtClean="0"/>
                        <a:t> %</a:t>
                      </a:r>
                      <a:endParaRPr lang="en-US" sz="4000" dirty="0"/>
                    </a:p>
                  </a:txBody>
                  <a:tcPr/>
                </a:tc>
                <a:tc>
                  <a:txBody>
                    <a:bodyPr/>
                    <a:lstStyle/>
                    <a:p>
                      <a:r>
                        <a:rPr lang="en-US" sz="4000" dirty="0" smtClean="0"/>
                        <a:t>0.01</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Poverty</a:t>
                      </a:r>
                      <a:r>
                        <a:rPr lang="en-US" sz="4000" baseline="0" dirty="0" smtClean="0"/>
                        <a:t> Rate</a:t>
                      </a:r>
                      <a:endParaRPr lang="en-US" sz="4000" dirty="0"/>
                    </a:p>
                  </a:txBody>
                  <a:tcPr/>
                </a:tc>
                <a:tc>
                  <a:txBody>
                    <a:bodyPr/>
                    <a:lstStyle/>
                    <a:p>
                      <a:r>
                        <a:rPr lang="en-US" sz="4000" dirty="0" smtClean="0"/>
                        <a:t>-0.63</a:t>
                      </a:r>
                      <a:endParaRPr lang="en-US" sz="4000" dirty="0"/>
                    </a:p>
                  </a:txBody>
                  <a:tcPr/>
                </a:tc>
              </a:tr>
              <a:tr h="777727">
                <a:tc>
                  <a:txBody>
                    <a:bodyPr/>
                    <a:lstStyle/>
                    <a:p>
                      <a:r>
                        <a:rPr lang="en-US" sz="4000" dirty="0" smtClean="0"/>
                        <a:t>Median Rent</a:t>
                      </a:r>
                      <a:endParaRPr lang="en-US" sz="4000" dirty="0"/>
                    </a:p>
                  </a:txBody>
                  <a:tcPr/>
                </a:tc>
                <a:tc>
                  <a:txBody>
                    <a:bodyPr/>
                    <a:lstStyle/>
                    <a:p>
                      <a:r>
                        <a:rPr lang="en-US" sz="4000" dirty="0" smtClean="0"/>
                        <a:t>Unemployment</a:t>
                      </a:r>
                      <a:endParaRPr lang="en-US" sz="4000" dirty="0"/>
                    </a:p>
                  </a:txBody>
                  <a:tcPr/>
                </a:tc>
                <a:tc>
                  <a:txBody>
                    <a:bodyPr/>
                    <a:lstStyle/>
                    <a:p>
                      <a:r>
                        <a:rPr lang="en-US" sz="4000" dirty="0" smtClean="0"/>
                        <a:t>0.42</a:t>
                      </a:r>
                      <a:endParaRPr lang="en-US" sz="4000" dirty="0"/>
                    </a:p>
                  </a:txBody>
                  <a:tcPr/>
                </a:tc>
              </a:tr>
            </a:tbl>
          </a:graphicData>
        </a:graphic>
      </p:graphicFrame>
      <p:sp>
        <p:nvSpPr>
          <p:cNvPr id="19" name="TextBox 18"/>
          <p:cNvSpPr txBox="1"/>
          <p:nvPr/>
        </p:nvSpPr>
        <p:spPr>
          <a:xfrm>
            <a:off x="16306760" y="17052172"/>
            <a:ext cx="8629650" cy="2231136"/>
          </a:xfrm>
          <a:prstGeom prst="rect">
            <a:avLst/>
          </a:prstGeom>
          <a:noFill/>
        </p:spPr>
        <p:txBody>
          <a:bodyPr wrap="square" rtlCol="0">
            <a:spAutoFit/>
          </a:bodyPr>
          <a:lstStyle/>
          <a:p>
            <a:r>
              <a:rPr lang="en-US" sz="2000" dirty="0" smtClean="0"/>
              <a:t>Figure 1: Map of Boston showing which neighborhoods are most susceptible to gentrification. Red means that a neighborhood has a higher chance.</a:t>
            </a:r>
          </a:p>
          <a:p>
            <a:endParaRPr lang="en-US" sz="4000" dirty="0" smtClean="0"/>
          </a:p>
          <a:p>
            <a:endParaRPr lang="en-US" sz="6000"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0522" y="18336692"/>
            <a:ext cx="9088155" cy="8785721"/>
          </a:xfrm>
          <a:prstGeom prst="rect">
            <a:avLst/>
          </a:prstGeom>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poster_template_Powerpoint(1)</Template>
  <TotalTime>139</TotalTime>
  <Words>243</Words>
  <Application>Microsoft Macintosh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DejaVu Sans</vt:lpstr>
      <vt:lpstr>Nimbus Roman No9 L</vt:lpstr>
      <vt:lpstr>Symbol</vt:lpstr>
      <vt:lpstr>Times New Roman</vt:lpstr>
      <vt:lpstr>Wingdings</vt:lpstr>
      <vt:lpstr>Arial</vt:lpstr>
      <vt:lpstr>Office Theme</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User</cp:lastModifiedBy>
  <cp:revision>20</cp:revision>
  <dcterms:created xsi:type="dcterms:W3CDTF">2017-02-02T20:14:35Z</dcterms:created>
  <dcterms:modified xsi:type="dcterms:W3CDTF">2017-12-07T15:16:40Z</dcterms:modified>
</cp:coreProperties>
</file>