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090" autoAdjust="0"/>
    <p:restoredTop sz="94599"/>
  </p:normalViewPr>
  <p:slideViewPr>
    <p:cSldViewPr>
      <p:cViewPr>
        <p:scale>
          <a:sx n="41" d="100"/>
          <a:sy n="41" d="100"/>
        </p:scale>
        <p:origin x="1096" y="-220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25551127" y="25926972"/>
            <a:ext cx="3222059" cy="1122743"/>
          </a:xfrm>
          <a:prstGeom prst="rect">
            <a:avLst/>
          </a:prstGeom>
          <a:noFill/>
        </p:spPr>
        <p:txBody>
          <a:bodyPr wrap="square" rtlCol="0">
            <a:spAutoFit/>
          </a:bodyPr>
          <a:lstStyle/>
          <a:p>
            <a:r>
              <a:rPr lang="en-US" sz="5400" dirty="0" err="1"/>
              <a:t>b</a:t>
            </a:r>
            <a:r>
              <a:rPr lang="en-US" sz="5400" dirty="0" err="1" smtClean="0"/>
              <a:t>u.edu</a:t>
            </a:r>
            <a:r>
              <a:rPr lang="en-US" sz="5400" dirty="0" smtClean="0"/>
              <a:t>/cs</a:t>
            </a:r>
            <a:endParaRPr lang="en-US" sz="5400" dirty="0"/>
          </a:p>
        </p:txBody>
      </p:sp>
      <p:grpSp>
        <p:nvGrpSpPr>
          <p:cNvPr id="6" name="Group 5"/>
          <p:cNvGrpSpPr/>
          <p:nvPr/>
        </p:nvGrpSpPr>
        <p:grpSpPr>
          <a:xfrm>
            <a:off x="28773186" y="25854277"/>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5984200"/>
            <a:ext cx="4226491" cy="1008289"/>
          </a:xfrm>
          <a:prstGeom prst="rect">
            <a:avLst/>
          </a:prstGeom>
          <a:noFill/>
        </p:spPr>
        <p:txBody>
          <a:bodyPr wrap="square" rtlCol="0">
            <a:spAutoFit/>
          </a:bodyPr>
          <a:lstStyle/>
          <a:p>
            <a:r>
              <a:rPr lang="en-US" sz="4800" dirty="0"/>
              <a:t>@</a:t>
            </a:r>
            <a:r>
              <a:rPr lang="en-US" sz="4800" dirty="0" err="1" smtClean="0"/>
              <a:t>BUCompSci</a:t>
            </a:r>
            <a:endParaRPr lang="en-US" sz="4800" dirty="0"/>
          </a:p>
        </p:txBody>
      </p:sp>
      <p:sp>
        <p:nvSpPr>
          <p:cNvPr id="2" name="TextBox 1"/>
          <p:cNvSpPr txBox="1"/>
          <p:nvPr/>
        </p:nvSpPr>
        <p:spPr>
          <a:xfrm>
            <a:off x="17754600" y="381000"/>
            <a:ext cx="16411074" cy="1332994"/>
          </a:xfrm>
          <a:prstGeom prst="rect">
            <a:avLst/>
          </a:prstGeom>
          <a:noFill/>
        </p:spPr>
        <p:txBody>
          <a:bodyPr wrap="square" rtlCol="0">
            <a:spAutoFit/>
          </a:bodyPr>
          <a:lstStyle/>
          <a:p>
            <a:r>
              <a:rPr lang="en-US" sz="7200" dirty="0" smtClean="0">
                <a:solidFill>
                  <a:srgbClr val="C00000"/>
                </a:solidFill>
              </a:rPr>
              <a:t> Handling Winter Storms in Boston</a:t>
            </a:r>
            <a:endParaRPr lang="en-US" sz="7200" dirty="0">
              <a:solidFill>
                <a:srgbClr val="C00000"/>
              </a:solidFill>
            </a:endParaRPr>
          </a:p>
        </p:txBody>
      </p:sp>
      <p:sp>
        <p:nvSpPr>
          <p:cNvPr id="9" name="TextBox 8"/>
          <p:cNvSpPr txBox="1"/>
          <p:nvPr/>
        </p:nvSpPr>
        <p:spPr>
          <a:xfrm>
            <a:off x="427041" y="26340852"/>
            <a:ext cx="17607213" cy="781561"/>
          </a:xfrm>
          <a:prstGeom prst="rect">
            <a:avLst/>
          </a:prstGeom>
          <a:noFill/>
        </p:spPr>
        <p:txBody>
          <a:bodyPr wrap="square" rtlCol="0">
            <a:spAutoFit/>
          </a:bodyPr>
          <a:lstStyle/>
          <a:p>
            <a:r>
              <a:rPr lang="en-US" sz="4000" dirty="0" smtClean="0">
                <a:solidFill>
                  <a:srgbClr val="C00000"/>
                </a:solidFill>
              </a:rPr>
              <a:t>Steven Brzozowski, Chris Joe, Benjamin Kincaid, Keith Lovett</a:t>
            </a:r>
            <a:endParaRPr lang="en-US" sz="4000" dirty="0">
              <a:solidFill>
                <a:srgbClr val="C00000"/>
              </a:solidFill>
            </a:endParaRPr>
          </a:p>
        </p:txBody>
      </p:sp>
      <p:sp>
        <p:nvSpPr>
          <p:cNvPr id="11" name="TextBox 10"/>
          <p:cNvSpPr txBox="1"/>
          <p:nvPr/>
        </p:nvSpPr>
        <p:spPr>
          <a:xfrm>
            <a:off x="990600" y="2888266"/>
            <a:ext cx="9817768"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Motivation</a:t>
            </a:r>
            <a:endParaRPr lang="en-US" sz="7200" dirty="0">
              <a:solidFill>
                <a:schemeClr val="bg1"/>
              </a:solidFill>
            </a:endParaRPr>
          </a:p>
        </p:txBody>
      </p:sp>
      <p:sp>
        <p:nvSpPr>
          <p:cNvPr id="5" name="TextBox 4"/>
          <p:cNvSpPr txBox="1"/>
          <p:nvPr/>
        </p:nvSpPr>
        <p:spPr>
          <a:xfrm>
            <a:off x="978568" y="4424329"/>
            <a:ext cx="9829800" cy="6198620"/>
          </a:xfrm>
          <a:prstGeom prst="rect">
            <a:avLst/>
          </a:prstGeom>
          <a:noFill/>
        </p:spPr>
        <p:txBody>
          <a:bodyPr wrap="square" rtlCol="0">
            <a:spAutoFit/>
          </a:bodyPr>
          <a:lstStyle/>
          <a:p>
            <a:r>
              <a:rPr lang="en-US" sz="4000" dirty="0"/>
              <a:t>The city of Boston is notorious for its extreme winter weather. With snow-</a:t>
            </a:r>
          </a:p>
          <a:p>
            <a:r>
              <a:rPr lang="en-US" sz="4000" dirty="0"/>
              <a:t>storms potentially causing problems ranging from minor inconveniences like</a:t>
            </a:r>
          </a:p>
          <a:p>
            <a:r>
              <a:rPr lang="en-US" sz="4000" dirty="0" smtClean="0"/>
              <a:t>traffic </a:t>
            </a:r>
            <a:r>
              <a:rPr lang="en-US" sz="4000" dirty="0"/>
              <a:t>backup to more serious concerns like roads to hospitals being blocked,</a:t>
            </a:r>
          </a:p>
          <a:p>
            <a:r>
              <a:rPr lang="en-US" sz="4000" dirty="0"/>
              <a:t>it's important to clear snow from roads as </a:t>
            </a:r>
            <a:r>
              <a:rPr lang="en-US" sz="4000" dirty="0" smtClean="0"/>
              <a:t>effectively </a:t>
            </a:r>
            <a:r>
              <a:rPr lang="en-US" sz="4000" dirty="0"/>
              <a:t>as possible.</a:t>
            </a:r>
          </a:p>
        </p:txBody>
      </p:sp>
      <p:sp>
        <p:nvSpPr>
          <p:cNvPr id="12" name="TextBox 11"/>
          <p:cNvSpPr txBox="1"/>
          <p:nvPr/>
        </p:nvSpPr>
        <p:spPr>
          <a:xfrm>
            <a:off x="950333" y="11447902"/>
            <a:ext cx="9817768"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Datasets</a:t>
            </a:r>
            <a:endParaRPr lang="en-US" sz="6000" dirty="0">
              <a:solidFill>
                <a:schemeClr val="bg1"/>
              </a:solidFill>
            </a:endParaRPr>
          </a:p>
        </p:txBody>
      </p:sp>
      <p:sp>
        <p:nvSpPr>
          <p:cNvPr id="13" name="TextBox 12"/>
          <p:cNvSpPr txBox="1"/>
          <p:nvPr/>
        </p:nvSpPr>
        <p:spPr>
          <a:xfrm>
            <a:off x="966376" y="12909429"/>
            <a:ext cx="9829800" cy="4672048"/>
          </a:xfrm>
          <a:prstGeom prst="rect">
            <a:avLst/>
          </a:prstGeom>
          <a:noFill/>
        </p:spPr>
        <p:txBody>
          <a:bodyPr wrap="square" rtlCol="0">
            <a:spAutoFit/>
          </a:bodyPr>
          <a:lstStyle/>
          <a:p>
            <a:r>
              <a:rPr lang="en-US" sz="4000" dirty="0" smtClean="0"/>
              <a:t>Source: Analyze Boston</a:t>
            </a:r>
          </a:p>
          <a:p>
            <a:pPr marL="571500" indent="-571500">
              <a:buFont typeface="Arial" panose="020B0604020202020204" pitchFamily="34" charset="0"/>
              <a:buChar char="•"/>
            </a:pPr>
            <a:r>
              <a:rPr lang="en-US" sz="4000" dirty="0"/>
              <a:t>Property Assessment FY2017</a:t>
            </a:r>
          </a:p>
          <a:p>
            <a:endParaRPr lang="en-US" sz="4000" dirty="0"/>
          </a:p>
          <a:p>
            <a:r>
              <a:rPr lang="en-US" sz="4000" dirty="0" smtClean="0"/>
              <a:t>Source</a:t>
            </a:r>
            <a:r>
              <a:rPr lang="en-US" sz="4000" dirty="0"/>
              <a:t>: </a:t>
            </a:r>
            <a:r>
              <a:rPr lang="en-US" sz="4000" dirty="0" smtClean="0"/>
              <a:t>Boston Open Data</a:t>
            </a:r>
            <a:endParaRPr lang="en-US" sz="4000" dirty="0"/>
          </a:p>
          <a:p>
            <a:pPr marL="571500" indent="-571500">
              <a:buFont typeface="Arial" panose="020B0604020202020204" pitchFamily="34" charset="0"/>
              <a:buChar char="•"/>
            </a:pPr>
            <a:r>
              <a:rPr lang="en-US" sz="4000" dirty="0"/>
              <a:t>Snow Emergency </a:t>
            </a:r>
            <a:r>
              <a:rPr lang="en-US" sz="4000" dirty="0" smtClean="0"/>
              <a:t>Routes</a:t>
            </a:r>
          </a:p>
          <a:p>
            <a:pPr marL="571500" indent="-571500">
              <a:buFont typeface="Arial" panose="020B0604020202020204" pitchFamily="34" charset="0"/>
              <a:buChar char="•"/>
            </a:pPr>
            <a:r>
              <a:rPr lang="en-US" sz="4000" dirty="0"/>
              <a:t>Traffic </a:t>
            </a:r>
            <a:r>
              <a:rPr lang="en-US" sz="4000" dirty="0" smtClean="0"/>
              <a:t>Signals</a:t>
            </a:r>
          </a:p>
        </p:txBody>
      </p:sp>
      <p:sp>
        <p:nvSpPr>
          <p:cNvPr id="14" name="TextBox 13"/>
          <p:cNvSpPr txBox="1"/>
          <p:nvPr/>
        </p:nvSpPr>
        <p:spPr>
          <a:xfrm>
            <a:off x="990600" y="18179918"/>
            <a:ext cx="9817768"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Services / Libraries</a:t>
            </a:r>
            <a:endParaRPr lang="en-US" sz="6000" dirty="0">
              <a:solidFill>
                <a:schemeClr val="bg1"/>
              </a:solidFill>
            </a:endParaRPr>
          </a:p>
        </p:txBody>
      </p:sp>
      <p:sp>
        <p:nvSpPr>
          <p:cNvPr id="16" name="TextBox 15"/>
          <p:cNvSpPr txBox="1"/>
          <p:nvPr/>
        </p:nvSpPr>
        <p:spPr>
          <a:xfrm>
            <a:off x="998621" y="19616990"/>
            <a:ext cx="4688304" cy="5588196"/>
          </a:xfrm>
          <a:prstGeom prst="rect">
            <a:avLst/>
          </a:prstGeom>
          <a:noFill/>
        </p:spPr>
        <p:txBody>
          <a:bodyPr wrap="square" rtlCol="0">
            <a:spAutoFit/>
          </a:bodyPr>
          <a:lstStyle/>
          <a:p>
            <a:r>
              <a:rPr lang="en-US" sz="3600" dirty="0" smtClean="0"/>
              <a:t>Python Libraries </a:t>
            </a:r>
          </a:p>
          <a:p>
            <a:r>
              <a:rPr lang="en-US" sz="3600" dirty="0" smtClean="0"/>
              <a:t>(ran with Python 3.6)</a:t>
            </a:r>
          </a:p>
          <a:p>
            <a:pPr marL="571500" indent="-571500">
              <a:buFont typeface="Arial" panose="020B0604020202020204" pitchFamily="34" charset="0"/>
              <a:buChar char="•"/>
            </a:pPr>
            <a:r>
              <a:rPr lang="en-US" sz="3600" dirty="0" smtClean="0"/>
              <a:t>Flask</a:t>
            </a:r>
          </a:p>
          <a:p>
            <a:pPr marL="571500" indent="-571500">
              <a:buFont typeface="Arial" panose="020B0604020202020204" pitchFamily="34" charset="0"/>
              <a:buChar char="•"/>
            </a:pPr>
            <a:r>
              <a:rPr lang="en-US" sz="3600" dirty="0" err="1"/>
              <a:t>N</a:t>
            </a:r>
            <a:r>
              <a:rPr lang="en-US" sz="3600" dirty="0" err="1" smtClean="0"/>
              <a:t>umpy</a:t>
            </a:r>
            <a:endParaRPr lang="en-US" sz="3600" dirty="0" smtClean="0"/>
          </a:p>
          <a:p>
            <a:pPr marL="571500" indent="-571500">
              <a:buFont typeface="Arial" panose="020B0604020202020204" pitchFamily="34" charset="0"/>
              <a:buChar char="•"/>
            </a:pPr>
            <a:r>
              <a:rPr lang="en-US" sz="3600" dirty="0" err="1" smtClean="0"/>
              <a:t>Scipy</a:t>
            </a:r>
            <a:endParaRPr lang="en-US" sz="3600" dirty="0" smtClean="0"/>
          </a:p>
          <a:p>
            <a:pPr marL="571500" indent="-571500">
              <a:buFont typeface="Arial" panose="020B0604020202020204" pitchFamily="34" charset="0"/>
              <a:buChar char="•"/>
            </a:pPr>
            <a:r>
              <a:rPr lang="en-US" sz="3600" dirty="0" err="1"/>
              <a:t>s</a:t>
            </a:r>
            <a:r>
              <a:rPr lang="en-US" sz="3600" dirty="0" err="1" smtClean="0"/>
              <a:t>klearn</a:t>
            </a:r>
            <a:endParaRPr lang="en-US" sz="3600" dirty="0" smtClean="0"/>
          </a:p>
          <a:p>
            <a:pPr marL="571500" indent="-571500">
              <a:buFont typeface="Arial" panose="020B0604020202020204" pitchFamily="34" charset="0"/>
              <a:buChar char="•"/>
            </a:pPr>
            <a:r>
              <a:rPr lang="en-US" sz="3600" dirty="0"/>
              <a:t>z</a:t>
            </a:r>
            <a:r>
              <a:rPr lang="en-US" sz="3600" dirty="0" smtClean="0"/>
              <a:t>3-solver</a:t>
            </a:r>
            <a:endParaRPr lang="en-US" sz="3600" dirty="0"/>
          </a:p>
          <a:p>
            <a:pPr marL="571500" indent="-571500">
              <a:buFontTx/>
              <a:buChar char="-"/>
            </a:pPr>
            <a:endParaRPr lang="en-US" sz="3600" dirty="0" smtClean="0"/>
          </a:p>
        </p:txBody>
      </p:sp>
      <p:sp>
        <p:nvSpPr>
          <p:cNvPr id="17" name="TextBox 16"/>
          <p:cNvSpPr txBox="1"/>
          <p:nvPr/>
        </p:nvSpPr>
        <p:spPr>
          <a:xfrm>
            <a:off x="5893468" y="19652566"/>
            <a:ext cx="4688304" cy="4901214"/>
          </a:xfrm>
          <a:prstGeom prst="rect">
            <a:avLst/>
          </a:prstGeom>
          <a:noFill/>
        </p:spPr>
        <p:txBody>
          <a:bodyPr wrap="square" rtlCol="0">
            <a:spAutoFit/>
          </a:bodyPr>
          <a:lstStyle/>
          <a:p>
            <a:r>
              <a:rPr lang="en-US" sz="3600" dirty="0" smtClean="0"/>
              <a:t>Services:</a:t>
            </a:r>
          </a:p>
          <a:p>
            <a:pPr marL="571500" indent="-571500">
              <a:buFont typeface="Arial" panose="020B0604020202020204" pitchFamily="34" charset="0"/>
              <a:buChar char="•"/>
            </a:pPr>
            <a:r>
              <a:rPr lang="en-US" sz="3600" dirty="0" smtClean="0"/>
              <a:t>Google </a:t>
            </a:r>
            <a:r>
              <a:rPr lang="en-US" sz="3600" dirty="0" smtClean="0"/>
              <a:t>Maps</a:t>
            </a:r>
          </a:p>
          <a:p>
            <a:pPr marL="571500" indent="-571500">
              <a:buFont typeface="Arial" panose="020B0604020202020204" pitchFamily="34" charset="0"/>
              <a:buChar char="•"/>
            </a:pPr>
            <a:r>
              <a:rPr lang="en-US" sz="3600" dirty="0" smtClean="0"/>
              <a:t>(to create visual and perform geocoding used for street markers.)</a:t>
            </a:r>
            <a:endParaRPr lang="en-US" sz="3600" dirty="0" smtClean="0"/>
          </a:p>
          <a:p>
            <a:pPr marL="571500" indent="-571500">
              <a:buFontTx/>
              <a:buChar char="-"/>
            </a:pPr>
            <a:endParaRPr lang="en-US" sz="3600" dirty="0" smtClean="0"/>
          </a:p>
        </p:txBody>
      </p:sp>
      <p:sp>
        <p:nvSpPr>
          <p:cNvPr id="18" name="TextBox 17"/>
          <p:cNvSpPr txBox="1"/>
          <p:nvPr/>
        </p:nvSpPr>
        <p:spPr>
          <a:xfrm>
            <a:off x="12547854" y="2886899"/>
            <a:ext cx="10972800" cy="1237262"/>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Prioritizing </a:t>
            </a:r>
            <a:r>
              <a:rPr lang="en-US" sz="6000" dirty="0" smtClean="0">
                <a:solidFill>
                  <a:schemeClr val="bg1"/>
                </a:solidFill>
              </a:rPr>
              <a:t>Routes</a:t>
            </a:r>
            <a:endParaRPr lang="en-US" sz="7200" dirty="0">
              <a:solidFill>
                <a:schemeClr val="bg1"/>
              </a:solidFill>
            </a:endParaRPr>
          </a:p>
        </p:txBody>
      </p:sp>
      <p:sp>
        <p:nvSpPr>
          <p:cNvPr id="19" name="TextBox 18"/>
          <p:cNvSpPr txBox="1"/>
          <p:nvPr/>
        </p:nvSpPr>
        <p:spPr>
          <a:xfrm>
            <a:off x="12547854" y="4384053"/>
            <a:ext cx="10972800" cy="5435334"/>
          </a:xfrm>
          <a:prstGeom prst="rect">
            <a:avLst/>
          </a:prstGeom>
          <a:noFill/>
        </p:spPr>
        <p:txBody>
          <a:bodyPr wrap="square" rtlCol="0">
            <a:spAutoFit/>
          </a:bodyPr>
          <a:lstStyle/>
          <a:p>
            <a:r>
              <a:rPr lang="en-US" sz="4000" dirty="0" smtClean="0"/>
              <a:t>Boston Open Data has a collection of “Snow Emergency </a:t>
            </a:r>
            <a:r>
              <a:rPr lang="en-US" sz="4000" dirty="0" smtClean="0"/>
              <a:t>Routes;” streets critical to the movement of police, ambulances, etc</a:t>
            </a:r>
            <a:r>
              <a:rPr lang="en-US" sz="4000" dirty="0" smtClean="0"/>
              <a:t>. during snow emergencies. Using z3-solver, we found a list of “high-priority” emergency routes by applying the constraint that all roads in the city must be connected to at least one route.</a:t>
            </a:r>
            <a:endParaRPr lang="en-US" sz="4000" dirty="0"/>
          </a:p>
        </p:txBody>
      </p:sp>
      <p:sp>
        <p:nvSpPr>
          <p:cNvPr id="20" name="TextBox 19"/>
          <p:cNvSpPr txBox="1"/>
          <p:nvPr/>
        </p:nvSpPr>
        <p:spPr>
          <a:xfrm>
            <a:off x="12569625" y="11447902"/>
            <a:ext cx="10979136" cy="1126206"/>
          </a:xfrm>
          <a:prstGeom prst="rect">
            <a:avLst/>
          </a:prstGeom>
          <a:solidFill>
            <a:schemeClr val="tx2">
              <a:lumMod val="50000"/>
              <a:lumOff val="50000"/>
            </a:schemeClr>
          </a:solidFill>
        </p:spPr>
        <p:txBody>
          <a:bodyPr wrap="square" rtlCol="0">
            <a:spAutoFit/>
          </a:bodyPr>
          <a:lstStyle/>
          <a:p>
            <a:pPr algn="ctr"/>
            <a:r>
              <a:rPr lang="en-US" sz="5400" dirty="0" smtClean="0">
                <a:solidFill>
                  <a:schemeClr val="bg1"/>
                </a:solidFill>
              </a:rPr>
              <a:t>Visualization</a:t>
            </a:r>
            <a:endParaRPr lang="en-US" sz="6600" dirty="0">
              <a:solidFill>
                <a:schemeClr val="bg1"/>
              </a:solidFill>
            </a:endParaRPr>
          </a:p>
        </p:txBody>
      </p:sp>
      <p:sp>
        <p:nvSpPr>
          <p:cNvPr id="21" name="TextBox 20"/>
          <p:cNvSpPr txBox="1"/>
          <p:nvPr/>
        </p:nvSpPr>
        <p:spPr>
          <a:xfrm>
            <a:off x="12547854" y="12909429"/>
            <a:ext cx="10972800" cy="3908762"/>
          </a:xfrm>
          <a:prstGeom prst="rect">
            <a:avLst/>
          </a:prstGeom>
          <a:noFill/>
        </p:spPr>
        <p:txBody>
          <a:bodyPr wrap="square" rtlCol="0">
            <a:spAutoFit/>
          </a:bodyPr>
          <a:lstStyle/>
          <a:p>
            <a:r>
              <a:rPr lang="en-US" sz="4000" dirty="0" smtClean="0"/>
              <a:t>We highlighted our high priority routes (defined above), and made a </a:t>
            </a:r>
            <a:r>
              <a:rPr lang="en-US" sz="4000" dirty="0" err="1" smtClean="0"/>
              <a:t>heatmap</a:t>
            </a:r>
            <a:r>
              <a:rPr lang="en-US" sz="4000" dirty="0" smtClean="0"/>
              <a:t> overlay whose epicenters correspond to the centroids we obtained by running k-means.</a:t>
            </a:r>
            <a:endParaRPr lang="en-US" sz="4000" b="1" dirty="0" smtClean="0"/>
          </a:p>
          <a:p>
            <a:endParaRPr lang="en-US" sz="4000" b="1" dirty="0"/>
          </a:p>
        </p:txBody>
      </p:sp>
      <p:sp>
        <p:nvSpPr>
          <p:cNvPr id="22" name="TextBox 21"/>
          <p:cNvSpPr txBox="1"/>
          <p:nvPr/>
        </p:nvSpPr>
        <p:spPr>
          <a:xfrm>
            <a:off x="24775991" y="2886899"/>
            <a:ext cx="10972800"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Prioritizing Areas</a:t>
            </a:r>
            <a:endParaRPr lang="en-US" sz="7200" dirty="0">
              <a:solidFill>
                <a:schemeClr val="bg1"/>
              </a:solidFill>
            </a:endParaRPr>
          </a:p>
        </p:txBody>
      </p:sp>
      <p:sp>
        <p:nvSpPr>
          <p:cNvPr id="23" name="TextBox 22"/>
          <p:cNvSpPr txBox="1"/>
          <p:nvPr/>
        </p:nvSpPr>
        <p:spPr>
          <a:xfrm>
            <a:off x="24775991" y="4384053"/>
            <a:ext cx="10972800" cy="6198620"/>
          </a:xfrm>
          <a:prstGeom prst="rect">
            <a:avLst/>
          </a:prstGeom>
          <a:noFill/>
        </p:spPr>
        <p:txBody>
          <a:bodyPr wrap="square" rtlCol="0">
            <a:spAutoFit/>
          </a:bodyPr>
          <a:lstStyle/>
          <a:p>
            <a:r>
              <a:rPr lang="en-US" sz="4000" dirty="0" smtClean="0"/>
              <a:t>Using Analyze Boston’s </a:t>
            </a:r>
            <a:r>
              <a:rPr lang="en-US" sz="4000" dirty="0" smtClean="0"/>
              <a:t>“2017 Property Assessment” </a:t>
            </a:r>
            <a:r>
              <a:rPr lang="en-US" sz="4000" dirty="0" smtClean="0"/>
              <a:t>dataset, </a:t>
            </a:r>
            <a:r>
              <a:rPr lang="en-US" sz="4000" dirty="0" smtClean="0"/>
              <a:t>we selected high priority property types like hospitals, elderly homes, and schools. We then used the </a:t>
            </a:r>
            <a:r>
              <a:rPr lang="en-US" sz="4000" dirty="0" err="1" smtClean="0"/>
              <a:t>sklearn</a:t>
            </a:r>
            <a:r>
              <a:rPr lang="en-US" sz="4000" dirty="0" smtClean="0"/>
              <a:t> Python library to run k-means on a list of these properties’ coordinates, returning k-centroids each denoting an area of importance, as well as their nearest building of importance.</a:t>
            </a:r>
            <a:endParaRPr lang="en-US" sz="4000" dirty="0"/>
          </a:p>
        </p:txBody>
      </p:sp>
      <p:sp>
        <p:nvSpPr>
          <p:cNvPr id="24" name="TextBox 23"/>
          <p:cNvSpPr txBox="1"/>
          <p:nvPr/>
        </p:nvSpPr>
        <p:spPr>
          <a:xfrm>
            <a:off x="23548761" y="11452312"/>
            <a:ext cx="11978960" cy="1122743"/>
          </a:xfrm>
          <a:prstGeom prst="rect">
            <a:avLst/>
          </a:prstGeom>
          <a:solidFill>
            <a:schemeClr val="tx2">
              <a:lumMod val="50000"/>
              <a:lumOff val="50000"/>
            </a:schemeClr>
          </a:solidFill>
        </p:spPr>
        <p:txBody>
          <a:bodyPr wrap="square" rtlCol="0">
            <a:spAutoFit/>
          </a:bodyPr>
          <a:lstStyle/>
          <a:p>
            <a:pPr algn="ctr"/>
            <a:r>
              <a:rPr lang="en-US" sz="5400" dirty="0" smtClean="0">
                <a:solidFill>
                  <a:schemeClr val="bg1"/>
                </a:solidFill>
              </a:rPr>
              <a:t>Provenance Model</a:t>
            </a:r>
            <a:endParaRPr lang="en-US" sz="6600" dirty="0">
              <a:solidFill>
                <a:schemeClr val="bg1"/>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7854" y="16064817"/>
            <a:ext cx="10972800" cy="5921344"/>
          </a:xfrm>
          <a:prstGeom prst="rect">
            <a:avLst/>
          </a:prstGeom>
          <a:ln>
            <a:solidFill>
              <a:schemeClr val="tx1"/>
            </a:solidFill>
          </a:ln>
          <a:effectLst>
            <a:softEdge rad="0"/>
          </a:effectLst>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54922" y="16028470"/>
            <a:ext cx="10972800" cy="5921344"/>
          </a:xfrm>
          <a:prstGeom prst="rect">
            <a:avLst/>
          </a:prstGeom>
          <a:ln>
            <a:solidFill>
              <a:schemeClr val="tx1"/>
            </a:solidFill>
          </a:ln>
        </p:spPr>
      </p:pic>
      <p:sp>
        <p:nvSpPr>
          <p:cNvPr id="29" name="TextBox 28"/>
          <p:cNvSpPr txBox="1"/>
          <p:nvPr/>
        </p:nvSpPr>
        <p:spPr>
          <a:xfrm>
            <a:off x="24394991" y="22260441"/>
            <a:ext cx="10972800" cy="3908762"/>
          </a:xfrm>
          <a:prstGeom prst="rect">
            <a:avLst/>
          </a:prstGeom>
          <a:noFill/>
        </p:spPr>
        <p:txBody>
          <a:bodyPr wrap="square" rtlCol="0">
            <a:spAutoFit/>
          </a:bodyPr>
          <a:lstStyle/>
          <a:p>
            <a:r>
              <a:rPr lang="en-US" sz="4000" dirty="0" smtClean="0"/>
              <a:t>First, we select a list of traffic signals forming intersections on each route, and aggregate the list of intersecting streets. We flip this key-value pair, with each key being a road, and each value being a list of routes. We then run z3.</a:t>
            </a:r>
            <a:endParaRPr lang="en-US" sz="4000" b="1" dirty="0" smtClean="0"/>
          </a:p>
        </p:txBody>
      </p:sp>
      <p:sp>
        <p:nvSpPr>
          <p:cNvPr id="30" name="TextBox 29"/>
          <p:cNvSpPr txBox="1"/>
          <p:nvPr/>
        </p:nvSpPr>
        <p:spPr>
          <a:xfrm>
            <a:off x="12547854" y="22259882"/>
            <a:ext cx="10972800" cy="3908762"/>
          </a:xfrm>
          <a:prstGeom prst="rect">
            <a:avLst/>
          </a:prstGeom>
          <a:noFill/>
        </p:spPr>
        <p:txBody>
          <a:bodyPr wrap="square" rtlCol="0">
            <a:spAutoFit/>
          </a:bodyPr>
          <a:lstStyle/>
          <a:p>
            <a:r>
              <a:rPr lang="en-US" sz="4000" dirty="0" smtClean="0"/>
              <a:t>We also marked each highlighted route with its distance to its nearest centroid. The route with the smallest distance is the route of highest priority, followed by the route with the next smallest distance, and so on.</a:t>
            </a:r>
            <a:endParaRPr lang="en-US" sz="4000" dirty="0"/>
          </a:p>
        </p:txBody>
      </p:sp>
      <p:sp>
        <p:nvSpPr>
          <p:cNvPr id="31" name="TextBox 30"/>
          <p:cNvSpPr txBox="1"/>
          <p:nvPr/>
        </p:nvSpPr>
        <p:spPr>
          <a:xfrm>
            <a:off x="24394991" y="12905882"/>
            <a:ext cx="10972800" cy="3908762"/>
          </a:xfrm>
          <a:prstGeom prst="rect">
            <a:avLst/>
          </a:prstGeom>
          <a:noFill/>
        </p:spPr>
        <p:txBody>
          <a:bodyPr wrap="square" rtlCol="0">
            <a:spAutoFit/>
          </a:bodyPr>
          <a:lstStyle/>
          <a:p>
            <a:r>
              <a:rPr lang="en-US" sz="4000" dirty="0" smtClean="0"/>
              <a:t>The flow of data to obtain the k-means result is relatively straightforward. We simply perform a selection on the property types deemed important.</a:t>
            </a:r>
            <a:r>
              <a:rPr lang="en-US" sz="4000" dirty="0"/>
              <a:t> Finding each route is more </a:t>
            </a:r>
            <a:r>
              <a:rPr lang="en-US" sz="4000" dirty="0" smtClean="0"/>
              <a:t>involved</a:t>
            </a:r>
            <a:r>
              <a:rPr lang="en-US" sz="4000" dirty="0"/>
              <a:t>:</a:t>
            </a:r>
            <a:endParaRPr lang="en-US" sz="4000" dirty="0" smtClean="0"/>
          </a:p>
          <a:p>
            <a:endParaRPr lang="en-US" sz="4000"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218</TotalTime>
  <Words>399</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Nimbus Roman No9 L</vt:lpstr>
      <vt:lpstr>Symbol</vt:lpstr>
      <vt:lpstr>Times New Roman</vt:lpstr>
      <vt:lpstr>Wingdings</vt:lpstr>
      <vt:lpstr>Arial</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Microsoft Office User</cp:lastModifiedBy>
  <cp:revision>34</cp:revision>
  <dcterms:created xsi:type="dcterms:W3CDTF">2017-02-02T20:14:35Z</dcterms:created>
  <dcterms:modified xsi:type="dcterms:W3CDTF">2017-12-04T18:58:03Z</dcterms:modified>
</cp:coreProperties>
</file>