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064" userDrawn="1">
          <p15:clr>
            <a:srgbClr val="A4A3A4"/>
          </p15:clr>
        </p15:guide>
        <p15:guide id="2" pos="7680" userDrawn="1">
          <p15:clr>
            <a:srgbClr val="A4A3A4"/>
          </p15:clr>
        </p15:guide>
        <p15:guide id="3" pos="15360" userDrawn="1">
          <p15:clr>
            <a:srgbClr val="A4A3A4"/>
          </p15:clr>
        </p15:guide>
        <p15:guide id="4" orient="horz" pos="3456" userDrawn="1">
          <p15:clr>
            <a:srgbClr val="A4A3A4"/>
          </p15:clr>
        </p15:guide>
        <p15:guide id="5" orient="horz" pos="126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8"/>
  </p:normalViewPr>
  <p:slideViewPr>
    <p:cSldViewPr>
      <p:cViewPr>
        <p:scale>
          <a:sx n="26" d="100"/>
          <a:sy n="26" d="100"/>
        </p:scale>
        <p:origin x="1424" y="-104"/>
      </p:cViewPr>
      <p:guideLst>
        <p:guide orient="horz" pos="8064"/>
        <p:guide pos="7680"/>
        <p:guide pos="15360"/>
        <p:guide orient="horz" pos="3456"/>
        <p:guide orient="horz" pos="12672"/>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AEC07C-75A4-FA40-BA1F-1AC02CDB4523}" type="slidenum">
              <a:rPr lang="en-GB" altLang="x-none"/>
              <a:pPr/>
              <a:t>1</a:t>
            </a:fld>
            <a:endParaRPr lang="en-GB" altLang="x-none"/>
          </a:p>
        </p:txBody>
      </p:sp>
      <p:sp>
        <p:nvSpPr>
          <p:cNvPr id="409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0"/>
            <a:ext cx="27432000" cy="95504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C95D9100-B959-404D-8BAD-5893ACFDD5D3}" type="slidenum">
              <a:rPr lang="en-GB" altLang="x-none"/>
              <a:pPr/>
              <a:t>‹#›</a:t>
            </a:fld>
            <a:endParaRPr lang="en-GB" altLang="x-none"/>
          </a:p>
        </p:txBody>
      </p:sp>
    </p:spTree>
    <p:extLst>
      <p:ext uri="{BB962C8B-B14F-4D97-AF65-F5344CB8AC3E}">
        <p14:creationId xmlns:p14="http://schemas.microsoft.com/office/powerpoint/2010/main" val="133829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511FA1DA-8A39-1F43-ACED-D9EC8EB5951E}" type="slidenum">
              <a:rPr lang="en-GB" altLang="x-none"/>
              <a:pPr/>
              <a:t>‹#›</a:t>
            </a:fld>
            <a:endParaRPr lang="en-GB" altLang="x-none"/>
          </a:p>
        </p:txBody>
      </p:sp>
    </p:spTree>
    <p:extLst>
      <p:ext uri="{BB962C8B-B14F-4D97-AF65-F5344CB8AC3E}">
        <p14:creationId xmlns:p14="http://schemas.microsoft.com/office/powerpoint/2010/main" val="4004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6013" y="1093788"/>
            <a:ext cx="8228012" cy="23426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3788"/>
            <a:ext cx="24534813" cy="23426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AFC651C9-7FF1-394B-B31B-CA6F9014019D}" type="slidenum">
              <a:rPr lang="en-GB" altLang="x-none"/>
              <a:pPr/>
              <a:t>‹#›</a:t>
            </a:fld>
            <a:endParaRPr lang="en-GB" altLang="x-none"/>
          </a:p>
        </p:txBody>
      </p:sp>
    </p:spTree>
    <p:extLst>
      <p:ext uri="{BB962C8B-B14F-4D97-AF65-F5344CB8AC3E}">
        <p14:creationId xmlns:p14="http://schemas.microsoft.com/office/powerpoint/2010/main" val="90300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729B094D-8F15-314C-9987-E3045643C233}" type="slidenum">
              <a:rPr lang="en-GB" altLang="x-none"/>
              <a:pPr/>
              <a:t>‹#›</a:t>
            </a:fld>
            <a:endParaRPr lang="en-GB" altLang="x-none"/>
          </a:p>
        </p:txBody>
      </p:sp>
    </p:spTree>
    <p:extLst>
      <p:ext uri="{BB962C8B-B14F-4D97-AF65-F5344CB8AC3E}">
        <p14:creationId xmlns:p14="http://schemas.microsoft.com/office/powerpoint/2010/main" val="208556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0"/>
            <a:ext cx="31546800" cy="11410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07511EBB-8F04-3143-A63A-DE16057AB4CF}" type="slidenum">
              <a:rPr lang="en-GB" altLang="x-none"/>
              <a:pPr/>
              <a:t>‹#›</a:t>
            </a:fld>
            <a:endParaRPr lang="en-GB" altLang="x-none"/>
          </a:p>
        </p:txBody>
      </p:sp>
    </p:spTree>
    <p:extLst>
      <p:ext uri="{BB962C8B-B14F-4D97-AF65-F5344CB8AC3E}">
        <p14:creationId xmlns:p14="http://schemas.microsoft.com/office/powerpoint/2010/main" val="7849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18263"/>
            <a:ext cx="16381413"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2613" y="6418263"/>
            <a:ext cx="16381412"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EA67221A-1568-0C45-8C59-2D110DE5A554}" type="slidenum">
              <a:rPr lang="en-GB" altLang="x-none"/>
              <a:pPr/>
              <a:t>‹#›</a:t>
            </a:fld>
            <a:endParaRPr lang="en-GB" altLang="x-none"/>
          </a:p>
        </p:txBody>
      </p:sp>
    </p:spTree>
    <p:extLst>
      <p:ext uri="{BB962C8B-B14F-4D97-AF65-F5344CB8AC3E}">
        <p14:creationId xmlns:p14="http://schemas.microsoft.com/office/powerpoint/2010/main" val="68637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460500"/>
            <a:ext cx="31546800" cy="53022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19363" y="10020300"/>
            <a:ext cx="15473362"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16600" y="10020300"/>
            <a:ext cx="15549563"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ltLang="x-none"/>
          </a:p>
        </p:txBody>
      </p:sp>
      <p:sp>
        <p:nvSpPr>
          <p:cNvPr id="8" name="Footer Placeholder 7"/>
          <p:cNvSpPr>
            <a:spLocks noGrp="1"/>
          </p:cNvSpPr>
          <p:nvPr>
            <p:ph type="ftr" idx="11"/>
          </p:nvPr>
        </p:nvSpPr>
        <p:spPr/>
        <p:txBody>
          <a:bodyPr/>
          <a:lstStyle>
            <a:lvl1pPr>
              <a:defRPr/>
            </a:lvl1pPr>
          </a:lstStyle>
          <a:p>
            <a:endParaRPr lang="en-GB" altLang="x-none"/>
          </a:p>
        </p:txBody>
      </p:sp>
      <p:sp>
        <p:nvSpPr>
          <p:cNvPr id="9" name="Slide Number Placeholder 8"/>
          <p:cNvSpPr>
            <a:spLocks noGrp="1"/>
          </p:cNvSpPr>
          <p:nvPr>
            <p:ph type="sldNum" idx="12"/>
          </p:nvPr>
        </p:nvSpPr>
        <p:spPr/>
        <p:txBody>
          <a:bodyPr/>
          <a:lstStyle>
            <a:lvl1pPr>
              <a:defRPr/>
            </a:lvl1pPr>
          </a:lstStyle>
          <a:p>
            <a:fld id="{8805D0CC-AE87-EF4B-85E6-38580FB14346}" type="slidenum">
              <a:rPr lang="en-GB" altLang="x-none"/>
              <a:pPr/>
              <a:t>‹#›</a:t>
            </a:fld>
            <a:endParaRPr lang="en-GB" altLang="x-none"/>
          </a:p>
        </p:txBody>
      </p:sp>
    </p:spTree>
    <p:extLst>
      <p:ext uri="{BB962C8B-B14F-4D97-AF65-F5344CB8AC3E}">
        <p14:creationId xmlns:p14="http://schemas.microsoft.com/office/powerpoint/2010/main" val="171242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ltLang="x-none"/>
          </a:p>
        </p:txBody>
      </p:sp>
      <p:sp>
        <p:nvSpPr>
          <p:cNvPr id="4" name="Footer Placeholder 3"/>
          <p:cNvSpPr>
            <a:spLocks noGrp="1"/>
          </p:cNvSpPr>
          <p:nvPr>
            <p:ph type="ftr" idx="11"/>
          </p:nvPr>
        </p:nvSpPr>
        <p:spPr/>
        <p:txBody>
          <a:bodyPr/>
          <a:lstStyle>
            <a:lvl1pPr>
              <a:defRPr/>
            </a:lvl1pPr>
          </a:lstStyle>
          <a:p>
            <a:endParaRPr lang="en-GB" altLang="x-none"/>
          </a:p>
        </p:txBody>
      </p:sp>
      <p:sp>
        <p:nvSpPr>
          <p:cNvPr id="5" name="Slide Number Placeholder 4"/>
          <p:cNvSpPr>
            <a:spLocks noGrp="1"/>
          </p:cNvSpPr>
          <p:nvPr>
            <p:ph type="sldNum" idx="12"/>
          </p:nvPr>
        </p:nvSpPr>
        <p:spPr/>
        <p:txBody>
          <a:bodyPr/>
          <a:lstStyle>
            <a:lvl1pPr>
              <a:defRPr/>
            </a:lvl1pPr>
          </a:lstStyle>
          <a:p>
            <a:fld id="{FA460A07-2DF4-7349-A31B-15A93D415986}" type="slidenum">
              <a:rPr lang="en-GB" altLang="x-none"/>
              <a:pPr/>
              <a:t>‹#›</a:t>
            </a:fld>
            <a:endParaRPr lang="en-GB" altLang="x-none"/>
          </a:p>
        </p:txBody>
      </p:sp>
    </p:spTree>
    <p:extLst>
      <p:ext uri="{BB962C8B-B14F-4D97-AF65-F5344CB8AC3E}">
        <p14:creationId xmlns:p14="http://schemas.microsoft.com/office/powerpoint/2010/main" val="17806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ltLang="x-none"/>
          </a:p>
        </p:txBody>
      </p:sp>
      <p:sp>
        <p:nvSpPr>
          <p:cNvPr id="3" name="Footer Placeholder 2"/>
          <p:cNvSpPr>
            <a:spLocks noGrp="1"/>
          </p:cNvSpPr>
          <p:nvPr>
            <p:ph type="ftr" idx="11"/>
          </p:nvPr>
        </p:nvSpPr>
        <p:spPr/>
        <p:txBody>
          <a:bodyPr/>
          <a:lstStyle>
            <a:lvl1pPr>
              <a:defRPr/>
            </a:lvl1pPr>
          </a:lstStyle>
          <a:p>
            <a:endParaRPr lang="en-GB" altLang="x-none"/>
          </a:p>
        </p:txBody>
      </p:sp>
      <p:sp>
        <p:nvSpPr>
          <p:cNvPr id="4" name="Slide Number Placeholder 3"/>
          <p:cNvSpPr>
            <a:spLocks noGrp="1"/>
          </p:cNvSpPr>
          <p:nvPr>
            <p:ph type="sldNum" idx="12"/>
          </p:nvPr>
        </p:nvSpPr>
        <p:spPr/>
        <p:txBody>
          <a:bodyPr/>
          <a:lstStyle>
            <a:lvl1pPr>
              <a:defRPr/>
            </a:lvl1pPr>
          </a:lstStyle>
          <a:p>
            <a:fld id="{9D76B9AF-FBF0-CD47-8071-F641C4853AA9}" type="slidenum">
              <a:rPr lang="en-GB" altLang="x-none"/>
              <a:pPr/>
              <a:t>‹#›</a:t>
            </a:fld>
            <a:endParaRPr lang="en-GB" altLang="x-none"/>
          </a:p>
        </p:txBody>
      </p:sp>
    </p:spTree>
    <p:extLst>
      <p:ext uri="{BB962C8B-B14F-4D97-AF65-F5344CB8AC3E}">
        <p14:creationId xmlns:p14="http://schemas.microsoft.com/office/powerpoint/2010/main" val="12554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2586BA42-3499-DE45-988E-EA02D972C01A}" type="slidenum">
              <a:rPr lang="en-GB" altLang="x-none"/>
              <a:pPr/>
              <a:t>‹#›</a:t>
            </a:fld>
            <a:endParaRPr lang="en-GB" altLang="x-none"/>
          </a:p>
        </p:txBody>
      </p:sp>
    </p:spTree>
    <p:extLst>
      <p:ext uri="{BB962C8B-B14F-4D97-AF65-F5344CB8AC3E}">
        <p14:creationId xmlns:p14="http://schemas.microsoft.com/office/powerpoint/2010/main" val="7291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A20CC87D-1F8E-274E-B68B-FC8DBEBF70F8}" type="slidenum">
              <a:rPr lang="en-GB" altLang="x-none"/>
              <a:pPr/>
              <a:t>‹#›</a:t>
            </a:fld>
            <a:endParaRPr lang="en-GB" altLang="x-none"/>
          </a:p>
        </p:txBody>
      </p:sp>
    </p:spTree>
    <p:extLst>
      <p:ext uri="{BB962C8B-B14F-4D97-AF65-F5344CB8AC3E}">
        <p14:creationId xmlns:p14="http://schemas.microsoft.com/office/powerpoint/2010/main" val="1968220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828800" y="1093788"/>
            <a:ext cx="32915225" cy="457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ltLang="x-none"/>
              <a:t>Click to edit the title text format</a:t>
            </a:r>
          </a:p>
        </p:txBody>
      </p:sp>
      <p:sp>
        <p:nvSpPr>
          <p:cNvPr id="1026" name="Rectangle 2"/>
          <p:cNvSpPr>
            <a:spLocks noGrp="1" noChangeArrowheads="1"/>
          </p:cNvSpPr>
          <p:nvPr>
            <p:ph type="body" idx="1"/>
          </p:nvPr>
        </p:nvSpPr>
        <p:spPr bwMode="auto">
          <a:xfrm>
            <a:off x="1828800" y="6418263"/>
            <a:ext cx="32915225" cy="1810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a:t>Click to edit the outline text format</a:t>
            </a:r>
          </a:p>
          <a:p>
            <a:pPr lvl="1"/>
            <a:r>
              <a:rPr lang="en-US" altLang="x-none"/>
              <a:t>Second Outline Level</a:t>
            </a:r>
          </a:p>
          <a:p>
            <a:pPr lvl="2"/>
            <a:r>
              <a:rPr lang="en-US" altLang="x-none"/>
              <a:t>Third Outline Level</a:t>
            </a:r>
          </a:p>
          <a:p>
            <a:pPr lvl="3"/>
            <a:r>
              <a:rPr lang="en-US" altLang="x-none"/>
              <a:t>Fourth Outline Level</a:t>
            </a:r>
          </a:p>
          <a:p>
            <a:pPr lvl="4"/>
            <a:r>
              <a:rPr lang="en-US" altLang="x-none"/>
              <a:t>Fifth Outline Level</a:t>
            </a:r>
          </a:p>
          <a:p>
            <a:pPr lvl="4"/>
            <a:r>
              <a:rPr lang="en-US" altLang="x-none"/>
              <a:t>Sixth Outline Level</a:t>
            </a:r>
          </a:p>
          <a:p>
            <a:pPr lvl="4"/>
            <a:r>
              <a:rPr lang="en-US" altLang="x-none"/>
              <a:t>Seventh Outline Level</a:t>
            </a:r>
          </a:p>
          <a:p>
            <a:pPr lvl="4"/>
            <a:r>
              <a:rPr lang="en-US" altLang="x-none"/>
              <a:t>Eighth Outline Level</a:t>
            </a:r>
          </a:p>
          <a:p>
            <a:pPr lvl="4"/>
            <a:r>
              <a:rPr lang="en-US" altLang="x-none"/>
              <a:t>Ninth Outline Level</a:t>
            </a:r>
          </a:p>
        </p:txBody>
      </p:sp>
      <p:sp>
        <p:nvSpPr>
          <p:cNvPr id="1027" name="Rectangle 3"/>
          <p:cNvSpPr>
            <a:spLocks noGrp="1" noChangeArrowheads="1"/>
          </p:cNvSpPr>
          <p:nvPr>
            <p:ph type="dt"/>
          </p:nvPr>
        </p:nvSpPr>
        <p:spPr bwMode="auto">
          <a:xfrm>
            <a:off x="1828800" y="24990425"/>
            <a:ext cx="8520113"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endParaRPr lang="en-GB" altLang="x-none"/>
          </a:p>
        </p:txBody>
      </p:sp>
      <p:sp>
        <p:nvSpPr>
          <p:cNvPr id="1028" name="Rectangle 4"/>
          <p:cNvSpPr>
            <a:spLocks noGrp="1" noChangeArrowheads="1"/>
          </p:cNvSpPr>
          <p:nvPr>
            <p:ph type="ftr"/>
          </p:nvPr>
        </p:nvSpPr>
        <p:spPr bwMode="auto">
          <a:xfrm>
            <a:off x="12509500" y="24990425"/>
            <a:ext cx="11591925"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400">
                <a:solidFill>
                  <a:srgbClr val="000000"/>
                </a:solidFill>
                <a:latin typeface="Nimbus Roman No9 L" charset="0"/>
                <a:ea typeface="+mn-ea"/>
                <a:cs typeface="+mn-cs"/>
              </a:defRPr>
            </a:lvl1pPr>
          </a:lstStyle>
          <a:p>
            <a:endParaRPr lang="en-GB" altLang="x-none"/>
          </a:p>
        </p:txBody>
      </p:sp>
      <p:sp>
        <p:nvSpPr>
          <p:cNvPr id="1029" name="Rectangle 5"/>
          <p:cNvSpPr>
            <a:spLocks noGrp="1" noChangeArrowheads="1"/>
          </p:cNvSpPr>
          <p:nvPr>
            <p:ph type="sldNum"/>
          </p:nvPr>
        </p:nvSpPr>
        <p:spPr bwMode="auto">
          <a:xfrm>
            <a:off x="26223913" y="24990425"/>
            <a:ext cx="8520112"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fld id="{AD74203F-F9AA-184C-B023-F705B72C1A29}" type="slidenum">
              <a:rPr lang="en-GB" altLang="x-none"/>
              <a:pPr/>
              <a:t>‹#›</a:t>
            </a:fld>
            <a:endParaRPr lang="en-GB"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fontAlgn="base" hangingPunct="1">
        <a:lnSpc>
          <a:spcPct val="124000"/>
        </a:lnSpc>
        <a:spcBef>
          <a:spcPct val="0"/>
        </a:spcBef>
        <a:spcAft>
          <a:spcPct val="0"/>
        </a:spcAft>
        <a:buClr>
          <a:srgbClr val="000000"/>
        </a:buClr>
        <a:buSzPct val="45000"/>
        <a:buFont typeface="Wingdings" charset="2"/>
        <a:defRPr sz="4400" kern="1200">
          <a:solidFill>
            <a:srgbClr val="000000"/>
          </a:solidFill>
          <a:latin typeface="+mj-lt"/>
          <a:ea typeface="+mj-ea"/>
          <a:cs typeface="+mj-cs"/>
        </a:defRPr>
      </a:lvl1pPr>
      <a:lvl2pPr marL="4318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2pPr>
      <a:lvl3pPr marL="647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3pPr>
      <a:lvl4pPr marL="8636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4pPr>
      <a:lvl5pPr marL="10795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5pPr>
      <a:lvl6pPr marL="1536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6pPr>
      <a:lvl7pPr marL="19939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7pPr>
      <a:lvl8pPr marL="24511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8pPr>
      <a:lvl9pPr marL="29083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9pPr>
    </p:titleStyle>
    <p:bodyStyle>
      <a:lvl1pPr marL="431800" indent="-323850" algn="l" defTabSz="457200" rtl="0" eaLnBrk="1" fontAlgn="base" hangingPunct="1">
        <a:lnSpc>
          <a:spcPct val="124000"/>
        </a:lnSpc>
        <a:spcBef>
          <a:spcPct val="0"/>
        </a:spcBef>
        <a:spcAft>
          <a:spcPts val="1425"/>
        </a:spcAft>
        <a:buClr>
          <a:srgbClr val="000000"/>
        </a:buClr>
        <a:buSzPct val="45000"/>
        <a:buFont typeface="Wingdings" charset="2"/>
        <a:buChar char=""/>
        <a:defRPr sz="3200" kern="1200">
          <a:solidFill>
            <a:srgbClr val="000000"/>
          </a:solidFill>
          <a:latin typeface="+mn-lt"/>
          <a:ea typeface="+mn-ea"/>
          <a:cs typeface="+mn-cs"/>
        </a:defRPr>
      </a:lvl1pPr>
      <a:lvl2pPr marL="863600" indent="-287338" algn="l" defTabSz="457200" rtl="0" eaLnBrk="1" fontAlgn="base" hangingPunct="1">
        <a:lnSpc>
          <a:spcPct val="124000"/>
        </a:lnSpc>
        <a:spcBef>
          <a:spcPct val="0"/>
        </a:spcBef>
        <a:spcAft>
          <a:spcPts val="1138"/>
        </a:spcAft>
        <a:buClr>
          <a:srgbClr val="000000"/>
        </a:buClr>
        <a:buSzPct val="75000"/>
        <a:buFont typeface="Symbol" charset="2"/>
        <a:buChar char=""/>
        <a:defRPr sz="2800" kern="1200">
          <a:solidFill>
            <a:srgbClr val="000000"/>
          </a:solidFill>
          <a:latin typeface="+mn-lt"/>
          <a:ea typeface="+mn-ea"/>
          <a:cs typeface="+mn-cs"/>
        </a:defRPr>
      </a:lvl2pPr>
      <a:lvl3pPr marL="1295400" indent="-215900" algn="l" defTabSz="457200" rtl="0" eaLnBrk="1" fontAlgn="base" hangingPunct="1">
        <a:lnSpc>
          <a:spcPct val="124000"/>
        </a:lnSpc>
        <a:spcBef>
          <a:spcPct val="0"/>
        </a:spcBef>
        <a:spcAft>
          <a:spcPts val="850"/>
        </a:spcAft>
        <a:buClr>
          <a:srgbClr val="000000"/>
        </a:buClr>
        <a:buSzPct val="45000"/>
        <a:buFont typeface="Wingdings" charset="2"/>
        <a:buChar char=""/>
        <a:defRPr sz="2400" kern="1200">
          <a:solidFill>
            <a:srgbClr val="000000"/>
          </a:solidFill>
          <a:latin typeface="+mn-lt"/>
          <a:ea typeface="+mn-ea"/>
          <a:cs typeface="+mn-cs"/>
        </a:defRPr>
      </a:lvl3pPr>
      <a:lvl4pPr marL="1727200" indent="-215900" algn="l" defTabSz="457200" rtl="0" eaLnBrk="1" fontAlgn="base" hangingPunct="1">
        <a:lnSpc>
          <a:spcPct val="124000"/>
        </a:lnSpc>
        <a:spcBef>
          <a:spcPct val="0"/>
        </a:spcBef>
        <a:spcAft>
          <a:spcPts val="575"/>
        </a:spcAft>
        <a:buClr>
          <a:srgbClr val="000000"/>
        </a:buClr>
        <a:buSzPct val="75000"/>
        <a:buFont typeface="Symbol" charset="2"/>
        <a:buChar char=""/>
        <a:defRPr sz="2000" kern="1200">
          <a:solidFill>
            <a:srgbClr val="000000"/>
          </a:solidFill>
          <a:latin typeface="+mn-lt"/>
          <a:ea typeface="+mn-ea"/>
          <a:cs typeface="+mn-cs"/>
        </a:defRPr>
      </a:lvl4pPr>
      <a:lvl5pPr marL="2159000" indent="-215900" algn="l" defTabSz="457200" rtl="0" eaLnBrk="1" fontAlgn="base" hangingPunct="1">
        <a:lnSpc>
          <a:spcPct val="124000"/>
        </a:lnSpc>
        <a:spcBef>
          <a:spcPct val="0"/>
        </a:spcBef>
        <a:spcAft>
          <a:spcPts val="288"/>
        </a:spcAft>
        <a:buClr>
          <a:srgbClr val="000000"/>
        </a:buClr>
        <a:buSzPct val="45000"/>
        <a:buFont typeface="Wingdings"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1000"/>
            <a:ext cx="14116050" cy="1371600"/>
          </a:xfrm>
          <a:prstGeom prst="rect">
            <a:avLst/>
          </a:prstGeom>
        </p:spPr>
      </p:pic>
      <p:sp>
        <p:nvSpPr>
          <p:cNvPr id="4" name="TextBox 3"/>
          <p:cNvSpPr txBox="1"/>
          <p:nvPr/>
        </p:nvSpPr>
        <p:spPr>
          <a:xfrm>
            <a:off x="32499300" y="629857"/>
            <a:ext cx="3222059" cy="1122743"/>
          </a:xfrm>
          <a:prstGeom prst="rect">
            <a:avLst/>
          </a:prstGeom>
          <a:noFill/>
        </p:spPr>
        <p:txBody>
          <a:bodyPr wrap="square" rtlCol="0">
            <a:spAutoFit/>
          </a:bodyPr>
          <a:lstStyle/>
          <a:p>
            <a:r>
              <a:rPr lang="en-US" sz="5400" dirty="0" err="1"/>
              <a:t>b</a:t>
            </a:r>
            <a:r>
              <a:rPr lang="en-US" sz="5400" dirty="0" err="1" smtClean="0"/>
              <a:t>u.edu</a:t>
            </a:r>
            <a:r>
              <a:rPr lang="en-US" sz="5400" dirty="0" smtClean="0"/>
              <a:t>/cs</a:t>
            </a:r>
            <a:endParaRPr lang="en-US" sz="5400" dirty="0"/>
          </a:p>
        </p:txBody>
      </p:sp>
      <p:grpSp>
        <p:nvGrpSpPr>
          <p:cNvPr id="6" name="Group 5"/>
          <p:cNvGrpSpPr/>
          <p:nvPr/>
        </p:nvGrpSpPr>
        <p:grpSpPr>
          <a:xfrm>
            <a:off x="28773186" y="25854277"/>
            <a:ext cx="2461968" cy="1268136"/>
            <a:chOff x="5222240" y="4864670"/>
            <a:chExt cx="1767332" cy="910336"/>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012" y="4986528"/>
              <a:ext cx="670560" cy="67056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240" y="4864670"/>
              <a:ext cx="910336" cy="910336"/>
            </a:xfrm>
            <a:prstGeom prst="rect">
              <a:avLst/>
            </a:prstGeom>
          </p:spPr>
        </p:pic>
      </p:grpSp>
      <p:sp>
        <p:nvSpPr>
          <p:cNvPr id="10" name="TextBox 9"/>
          <p:cNvSpPr txBox="1"/>
          <p:nvPr/>
        </p:nvSpPr>
        <p:spPr>
          <a:xfrm>
            <a:off x="31494868" y="25984200"/>
            <a:ext cx="4226491" cy="1008289"/>
          </a:xfrm>
          <a:prstGeom prst="rect">
            <a:avLst/>
          </a:prstGeom>
          <a:noFill/>
        </p:spPr>
        <p:txBody>
          <a:bodyPr wrap="square" rtlCol="0">
            <a:spAutoFit/>
          </a:bodyPr>
          <a:lstStyle/>
          <a:p>
            <a:r>
              <a:rPr lang="en-US" sz="4800" dirty="0"/>
              <a:t>@</a:t>
            </a:r>
            <a:r>
              <a:rPr lang="en-US" sz="4800" dirty="0" err="1" smtClean="0"/>
              <a:t>BUCompSci</a:t>
            </a:r>
            <a:endParaRPr lang="en-US" sz="4800" dirty="0"/>
          </a:p>
        </p:txBody>
      </p:sp>
      <p:graphicFrame>
        <p:nvGraphicFramePr>
          <p:cNvPr id="5" name="Table 4"/>
          <p:cNvGraphicFramePr>
            <a:graphicFrameLocks noGrp="1"/>
          </p:cNvGraphicFramePr>
          <p:nvPr>
            <p:extLst>
              <p:ext uri="{D42A27DB-BD31-4B8C-83A1-F6EECF244321}">
                <p14:modId xmlns:p14="http://schemas.microsoft.com/office/powerpoint/2010/main" val="1040915129"/>
              </p:ext>
            </p:extLst>
          </p:nvPr>
        </p:nvGraphicFramePr>
        <p:xfrm>
          <a:off x="0" y="1981200"/>
          <a:ext cx="36575999" cy="2419350"/>
        </p:xfrm>
        <a:graphic>
          <a:graphicData uri="http://schemas.openxmlformats.org/drawingml/2006/table">
            <a:tbl>
              <a:tblPr firstRow="1" bandRow="1">
                <a:tableStyleId>{5C22544A-7EE6-4342-B048-85BDC9FD1C3A}</a:tableStyleId>
              </a:tblPr>
              <a:tblGrid>
                <a:gridCol w="36575999"/>
              </a:tblGrid>
              <a:tr h="2419350">
                <a:tc>
                  <a:txBody>
                    <a:bodyPr/>
                    <a:lstStyle/>
                    <a:p>
                      <a:pPr algn="ctr"/>
                      <a:r>
                        <a:rPr lang="en-US" sz="15000" b="0" dirty="0" smtClean="0">
                          <a:ln>
                            <a:noFill/>
                          </a:ln>
                          <a:solidFill>
                            <a:schemeClr val="tx1"/>
                          </a:solidFill>
                        </a:rPr>
                        <a:t>Analyzing Risk of Gentrification in Boston</a:t>
                      </a:r>
                      <a:endParaRPr lang="en-US" sz="15000" b="0" dirty="0">
                        <a:ln>
                          <a:noFill/>
                        </a:ln>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TextBox 8"/>
          <p:cNvSpPr txBox="1"/>
          <p:nvPr/>
        </p:nvSpPr>
        <p:spPr>
          <a:xfrm>
            <a:off x="9829799" y="4400550"/>
            <a:ext cx="16916400" cy="1126206"/>
          </a:xfrm>
          <a:prstGeom prst="rect">
            <a:avLst/>
          </a:prstGeom>
          <a:noFill/>
        </p:spPr>
        <p:txBody>
          <a:bodyPr wrap="square" rtlCol="0">
            <a:spAutoFit/>
          </a:bodyPr>
          <a:lstStyle/>
          <a:p>
            <a:r>
              <a:rPr lang="en-US" sz="6000" dirty="0" smtClean="0"/>
              <a:t>By Ben </a:t>
            </a:r>
            <a:r>
              <a:rPr lang="en-US" sz="6000" dirty="0" err="1" smtClean="0"/>
              <a:t>Gaudiosi</a:t>
            </a:r>
            <a:r>
              <a:rPr lang="en-US" sz="6000" dirty="0" smtClean="0"/>
              <a:t>, Ray Katz, and Ned </a:t>
            </a:r>
            <a:r>
              <a:rPr lang="en-US" sz="6000" dirty="0" err="1" smtClean="0"/>
              <a:t>Gleesin</a:t>
            </a:r>
            <a:endParaRPr lang="en-US" sz="6000" dirty="0"/>
          </a:p>
        </p:txBody>
      </p:sp>
      <p:sp>
        <p:nvSpPr>
          <p:cNvPr id="11" name="TextBox 10"/>
          <p:cNvSpPr txBox="1"/>
          <p:nvPr/>
        </p:nvSpPr>
        <p:spPr>
          <a:xfrm>
            <a:off x="457200" y="5583906"/>
            <a:ext cx="11734800" cy="10015049"/>
          </a:xfrm>
          <a:prstGeom prst="rect">
            <a:avLst/>
          </a:prstGeom>
          <a:noFill/>
        </p:spPr>
        <p:txBody>
          <a:bodyPr wrap="square" rtlCol="0">
            <a:spAutoFit/>
          </a:bodyPr>
          <a:lstStyle/>
          <a:p>
            <a:pPr algn="ctr"/>
            <a:r>
              <a:rPr lang="en-US" sz="6000" dirty="0" smtClean="0"/>
              <a:t>Introduction</a:t>
            </a:r>
          </a:p>
          <a:p>
            <a:r>
              <a:rPr lang="en-US" sz="4000" dirty="0" smtClean="0"/>
              <a:t>In urban areas, gentrification is one of the most significant problem affecting low income communities. New buildings are put up, rent increases, and all of a sudden residents can no longer afford to live in the place they once called home. Our project analyzes the risk this phenomenon in Boston’s many neighborhoods by looking at various demographic, income, and housing statistics. </a:t>
            </a:r>
            <a:endParaRPr lang="en-US" sz="4000" dirty="0"/>
          </a:p>
          <a:p>
            <a:endParaRPr lang="en-US" sz="4000" dirty="0"/>
          </a:p>
          <a:p>
            <a:endParaRPr lang="en-US" sz="6000" dirty="0"/>
          </a:p>
        </p:txBody>
      </p:sp>
      <p:sp>
        <p:nvSpPr>
          <p:cNvPr id="13" name="TextBox 12"/>
          <p:cNvSpPr txBox="1"/>
          <p:nvPr/>
        </p:nvSpPr>
        <p:spPr>
          <a:xfrm>
            <a:off x="24403050" y="20157156"/>
            <a:ext cx="11715749" cy="5435334"/>
          </a:xfrm>
          <a:prstGeom prst="rect">
            <a:avLst/>
          </a:prstGeom>
          <a:noFill/>
        </p:spPr>
        <p:txBody>
          <a:bodyPr wrap="square" rtlCol="0">
            <a:spAutoFit/>
          </a:bodyPr>
          <a:lstStyle/>
          <a:p>
            <a:pPr algn="ctr"/>
            <a:r>
              <a:rPr lang="en-US" sz="6000" dirty="0" smtClean="0"/>
              <a:t>References</a:t>
            </a:r>
          </a:p>
          <a:p>
            <a:pPr marL="571500" indent="-571500">
              <a:buSzPct val="100000"/>
              <a:buFont typeface="Arial" charset="0"/>
              <a:buChar char="•"/>
            </a:pPr>
            <a:r>
              <a:rPr lang="en-US" sz="4000" dirty="0" smtClean="0"/>
              <a:t>No one </a:t>
            </a:r>
            <a:r>
              <a:rPr lang="en-US" sz="4000" dirty="0" err="1" smtClean="0"/>
              <a:t>cuz</a:t>
            </a:r>
            <a:r>
              <a:rPr lang="en-US" sz="4000" dirty="0" smtClean="0"/>
              <a:t> we’re </a:t>
            </a:r>
            <a:r>
              <a:rPr lang="en-US" sz="4000" dirty="0" err="1" smtClean="0"/>
              <a:t>baddassessdfdsfdsfds</a:t>
            </a:r>
            <a:endParaRPr lang="en-US" sz="4000" dirty="0" smtClean="0"/>
          </a:p>
          <a:p>
            <a:pPr marL="571500" indent="-571500">
              <a:buSzPct val="100000"/>
              <a:buFont typeface="Arial" charset="0"/>
              <a:buChar char="•"/>
            </a:pPr>
            <a:r>
              <a:rPr lang="en-US" sz="4000" dirty="0" err="1" smtClean="0"/>
              <a:t>Sdfsdfkljsdfkjlsdfkjlkdflskljfdkjlsdf</a:t>
            </a:r>
            <a:endParaRPr lang="en-US" sz="4000" dirty="0" smtClean="0"/>
          </a:p>
          <a:p>
            <a:pPr marL="571500" indent="-571500">
              <a:buSzPct val="100000"/>
              <a:buFont typeface="Arial" charset="0"/>
              <a:buChar char="•"/>
            </a:pPr>
            <a:r>
              <a:rPr lang="en-US" sz="4000" dirty="0" smtClean="0"/>
              <a:t>Hail </a:t>
            </a:r>
            <a:r>
              <a:rPr lang="en-US" sz="4000" dirty="0" err="1" smtClean="0"/>
              <a:t>satan</a:t>
            </a:r>
            <a:endParaRPr lang="en-US" sz="4000" dirty="0"/>
          </a:p>
          <a:p>
            <a:endParaRPr lang="en-US" sz="4000" dirty="0"/>
          </a:p>
          <a:p>
            <a:endParaRPr lang="en-US" sz="6000" dirty="0"/>
          </a:p>
        </p:txBody>
      </p:sp>
      <p:sp>
        <p:nvSpPr>
          <p:cNvPr id="14" name="TextBox 13"/>
          <p:cNvSpPr txBox="1"/>
          <p:nvPr/>
        </p:nvSpPr>
        <p:spPr>
          <a:xfrm>
            <a:off x="24422100" y="12899106"/>
            <a:ext cx="11696699" cy="6198620"/>
          </a:xfrm>
          <a:prstGeom prst="rect">
            <a:avLst/>
          </a:prstGeom>
          <a:noFill/>
        </p:spPr>
        <p:txBody>
          <a:bodyPr wrap="square" rtlCol="0">
            <a:spAutoFit/>
          </a:bodyPr>
          <a:lstStyle/>
          <a:p>
            <a:pPr algn="ctr"/>
            <a:r>
              <a:rPr lang="en-US" sz="6000" dirty="0" smtClean="0"/>
              <a:t>Conclusion</a:t>
            </a:r>
          </a:p>
          <a:p>
            <a:r>
              <a:rPr lang="en-US" sz="4000" dirty="0" smtClean="0"/>
              <a:t>This is a </a:t>
            </a:r>
            <a:r>
              <a:rPr lang="en-US" sz="4000" dirty="0" err="1" smtClean="0"/>
              <a:t>paragaph</a:t>
            </a:r>
            <a:r>
              <a:rPr lang="en-US" sz="4000" dirty="0" smtClean="0"/>
              <a:t>. Talk here about how we found some interesting correlations and some not so interesting. Also our analysis of gentrification yields important data for </a:t>
            </a:r>
            <a:r>
              <a:rPr lang="en-US" sz="4000" dirty="0" err="1" smtClean="0"/>
              <a:t>bostons</a:t>
            </a:r>
            <a:r>
              <a:rPr lang="en-US" sz="4000" dirty="0" smtClean="0"/>
              <a:t> future blah blah</a:t>
            </a:r>
            <a:endParaRPr lang="en-US" sz="4000" dirty="0"/>
          </a:p>
          <a:p>
            <a:endParaRPr lang="en-US" sz="4000" dirty="0"/>
          </a:p>
          <a:p>
            <a:endParaRPr lang="en-US" sz="6000" dirty="0"/>
          </a:p>
        </p:txBody>
      </p:sp>
      <p:sp>
        <p:nvSpPr>
          <p:cNvPr id="15" name="TextBox 14"/>
          <p:cNvSpPr txBox="1"/>
          <p:nvPr/>
        </p:nvSpPr>
        <p:spPr>
          <a:xfrm>
            <a:off x="12081193" y="20289724"/>
            <a:ext cx="12192000" cy="3908762"/>
          </a:xfrm>
          <a:prstGeom prst="rect">
            <a:avLst/>
          </a:prstGeom>
          <a:noFill/>
        </p:spPr>
        <p:txBody>
          <a:bodyPr wrap="square" rtlCol="0">
            <a:spAutoFit/>
          </a:bodyPr>
          <a:lstStyle/>
          <a:p>
            <a:pPr algn="ctr"/>
            <a:r>
              <a:rPr lang="en-US" sz="6000" dirty="0" smtClean="0"/>
              <a:t>Analysis</a:t>
            </a:r>
          </a:p>
          <a:p>
            <a:r>
              <a:rPr lang="en-US" sz="4000" dirty="0" smtClean="0"/>
              <a:t>Talk about how we developed our scoring method</a:t>
            </a:r>
            <a:endParaRPr lang="en-US" sz="4000" dirty="0"/>
          </a:p>
          <a:p>
            <a:endParaRPr lang="en-US" sz="4000" dirty="0"/>
          </a:p>
          <a:p>
            <a:endParaRPr lang="en-US" sz="6000" dirty="0"/>
          </a:p>
        </p:txBody>
      </p:sp>
      <p:sp>
        <p:nvSpPr>
          <p:cNvPr id="16" name="TextBox 15"/>
          <p:cNvSpPr txBox="1"/>
          <p:nvPr/>
        </p:nvSpPr>
        <p:spPr>
          <a:xfrm>
            <a:off x="457200" y="13533432"/>
            <a:ext cx="11849100" cy="6961906"/>
          </a:xfrm>
          <a:prstGeom prst="rect">
            <a:avLst/>
          </a:prstGeom>
          <a:noFill/>
        </p:spPr>
        <p:txBody>
          <a:bodyPr wrap="square" rtlCol="0">
            <a:spAutoFit/>
          </a:bodyPr>
          <a:lstStyle/>
          <a:p>
            <a:pPr algn="ctr"/>
            <a:r>
              <a:rPr lang="en-US" sz="6000" dirty="0" smtClean="0"/>
              <a:t>Datasets</a:t>
            </a:r>
          </a:p>
          <a:p>
            <a:pPr marL="857250" indent="-857250">
              <a:buSzPct val="100000"/>
              <a:buFont typeface="Arial" charset="0"/>
              <a:buChar char="•"/>
            </a:pPr>
            <a:r>
              <a:rPr lang="en-US" sz="4000" dirty="0" smtClean="0"/>
              <a:t>2010 U.S. Census</a:t>
            </a:r>
            <a:endParaRPr lang="en-US" sz="4000" dirty="0" smtClean="0"/>
          </a:p>
          <a:p>
            <a:pPr marL="857250" indent="-857250">
              <a:buSzPct val="100000"/>
              <a:buFont typeface="Arial" charset="0"/>
              <a:buChar char="•"/>
            </a:pPr>
            <a:r>
              <a:rPr lang="en-US" sz="4000" dirty="0" smtClean="0"/>
              <a:t>2015 American Community Survey</a:t>
            </a:r>
            <a:endParaRPr lang="en-US" sz="4000" dirty="0" smtClean="0"/>
          </a:p>
          <a:p>
            <a:pPr marL="857250" indent="-857250">
              <a:buSzPct val="100000"/>
              <a:buFont typeface="Arial" charset="0"/>
              <a:buChar char="•"/>
            </a:pPr>
            <a:r>
              <a:rPr lang="en-US" sz="4000" dirty="0" smtClean="0"/>
              <a:t>City of Boston Data Portal</a:t>
            </a:r>
          </a:p>
          <a:p>
            <a:pPr marL="857250" indent="-857250">
              <a:buSzPct val="100000"/>
              <a:buFont typeface="Arial" charset="0"/>
              <a:buChar char="•"/>
            </a:pPr>
            <a:r>
              <a:rPr lang="en-US" sz="4000" dirty="0" smtClean="0"/>
              <a:t>MBTA Routes and Stops</a:t>
            </a:r>
            <a:endParaRPr lang="en-US" sz="4000" dirty="0" smtClean="0"/>
          </a:p>
          <a:p>
            <a:pPr marL="857250" indent="-857250">
              <a:buSzPct val="100000"/>
              <a:buFont typeface="Arial" charset="0"/>
              <a:buChar char="•"/>
            </a:pPr>
            <a:endParaRPr lang="en-US" sz="4000" dirty="0" smtClean="0"/>
          </a:p>
          <a:p>
            <a:endParaRPr lang="en-US" sz="4000" dirty="0"/>
          </a:p>
          <a:p>
            <a:endParaRPr lang="en-US" sz="6000" dirty="0"/>
          </a:p>
        </p:txBody>
      </p:sp>
      <p:sp>
        <p:nvSpPr>
          <p:cNvPr id="18" name="TextBox 17"/>
          <p:cNvSpPr txBox="1"/>
          <p:nvPr/>
        </p:nvSpPr>
        <p:spPr>
          <a:xfrm>
            <a:off x="24205036" y="5504352"/>
            <a:ext cx="12370962" cy="3145476"/>
          </a:xfrm>
          <a:prstGeom prst="rect">
            <a:avLst/>
          </a:prstGeom>
          <a:noFill/>
        </p:spPr>
        <p:txBody>
          <a:bodyPr wrap="square" rtlCol="0">
            <a:spAutoFit/>
          </a:bodyPr>
          <a:lstStyle/>
          <a:p>
            <a:pPr algn="ctr"/>
            <a:r>
              <a:rPr lang="en-US" sz="6000" smtClean="0"/>
              <a:t>Correlation Coefficients</a:t>
            </a:r>
            <a:endParaRPr lang="en-US" sz="6000" dirty="0" smtClean="0"/>
          </a:p>
          <a:p>
            <a:endParaRPr lang="en-US" sz="4000" dirty="0"/>
          </a:p>
          <a:p>
            <a:endParaRPr lang="en-US" sz="6000" dirty="0"/>
          </a:p>
        </p:txBody>
      </p:sp>
      <p:sp>
        <p:nvSpPr>
          <p:cNvPr id="20" name="TextBox 19"/>
          <p:cNvSpPr txBox="1"/>
          <p:nvPr/>
        </p:nvSpPr>
        <p:spPr>
          <a:xfrm>
            <a:off x="457200" y="20243558"/>
            <a:ext cx="11868150" cy="3145476"/>
          </a:xfrm>
          <a:prstGeom prst="rect">
            <a:avLst/>
          </a:prstGeom>
          <a:noFill/>
        </p:spPr>
        <p:txBody>
          <a:bodyPr wrap="square" rtlCol="0">
            <a:spAutoFit/>
          </a:bodyPr>
          <a:lstStyle/>
          <a:p>
            <a:pPr algn="ctr"/>
            <a:r>
              <a:rPr lang="en-US" sz="6000" dirty="0" smtClean="0"/>
              <a:t>Provenance</a:t>
            </a:r>
          </a:p>
          <a:p>
            <a:endParaRPr lang="en-US" sz="4000" dirty="0"/>
          </a:p>
          <a:p>
            <a:endParaRPr lang="en-US" sz="6000" dirty="0"/>
          </a:p>
        </p:txBody>
      </p:sp>
      <p:pic>
        <p:nvPicPr>
          <p:cNvPr id="2" name="Picture 1"/>
          <p:cNvPicPr>
            <a:picLocks noChangeAspect="1"/>
          </p:cNvPicPr>
          <p:nvPr/>
        </p:nvPicPr>
        <p:blipFill>
          <a:blip r:embed="rId6">
            <a:clrChange>
              <a:clrFrom>
                <a:srgbClr val="EEEEEE"/>
              </a:clrFrom>
              <a:clrTo>
                <a:srgbClr val="EEEEEE">
                  <a:alpha val="0"/>
                </a:srgbClr>
              </a:clrTo>
            </a:clrChange>
            <a:extLst>
              <a:ext uri="{28A0092B-C50C-407E-A947-70E740481C1C}">
                <a14:useLocalDpi xmlns:a14="http://schemas.microsoft.com/office/drawing/2010/main" val="0"/>
              </a:ext>
            </a:extLst>
          </a:blip>
          <a:stretch>
            <a:fillRect/>
          </a:stretch>
        </p:blipFill>
        <p:spPr>
          <a:xfrm>
            <a:off x="9829799" y="5434337"/>
            <a:ext cx="15684420" cy="14632417"/>
          </a:xfrm>
          <a:prstGeom prst="rect">
            <a:avLst/>
          </a:prstGeom>
          <a:noFill/>
        </p:spPr>
      </p:pic>
      <p:graphicFrame>
        <p:nvGraphicFramePr>
          <p:cNvPr id="17" name="Table 16"/>
          <p:cNvGraphicFramePr>
            <a:graphicFrameLocks noGrp="1"/>
          </p:cNvGraphicFramePr>
          <p:nvPr>
            <p:extLst>
              <p:ext uri="{D42A27DB-BD31-4B8C-83A1-F6EECF244321}">
                <p14:modId xmlns:p14="http://schemas.microsoft.com/office/powerpoint/2010/main" val="175341875"/>
              </p:ext>
            </p:extLst>
          </p:nvPr>
        </p:nvGraphicFramePr>
        <p:xfrm>
          <a:off x="24422099" y="6502820"/>
          <a:ext cx="11696700" cy="6221816"/>
        </p:xfrm>
        <a:graphic>
          <a:graphicData uri="http://schemas.openxmlformats.org/drawingml/2006/table">
            <a:tbl>
              <a:tblPr firstRow="1" bandRow="1">
                <a:tableStyleId>{073A0DAA-6AF3-43AB-8588-CEC1D06C72B9}</a:tableStyleId>
              </a:tblPr>
              <a:tblGrid>
                <a:gridCol w="3898900"/>
                <a:gridCol w="3898900"/>
                <a:gridCol w="3898900"/>
              </a:tblGrid>
              <a:tr h="777727">
                <a:tc>
                  <a:txBody>
                    <a:bodyPr/>
                    <a:lstStyle/>
                    <a:p>
                      <a:endParaRPr lang="en-US" sz="4000" dirty="0"/>
                    </a:p>
                  </a:txBody>
                  <a:tcPr/>
                </a:tc>
                <a:tc>
                  <a:txBody>
                    <a:bodyPr/>
                    <a:lstStyle/>
                    <a:p>
                      <a:endParaRPr lang="en-US" sz="4000"/>
                    </a:p>
                  </a:txBody>
                  <a:tcPr/>
                </a:tc>
                <a:tc>
                  <a:txBody>
                    <a:bodyPr/>
                    <a:lstStyle/>
                    <a:p>
                      <a:endParaRPr lang="en-US" sz="4000" dirty="0"/>
                    </a:p>
                  </a:txBody>
                  <a:tcPr/>
                </a:tc>
              </a:tr>
              <a:tr h="777727">
                <a:tc>
                  <a:txBody>
                    <a:bodyPr/>
                    <a:lstStyle/>
                    <a:p>
                      <a:r>
                        <a:rPr lang="en-US" sz="4000" dirty="0" smtClean="0"/>
                        <a:t>Median Income</a:t>
                      </a:r>
                      <a:endParaRPr lang="en-US" sz="4000" dirty="0"/>
                    </a:p>
                  </a:txBody>
                  <a:tcPr/>
                </a:tc>
                <a:tc>
                  <a:txBody>
                    <a:bodyPr/>
                    <a:lstStyle/>
                    <a:p>
                      <a:r>
                        <a:rPr lang="en-US" sz="4000" dirty="0" smtClean="0"/>
                        <a:t>Median Rent</a:t>
                      </a:r>
                      <a:endParaRPr lang="en-US" sz="4000" dirty="0"/>
                    </a:p>
                  </a:txBody>
                  <a:tcPr/>
                </a:tc>
                <a:tc>
                  <a:txBody>
                    <a:bodyPr/>
                    <a:lstStyle/>
                    <a:p>
                      <a:r>
                        <a:rPr lang="en-US" sz="4000" dirty="0" smtClean="0"/>
                        <a:t>0.47</a:t>
                      </a:r>
                      <a:endParaRPr lang="en-US" sz="4000" dirty="0"/>
                    </a:p>
                  </a:txBody>
                  <a:tcPr/>
                </a:tc>
              </a:tr>
              <a:tr h="777727">
                <a:tc>
                  <a:txBody>
                    <a:bodyPr/>
                    <a:lstStyle/>
                    <a:p>
                      <a:r>
                        <a:rPr lang="en-US" sz="4000" dirty="0" smtClean="0"/>
                        <a:t>Median</a:t>
                      </a:r>
                      <a:r>
                        <a:rPr lang="en-US" sz="4000" baseline="0" dirty="0" smtClean="0"/>
                        <a:t> Income</a:t>
                      </a:r>
                      <a:endParaRPr lang="en-US" sz="4000" dirty="0"/>
                    </a:p>
                  </a:txBody>
                  <a:tcPr/>
                </a:tc>
                <a:tc>
                  <a:txBody>
                    <a:bodyPr/>
                    <a:lstStyle/>
                    <a:p>
                      <a:r>
                        <a:rPr lang="en-US" sz="4000" dirty="0" smtClean="0"/>
                        <a:t>Public</a:t>
                      </a:r>
                      <a:r>
                        <a:rPr lang="en-US" sz="4000" baseline="0" dirty="0" smtClean="0"/>
                        <a:t> Transit %</a:t>
                      </a:r>
                      <a:endParaRPr lang="en-US" sz="4000" dirty="0"/>
                    </a:p>
                  </a:txBody>
                  <a:tcPr/>
                </a:tc>
                <a:tc>
                  <a:txBody>
                    <a:bodyPr/>
                    <a:lstStyle/>
                    <a:p>
                      <a:r>
                        <a:rPr lang="en-US" sz="4000" dirty="0" smtClean="0"/>
                        <a:t>-0.65</a:t>
                      </a:r>
                      <a:endParaRPr lang="en-US" sz="4000" dirty="0"/>
                    </a:p>
                  </a:txBody>
                  <a:tcPr/>
                </a:tc>
              </a:tr>
              <a:tr h="777727">
                <a:tc>
                  <a:txBody>
                    <a:bodyPr/>
                    <a:lstStyle/>
                    <a:p>
                      <a:r>
                        <a:rPr lang="en-US" sz="4000" dirty="0" smtClean="0"/>
                        <a:t>Median Income</a:t>
                      </a:r>
                      <a:endParaRPr lang="en-US" sz="4000" dirty="0"/>
                    </a:p>
                  </a:txBody>
                  <a:tcPr/>
                </a:tc>
                <a:tc>
                  <a:txBody>
                    <a:bodyPr/>
                    <a:lstStyle/>
                    <a:p>
                      <a:r>
                        <a:rPr lang="en-US" sz="4000" dirty="0" smtClean="0"/>
                        <a:t>Old</a:t>
                      </a:r>
                      <a:r>
                        <a:rPr lang="en-US" sz="4000" baseline="0" dirty="0" smtClean="0"/>
                        <a:t> Homes %</a:t>
                      </a:r>
                      <a:endParaRPr lang="en-US" sz="4000" dirty="0"/>
                    </a:p>
                  </a:txBody>
                  <a:tcPr/>
                </a:tc>
                <a:tc>
                  <a:txBody>
                    <a:bodyPr/>
                    <a:lstStyle/>
                    <a:p>
                      <a:r>
                        <a:rPr lang="en-US" sz="4000" dirty="0" smtClean="0"/>
                        <a:t>-0.14</a:t>
                      </a:r>
                      <a:endParaRPr lang="en-US" sz="4000" dirty="0"/>
                    </a:p>
                  </a:txBody>
                  <a:tcPr/>
                </a:tc>
              </a:tr>
              <a:tr h="777727">
                <a:tc>
                  <a:txBody>
                    <a:bodyPr/>
                    <a:lstStyle/>
                    <a:p>
                      <a:r>
                        <a:rPr lang="en-US" sz="4000" dirty="0" smtClean="0"/>
                        <a:t>Median</a:t>
                      </a:r>
                      <a:r>
                        <a:rPr lang="en-US" sz="4000" baseline="0" dirty="0" smtClean="0"/>
                        <a:t> Income</a:t>
                      </a:r>
                      <a:endParaRPr lang="en-US" sz="4000" dirty="0"/>
                    </a:p>
                  </a:txBody>
                  <a:tcPr/>
                </a:tc>
                <a:tc>
                  <a:txBody>
                    <a:bodyPr/>
                    <a:lstStyle/>
                    <a:p>
                      <a:r>
                        <a:rPr lang="en-US" sz="4000" dirty="0" smtClean="0"/>
                        <a:t>Unemployment</a:t>
                      </a:r>
                      <a:endParaRPr lang="en-US" sz="4000" dirty="0"/>
                    </a:p>
                  </a:txBody>
                  <a:tcPr/>
                </a:tc>
                <a:tc>
                  <a:txBody>
                    <a:bodyPr/>
                    <a:lstStyle/>
                    <a:p>
                      <a:r>
                        <a:rPr lang="en-US" sz="4000" dirty="0" smtClean="0"/>
                        <a:t>-0.70</a:t>
                      </a:r>
                      <a:endParaRPr lang="en-US" sz="4000" dirty="0"/>
                    </a:p>
                  </a:txBody>
                  <a:tcPr/>
                </a:tc>
              </a:tr>
              <a:tr h="777727">
                <a:tc>
                  <a:txBody>
                    <a:bodyPr/>
                    <a:lstStyle/>
                    <a:p>
                      <a:r>
                        <a:rPr lang="en-US" sz="4000" dirty="0" smtClean="0"/>
                        <a:t>Median Rent</a:t>
                      </a:r>
                      <a:endParaRPr lang="en-US" sz="4000" dirty="0"/>
                    </a:p>
                  </a:txBody>
                  <a:tcPr/>
                </a:tc>
                <a:tc>
                  <a:txBody>
                    <a:bodyPr/>
                    <a:lstStyle/>
                    <a:p>
                      <a:r>
                        <a:rPr lang="en-US" sz="4000" dirty="0" smtClean="0"/>
                        <a:t>Married</a:t>
                      </a:r>
                      <a:r>
                        <a:rPr lang="en-US" sz="4000" baseline="0" dirty="0" smtClean="0"/>
                        <a:t> %</a:t>
                      </a:r>
                      <a:endParaRPr lang="en-US" sz="4000" dirty="0"/>
                    </a:p>
                  </a:txBody>
                  <a:tcPr/>
                </a:tc>
                <a:tc>
                  <a:txBody>
                    <a:bodyPr/>
                    <a:lstStyle/>
                    <a:p>
                      <a:r>
                        <a:rPr lang="en-US" sz="4000" dirty="0" smtClean="0"/>
                        <a:t>0.01</a:t>
                      </a:r>
                      <a:endParaRPr lang="en-US" sz="4000" dirty="0"/>
                    </a:p>
                  </a:txBody>
                  <a:tcPr/>
                </a:tc>
              </a:tr>
              <a:tr h="777727">
                <a:tc>
                  <a:txBody>
                    <a:bodyPr/>
                    <a:lstStyle/>
                    <a:p>
                      <a:r>
                        <a:rPr lang="en-US" sz="4000" dirty="0" smtClean="0"/>
                        <a:t>Median Rent</a:t>
                      </a:r>
                      <a:endParaRPr lang="en-US" sz="4000" dirty="0"/>
                    </a:p>
                  </a:txBody>
                  <a:tcPr/>
                </a:tc>
                <a:tc>
                  <a:txBody>
                    <a:bodyPr/>
                    <a:lstStyle/>
                    <a:p>
                      <a:r>
                        <a:rPr lang="en-US" sz="4000" dirty="0" smtClean="0"/>
                        <a:t>Poverty</a:t>
                      </a:r>
                      <a:r>
                        <a:rPr lang="en-US" sz="4000" baseline="0" dirty="0" smtClean="0"/>
                        <a:t> Rate</a:t>
                      </a:r>
                      <a:endParaRPr lang="en-US" sz="4000" dirty="0"/>
                    </a:p>
                  </a:txBody>
                  <a:tcPr/>
                </a:tc>
                <a:tc>
                  <a:txBody>
                    <a:bodyPr/>
                    <a:lstStyle/>
                    <a:p>
                      <a:r>
                        <a:rPr lang="en-US" sz="4000" dirty="0" smtClean="0"/>
                        <a:t>-0.63</a:t>
                      </a:r>
                      <a:endParaRPr lang="en-US" sz="4000" dirty="0"/>
                    </a:p>
                  </a:txBody>
                  <a:tcPr/>
                </a:tc>
              </a:tr>
              <a:tr h="777727">
                <a:tc>
                  <a:txBody>
                    <a:bodyPr/>
                    <a:lstStyle/>
                    <a:p>
                      <a:r>
                        <a:rPr lang="en-US" sz="4000" dirty="0" smtClean="0"/>
                        <a:t>Median Rent</a:t>
                      </a:r>
                      <a:endParaRPr lang="en-US" sz="4000" dirty="0"/>
                    </a:p>
                  </a:txBody>
                  <a:tcPr/>
                </a:tc>
                <a:tc>
                  <a:txBody>
                    <a:bodyPr/>
                    <a:lstStyle/>
                    <a:p>
                      <a:r>
                        <a:rPr lang="en-US" sz="4000" dirty="0" smtClean="0"/>
                        <a:t>Unemployment</a:t>
                      </a:r>
                      <a:endParaRPr lang="en-US" sz="4000" dirty="0"/>
                    </a:p>
                  </a:txBody>
                  <a:tcPr/>
                </a:tc>
                <a:tc>
                  <a:txBody>
                    <a:bodyPr/>
                    <a:lstStyle/>
                    <a:p>
                      <a:r>
                        <a:rPr lang="en-US" sz="4000" dirty="0" smtClean="0"/>
                        <a:t>0.42</a:t>
                      </a:r>
                      <a:endParaRPr lang="en-US" sz="4000" dirty="0"/>
                    </a:p>
                  </a:txBody>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poster_template_Powerpoint(1)</Template>
  <TotalTime>107</TotalTime>
  <Words>202</Words>
  <Application>Microsoft Macintosh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DejaVu Sans</vt:lpstr>
      <vt:lpstr>Nimbus Roman No9 L</vt:lpstr>
      <vt:lpstr>Symbol</vt:lpstr>
      <vt:lpstr>Times New Roman</vt:lpstr>
      <vt:lpstr>Wingdings</vt:lpstr>
      <vt:lpstr>Office Theme</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Microsoft Office User</cp:lastModifiedBy>
  <cp:revision>16</cp:revision>
  <dcterms:created xsi:type="dcterms:W3CDTF">2017-02-02T20:14:35Z</dcterms:created>
  <dcterms:modified xsi:type="dcterms:W3CDTF">2017-12-07T14:44:31Z</dcterms:modified>
</cp:coreProperties>
</file>