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C9236-5BB0-43D9-91DE-6EDD3322F08E}">
  <a:tblStyle styleId="{77FC9236-5BB0-43D9-91DE-6EDD3322F0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22759B-C37A-4CF7-A2E9-FB0F87D7E96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 showGuides="1">
      <p:cViewPr>
        <p:scale>
          <a:sx n="23" d="100"/>
          <a:sy n="23" d="100"/>
        </p:scale>
        <p:origin x="1744" y="19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9235282" y="-988219"/>
            <a:ext cx="18102262" cy="3291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16650" y="8693150"/>
            <a:ext cx="23426737" cy="8228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82837" y="539749"/>
            <a:ext cx="23426737" cy="245348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95550" y="6838950"/>
            <a:ext cx="31546801" cy="1141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95550" y="18357850"/>
            <a:ext cx="31546801" cy="600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16381413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8362613" y="6418263"/>
            <a:ext cx="16381412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19363" y="1460500"/>
            <a:ext cx="31546801" cy="530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519363" y="10020300"/>
            <a:ext cx="154733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8516600" y="6724650"/>
            <a:ext cx="155495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18516600" y="10020300"/>
            <a:ext cx="155495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141160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bu.edu/cs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/>
        </p:nvSpPr>
        <p:spPr>
          <a:xfrm>
            <a:off x="31494869" y="25984200"/>
            <a:ext cx="4226491" cy="1008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@BUCompSci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0" y="1981200"/>
          <a:ext cx="36576000" cy="2419350"/>
        </p:xfrm>
        <a:graphic>
          <a:graphicData uri="http://schemas.openxmlformats.org/drawingml/2006/table">
            <a:tbl>
              <a:tblPr firstRow="1" bandRow="1">
                <a:noFill/>
                <a:tableStyleId>{77FC9236-5BB0-43D9-91DE-6EDD3322F08E}</a:tableStyleId>
              </a:tblPr>
              <a:tblGrid>
                <a:gridCol w="36576000"/>
              </a:tblGrid>
              <a:tr h="24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5000" b="0" u="none" strike="noStrike" cap="none">
                          <a:solidFill>
                            <a:schemeClr val="dk1"/>
                          </a:solidFill>
                        </a:rPr>
                        <a:t>Analyzing Risk of Gentrification in Boston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9829799" y="4400550"/>
            <a:ext cx="16916400" cy="1126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Ben 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Gaudiosi</a:t>
            </a: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Ray Katz, and Ned </a:t>
            </a:r>
            <a:r>
              <a:rPr lang="en-US" sz="6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Geeslin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7200" y="5583906"/>
            <a:ext cx="11734800" cy="10015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urban areas, gentrification is one of the most significant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low income communities. New buildings are put up, rent increases, and all of a sudden</a:t>
            </a:r>
            <a:r>
              <a:rPr lang="en-US" sz="4000" dirty="0">
                <a:solidFill>
                  <a:schemeClr val="dk1"/>
                </a:solidFill>
              </a:rPr>
              <a:t>, the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residents can no longer afford to live in the place they once called home. Our project analyzes the risk of this phenomenon in many of Boston’s neighborhoods by </a:t>
            </a:r>
            <a:r>
              <a:rPr lang="en-US" sz="4000" dirty="0">
                <a:solidFill>
                  <a:schemeClr val="dk1"/>
                </a:solidFill>
              </a:rPr>
              <a:t>investigating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demographic, income, public transit, and housing statistics. 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4596455" y="23315613"/>
            <a:ext cx="11715600" cy="54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Chapple, Karen. </a:t>
            </a:r>
            <a:r>
              <a:rPr lang="en-US" sz="3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Susceptibility to Gentrification: The Early Warning Toolkit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UC Berkeley Center for Community Innovation, 2009.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358245" y="5526758"/>
            <a:ext cx="12192000" cy="11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studies have </a:t>
            </a:r>
            <a:r>
              <a:rPr lang="en-US" sz="4000" dirty="0">
                <a:solidFill>
                  <a:schemeClr val="dk1"/>
                </a:solidFill>
              </a:rPr>
              <a:t>examined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indicators of gentrification</a:t>
            </a:r>
            <a:r>
              <a:rPr lang="en-US" sz="4000" dirty="0">
                <a:solidFill>
                  <a:schemeClr val="dk1"/>
                </a:solidFill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After exhaustive research,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came up with </a:t>
            </a:r>
            <a:r>
              <a:rPr lang="en-US" sz="4000" dirty="0">
                <a:solidFill>
                  <a:schemeClr val="dk1"/>
                </a:solidFill>
              </a:rPr>
              <a:t>a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method for analyzing th</a:t>
            </a:r>
            <a:r>
              <a:rPr lang="en-US" sz="4000" dirty="0">
                <a:solidFill>
                  <a:schemeClr val="dk1"/>
                </a:solidFill>
              </a:rPr>
              <a:t>e likelihood an area is </a:t>
            </a:r>
            <a:r>
              <a:rPr lang="en-US" sz="4000" dirty="0" smtClean="0">
                <a:solidFill>
                  <a:schemeClr val="dk1"/>
                </a:solidFill>
              </a:rPr>
              <a:t>being gentrified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first normalized all of our variables. Then, for each neighborhood, we summed the distances from the means for each variables</a:t>
            </a:r>
            <a:r>
              <a:rPr lang="en-US" sz="4000" dirty="0">
                <a:solidFill>
                  <a:schemeClr val="dk1"/>
                </a:solidFill>
              </a:rPr>
              <a:t> and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gave the </a:t>
            </a:r>
            <a:r>
              <a:rPr lang="en-US" sz="4000" dirty="0" smtClean="0">
                <a:solidFill>
                  <a:schemeClr val="dk1"/>
                </a:solidFill>
              </a:rPr>
              <a:t>negative indicators a </a:t>
            </a:r>
            <a:r>
              <a:rPr lang="en-US" sz="4000" dirty="0">
                <a:solidFill>
                  <a:schemeClr val="dk1"/>
                </a:solidFill>
              </a:rPr>
              <a:t>negative weight.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is obviously not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some variables likely have more influence than others, but we believe this provides at least some insight into a very complex issue.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4605903" y="15103477"/>
            <a:ext cx="11696699" cy="84884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analysis shows that parts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south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appear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the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risk of </a:t>
            </a:r>
            <a:r>
              <a:rPr lang="en-US" sz="4000" dirty="0" smtClean="0">
                <a:solidFill>
                  <a:schemeClr val="dk1"/>
                </a:solidFill>
              </a:rPr>
              <a:t>being gentrified.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leaders should look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solutions so </a:t>
            </a:r>
            <a:r>
              <a:rPr lang="en-US" sz="4000" dirty="0" smtClean="0">
                <a:solidFill>
                  <a:schemeClr val="dk1"/>
                </a:solidFill>
              </a:rPr>
              <a:t>residents are displaced by high rent.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ahead, it’s clear that more research needs to be done on how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significantly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factors we used affects a neighborhoods gentrification risk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More </a:t>
            </a:r>
            <a:r>
              <a:rPr lang="en-US" sz="4000" dirty="0">
                <a:solidFill>
                  <a:schemeClr val="dk1"/>
                </a:solidFill>
              </a:rPr>
              <a:t>research needs to be done in order to </a:t>
            </a:r>
            <a:r>
              <a:rPr lang="en-US" sz="4000" dirty="0" smtClean="0">
                <a:solidFill>
                  <a:schemeClr val="dk1"/>
                </a:solidFill>
              </a:rPr>
              <a:t>render an </a:t>
            </a:r>
            <a:r>
              <a:rPr lang="en-US" sz="4000" dirty="0">
                <a:solidFill>
                  <a:schemeClr val="dk1"/>
                </a:solidFill>
              </a:rPr>
              <a:t>accurate scale.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3747153"/>
            <a:ext cx="11849100" cy="6961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 U.S. Census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American Community Survey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of Boston Data Portal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MBTA Routes and Stops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191999" y="26231946"/>
            <a:ext cx="12370962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Table showing correlation coefficients between several of the variables we used.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945842" y="4810009"/>
            <a:ext cx="13316872" cy="124366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92385066"/>
              </p:ext>
            </p:extLst>
          </p:nvPr>
        </p:nvGraphicFramePr>
        <p:xfrm>
          <a:off x="12566014" y="19099552"/>
          <a:ext cx="11696700" cy="6754725"/>
        </p:xfrm>
        <a:graphic>
          <a:graphicData uri="http://schemas.openxmlformats.org/drawingml/2006/table">
            <a:tbl>
              <a:tblPr firstRow="1" bandRow="1">
                <a:noFill/>
                <a:tableStyleId>{3822759B-C37A-4CF7-A2E9-FB0F87D7E968}</a:tableStyleId>
              </a:tblPr>
              <a:tblGrid>
                <a:gridCol w="3898900"/>
                <a:gridCol w="3721625"/>
                <a:gridCol w="4076175"/>
              </a:tblGrid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0.47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Public Transit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-0.65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Old Homes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-0.14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-0.70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Married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0.01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Poverty Rate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-0.63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6627546" y="15667078"/>
            <a:ext cx="7635168" cy="31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Map of Boston showing which neighborhoods are most susceptible to gentrification. Red means that a neighborhood has a higher chance.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0522" y="18336692"/>
            <a:ext cx="9088155" cy="878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2017-12-07T20:19:52Z</dcterms:modified>
</cp:coreProperties>
</file>