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7" r:id="rId2"/>
  </p:sldIdLst>
  <p:sldSz cx="36576000" cy="27432000"/>
  <p:notesSz cx="7772400" cy="10058400"/>
  <p:defaultTextStyle>
    <a:defPPr>
      <a:defRPr lang="en-US"/>
    </a:defPPr>
    <a:lvl1pPr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1pPr>
    <a:lvl2pPr marL="4318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2pPr>
    <a:lvl3pPr marL="6477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3pPr>
    <a:lvl4pPr marL="8636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4pPr>
    <a:lvl5pPr marL="1079500" indent="-215900" algn="l" defTabSz="457200" rtl="0" fontAlgn="base" hangingPunct="0">
      <a:lnSpc>
        <a:spcPct val="124000"/>
      </a:lnSpc>
      <a:spcBef>
        <a:spcPct val="0"/>
      </a:spcBef>
      <a:spcAft>
        <a:spcPct val="0"/>
      </a:spcAft>
      <a:buClr>
        <a:srgbClr val="000000"/>
      </a:buClr>
      <a:buSzPct val="45000"/>
      <a:buFont typeface="Wingdings" charset="2"/>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0"/>
    <p:restoredTop sz="94624"/>
  </p:normalViewPr>
  <p:slideViewPr>
    <p:cSldViewPr>
      <p:cViewPr>
        <p:scale>
          <a:sx n="50" d="100"/>
          <a:sy n="50" d="100"/>
        </p:scale>
        <p:origin x="-736" y="-369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x-none" altLang="x-none"/>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endParaRPr lang="en-GB" altLang="x-none"/>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lnSpc>
                <a:spcPct val="116000"/>
              </a:lnSpc>
              <a:tabLst>
                <a:tab pos="723900" algn="l"/>
                <a:tab pos="1447800" algn="l"/>
                <a:tab pos="2171700" algn="l"/>
                <a:tab pos="2895600" algn="l"/>
              </a:tabLst>
              <a:defRPr sz="1400">
                <a:solidFill>
                  <a:srgbClr val="000000"/>
                </a:solidFill>
                <a:latin typeface="Nimbus Roman No9 L" charset="0"/>
                <a:ea typeface="DejaVu Sans" charset="0"/>
                <a:cs typeface="DejaVu Sans" charset="0"/>
              </a:defRPr>
            </a:lvl1pPr>
          </a:lstStyle>
          <a:p>
            <a:fld id="{34908484-9DE6-F042-AA4C-444172591826}" type="slidenum">
              <a:rPr lang="en-GB" altLang="x-none"/>
              <a:pPr/>
              <a:t>‹#›</a:t>
            </a:fld>
            <a:endParaRPr lang="en-GB" altLang="x-none"/>
          </a:p>
        </p:txBody>
      </p:sp>
    </p:spTree>
    <p:extLst>
      <p:ext uri="{BB962C8B-B14F-4D97-AF65-F5344CB8AC3E}">
        <p14:creationId xmlns:p14="http://schemas.microsoft.com/office/powerpoint/2010/main" val="338823905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idx="10"/>
          </p:nvPr>
        </p:nvSpPr>
        <p:spPr/>
        <p:txBody>
          <a:bodyPr/>
          <a:lstStyle/>
          <a:p>
            <a:fld id="{34908484-9DE6-F042-AA4C-444172591826}" type="slidenum">
              <a:rPr lang="en-GB" altLang="x-none" smtClean="0"/>
              <a:pPr/>
              <a:t>1</a:t>
            </a:fld>
            <a:endParaRPr lang="en-GB" altLang="x-none"/>
          </a:p>
        </p:txBody>
      </p:sp>
    </p:spTree>
    <p:extLst>
      <p:ext uri="{BB962C8B-B14F-4D97-AF65-F5344CB8AC3E}">
        <p14:creationId xmlns:p14="http://schemas.microsoft.com/office/powerpoint/2010/main" val="68768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C95D9100-B959-404D-8BAD-5893ACFDD5D3}" type="slidenum">
              <a:rPr lang="en-GB" altLang="x-none"/>
              <a:pPr/>
              <a:t>‹#›</a:t>
            </a:fld>
            <a:endParaRPr lang="en-GB" altLang="x-none"/>
          </a:p>
        </p:txBody>
      </p:sp>
    </p:spTree>
    <p:extLst>
      <p:ext uri="{BB962C8B-B14F-4D97-AF65-F5344CB8AC3E}">
        <p14:creationId xmlns:p14="http://schemas.microsoft.com/office/powerpoint/2010/main" val="1338292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511FA1DA-8A39-1F43-ACED-D9EC8EB5951E}" type="slidenum">
              <a:rPr lang="en-GB" altLang="x-none"/>
              <a:pPr/>
              <a:t>‹#›</a:t>
            </a:fld>
            <a:endParaRPr lang="en-GB" altLang="x-none"/>
          </a:p>
        </p:txBody>
      </p:sp>
    </p:spTree>
    <p:extLst>
      <p:ext uri="{BB962C8B-B14F-4D97-AF65-F5344CB8AC3E}">
        <p14:creationId xmlns:p14="http://schemas.microsoft.com/office/powerpoint/2010/main" val="4004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6013" y="1093788"/>
            <a:ext cx="8228012" cy="23426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8800" y="1093788"/>
            <a:ext cx="24534813" cy="23426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AFC651C9-7FF1-394B-B31B-CA6F9014019D}" type="slidenum">
              <a:rPr lang="en-GB" altLang="x-none"/>
              <a:pPr/>
              <a:t>‹#›</a:t>
            </a:fld>
            <a:endParaRPr lang="en-GB" altLang="x-none"/>
          </a:p>
        </p:txBody>
      </p:sp>
    </p:spTree>
    <p:extLst>
      <p:ext uri="{BB962C8B-B14F-4D97-AF65-F5344CB8AC3E}">
        <p14:creationId xmlns:p14="http://schemas.microsoft.com/office/powerpoint/2010/main" val="90300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729B094D-8F15-314C-9987-E3045643C233}" type="slidenum">
              <a:rPr lang="en-GB" altLang="x-none"/>
              <a:pPr/>
              <a:t>‹#›</a:t>
            </a:fld>
            <a:endParaRPr lang="en-GB" altLang="x-none"/>
          </a:p>
        </p:txBody>
      </p:sp>
    </p:spTree>
    <p:extLst>
      <p:ext uri="{BB962C8B-B14F-4D97-AF65-F5344CB8AC3E}">
        <p14:creationId xmlns:p14="http://schemas.microsoft.com/office/powerpoint/2010/main" val="208556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GB" altLang="x-none"/>
          </a:p>
        </p:txBody>
      </p:sp>
      <p:sp>
        <p:nvSpPr>
          <p:cNvPr id="5" name="Footer Placeholder 4"/>
          <p:cNvSpPr>
            <a:spLocks noGrp="1"/>
          </p:cNvSpPr>
          <p:nvPr>
            <p:ph type="ftr" idx="11"/>
          </p:nvPr>
        </p:nvSpPr>
        <p:spPr/>
        <p:txBody>
          <a:bodyPr/>
          <a:lstStyle>
            <a:lvl1pPr>
              <a:defRPr/>
            </a:lvl1pPr>
          </a:lstStyle>
          <a:p>
            <a:endParaRPr lang="en-GB" altLang="x-none"/>
          </a:p>
        </p:txBody>
      </p:sp>
      <p:sp>
        <p:nvSpPr>
          <p:cNvPr id="6" name="Slide Number Placeholder 5"/>
          <p:cNvSpPr>
            <a:spLocks noGrp="1"/>
          </p:cNvSpPr>
          <p:nvPr>
            <p:ph type="sldNum" idx="12"/>
          </p:nvPr>
        </p:nvSpPr>
        <p:spPr/>
        <p:txBody>
          <a:bodyPr/>
          <a:lstStyle>
            <a:lvl1pPr>
              <a:defRPr/>
            </a:lvl1pPr>
          </a:lstStyle>
          <a:p>
            <a:fld id="{07511EBB-8F04-3143-A63A-DE16057AB4CF}" type="slidenum">
              <a:rPr lang="en-GB" altLang="x-none"/>
              <a:pPr/>
              <a:t>‹#›</a:t>
            </a:fld>
            <a:endParaRPr lang="en-GB" altLang="x-none"/>
          </a:p>
        </p:txBody>
      </p:sp>
    </p:spTree>
    <p:extLst>
      <p:ext uri="{BB962C8B-B14F-4D97-AF65-F5344CB8AC3E}">
        <p14:creationId xmlns:p14="http://schemas.microsoft.com/office/powerpoint/2010/main" val="78495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8800" y="6418263"/>
            <a:ext cx="16381413"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362613" y="6418263"/>
            <a:ext cx="16381412" cy="181022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EA67221A-1568-0C45-8C59-2D110DE5A554}" type="slidenum">
              <a:rPr lang="en-GB" altLang="x-none"/>
              <a:pPr/>
              <a:t>‹#›</a:t>
            </a:fld>
            <a:endParaRPr lang="en-GB" altLang="x-none"/>
          </a:p>
        </p:txBody>
      </p:sp>
    </p:spTree>
    <p:extLst>
      <p:ext uri="{BB962C8B-B14F-4D97-AF65-F5344CB8AC3E}">
        <p14:creationId xmlns:p14="http://schemas.microsoft.com/office/powerpoint/2010/main" val="68637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GB" altLang="x-none"/>
          </a:p>
        </p:txBody>
      </p:sp>
      <p:sp>
        <p:nvSpPr>
          <p:cNvPr id="8" name="Footer Placeholder 7"/>
          <p:cNvSpPr>
            <a:spLocks noGrp="1"/>
          </p:cNvSpPr>
          <p:nvPr>
            <p:ph type="ftr" idx="11"/>
          </p:nvPr>
        </p:nvSpPr>
        <p:spPr/>
        <p:txBody>
          <a:bodyPr/>
          <a:lstStyle>
            <a:lvl1pPr>
              <a:defRPr/>
            </a:lvl1pPr>
          </a:lstStyle>
          <a:p>
            <a:endParaRPr lang="en-GB" altLang="x-none"/>
          </a:p>
        </p:txBody>
      </p:sp>
      <p:sp>
        <p:nvSpPr>
          <p:cNvPr id="9" name="Slide Number Placeholder 8"/>
          <p:cNvSpPr>
            <a:spLocks noGrp="1"/>
          </p:cNvSpPr>
          <p:nvPr>
            <p:ph type="sldNum" idx="12"/>
          </p:nvPr>
        </p:nvSpPr>
        <p:spPr/>
        <p:txBody>
          <a:bodyPr/>
          <a:lstStyle>
            <a:lvl1pPr>
              <a:defRPr/>
            </a:lvl1pPr>
          </a:lstStyle>
          <a:p>
            <a:fld id="{8805D0CC-AE87-EF4B-85E6-38580FB14346}" type="slidenum">
              <a:rPr lang="en-GB" altLang="x-none"/>
              <a:pPr/>
              <a:t>‹#›</a:t>
            </a:fld>
            <a:endParaRPr lang="en-GB" altLang="x-none"/>
          </a:p>
        </p:txBody>
      </p:sp>
    </p:spTree>
    <p:extLst>
      <p:ext uri="{BB962C8B-B14F-4D97-AF65-F5344CB8AC3E}">
        <p14:creationId xmlns:p14="http://schemas.microsoft.com/office/powerpoint/2010/main" val="1712426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GB" altLang="x-none"/>
          </a:p>
        </p:txBody>
      </p:sp>
      <p:sp>
        <p:nvSpPr>
          <p:cNvPr id="4" name="Footer Placeholder 3"/>
          <p:cNvSpPr>
            <a:spLocks noGrp="1"/>
          </p:cNvSpPr>
          <p:nvPr>
            <p:ph type="ftr" idx="11"/>
          </p:nvPr>
        </p:nvSpPr>
        <p:spPr/>
        <p:txBody>
          <a:bodyPr/>
          <a:lstStyle>
            <a:lvl1pPr>
              <a:defRPr/>
            </a:lvl1pPr>
          </a:lstStyle>
          <a:p>
            <a:endParaRPr lang="en-GB" altLang="x-none"/>
          </a:p>
        </p:txBody>
      </p:sp>
      <p:sp>
        <p:nvSpPr>
          <p:cNvPr id="5" name="Slide Number Placeholder 4"/>
          <p:cNvSpPr>
            <a:spLocks noGrp="1"/>
          </p:cNvSpPr>
          <p:nvPr>
            <p:ph type="sldNum" idx="12"/>
          </p:nvPr>
        </p:nvSpPr>
        <p:spPr/>
        <p:txBody>
          <a:bodyPr/>
          <a:lstStyle>
            <a:lvl1pPr>
              <a:defRPr/>
            </a:lvl1pPr>
          </a:lstStyle>
          <a:p>
            <a:fld id="{FA460A07-2DF4-7349-A31B-15A93D415986}" type="slidenum">
              <a:rPr lang="en-GB" altLang="x-none"/>
              <a:pPr/>
              <a:t>‹#›</a:t>
            </a:fld>
            <a:endParaRPr lang="en-GB" altLang="x-none"/>
          </a:p>
        </p:txBody>
      </p:sp>
    </p:spTree>
    <p:extLst>
      <p:ext uri="{BB962C8B-B14F-4D97-AF65-F5344CB8AC3E}">
        <p14:creationId xmlns:p14="http://schemas.microsoft.com/office/powerpoint/2010/main" val="178062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GB" altLang="x-none"/>
          </a:p>
        </p:txBody>
      </p:sp>
      <p:sp>
        <p:nvSpPr>
          <p:cNvPr id="3" name="Footer Placeholder 2"/>
          <p:cNvSpPr>
            <a:spLocks noGrp="1"/>
          </p:cNvSpPr>
          <p:nvPr>
            <p:ph type="ftr" idx="11"/>
          </p:nvPr>
        </p:nvSpPr>
        <p:spPr/>
        <p:txBody>
          <a:bodyPr/>
          <a:lstStyle>
            <a:lvl1pPr>
              <a:defRPr/>
            </a:lvl1pPr>
          </a:lstStyle>
          <a:p>
            <a:endParaRPr lang="en-GB" altLang="x-none"/>
          </a:p>
        </p:txBody>
      </p:sp>
      <p:sp>
        <p:nvSpPr>
          <p:cNvPr id="4" name="Slide Number Placeholder 3"/>
          <p:cNvSpPr>
            <a:spLocks noGrp="1"/>
          </p:cNvSpPr>
          <p:nvPr>
            <p:ph type="sldNum" idx="12"/>
          </p:nvPr>
        </p:nvSpPr>
        <p:spPr/>
        <p:txBody>
          <a:bodyPr/>
          <a:lstStyle>
            <a:lvl1pPr>
              <a:defRPr/>
            </a:lvl1pPr>
          </a:lstStyle>
          <a:p>
            <a:fld id="{9D76B9AF-FBF0-CD47-8071-F641C4853AA9}" type="slidenum">
              <a:rPr lang="en-GB" altLang="x-none"/>
              <a:pPr/>
              <a:t>‹#›</a:t>
            </a:fld>
            <a:endParaRPr lang="en-GB" altLang="x-none"/>
          </a:p>
        </p:txBody>
      </p:sp>
    </p:spTree>
    <p:extLst>
      <p:ext uri="{BB962C8B-B14F-4D97-AF65-F5344CB8AC3E}">
        <p14:creationId xmlns:p14="http://schemas.microsoft.com/office/powerpoint/2010/main" val="12554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2586BA42-3499-DE45-988E-EA02D972C01A}" type="slidenum">
              <a:rPr lang="en-GB" altLang="x-none"/>
              <a:pPr/>
              <a:t>‹#›</a:t>
            </a:fld>
            <a:endParaRPr lang="en-GB" altLang="x-none"/>
          </a:p>
        </p:txBody>
      </p:sp>
    </p:spTree>
    <p:extLst>
      <p:ext uri="{BB962C8B-B14F-4D97-AF65-F5344CB8AC3E}">
        <p14:creationId xmlns:p14="http://schemas.microsoft.com/office/powerpoint/2010/main" val="729190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GB" altLang="x-none"/>
          </a:p>
        </p:txBody>
      </p:sp>
      <p:sp>
        <p:nvSpPr>
          <p:cNvPr id="6" name="Footer Placeholder 5"/>
          <p:cNvSpPr>
            <a:spLocks noGrp="1"/>
          </p:cNvSpPr>
          <p:nvPr>
            <p:ph type="ftr" idx="11"/>
          </p:nvPr>
        </p:nvSpPr>
        <p:spPr/>
        <p:txBody>
          <a:bodyPr/>
          <a:lstStyle>
            <a:lvl1pPr>
              <a:defRPr/>
            </a:lvl1pPr>
          </a:lstStyle>
          <a:p>
            <a:endParaRPr lang="en-GB" altLang="x-none"/>
          </a:p>
        </p:txBody>
      </p:sp>
      <p:sp>
        <p:nvSpPr>
          <p:cNvPr id="7" name="Slide Number Placeholder 6"/>
          <p:cNvSpPr>
            <a:spLocks noGrp="1"/>
          </p:cNvSpPr>
          <p:nvPr>
            <p:ph type="sldNum" idx="12"/>
          </p:nvPr>
        </p:nvSpPr>
        <p:spPr/>
        <p:txBody>
          <a:bodyPr/>
          <a:lstStyle>
            <a:lvl1pPr>
              <a:defRPr/>
            </a:lvl1pPr>
          </a:lstStyle>
          <a:p>
            <a:fld id="{A20CC87D-1F8E-274E-B68B-FC8DBEBF70F8}" type="slidenum">
              <a:rPr lang="en-GB" altLang="x-none"/>
              <a:pPr/>
              <a:t>‹#›</a:t>
            </a:fld>
            <a:endParaRPr lang="en-GB" altLang="x-none"/>
          </a:p>
        </p:txBody>
      </p:sp>
    </p:spTree>
    <p:extLst>
      <p:ext uri="{BB962C8B-B14F-4D97-AF65-F5344CB8AC3E}">
        <p14:creationId xmlns:p14="http://schemas.microsoft.com/office/powerpoint/2010/main" val="19682202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828800" y="1093788"/>
            <a:ext cx="32915225" cy="45783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US" altLang="x-none"/>
              <a:t>Click to edit the title text format</a:t>
            </a:r>
          </a:p>
        </p:txBody>
      </p:sp>
      <p:sp>
        <p:nvSpPr>
          <p:cNvPr id="1026" name="Rectangle 2"/>
          <p:cNvSpPr>
            <a:spLocks noGrp="1" noChangeArrowheads="1"/>
          </p:cNvSpPr>
          <p:nvPr>
            <p:ph type="body" idx="1"/>
          </p:nvPr>
        </p:nvSpPr>
        <p:spPr bwMode="auto">
          <a:xfrm>
            <a:off x="1828800" y="6418263"/>
            <a:ext cx="32915225" cy="18102262"/>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US" altLang="x-none"/>
              <a:t>Click to edit the outline text format</a:t>
            </a:r>
          </a:p>
          <a:p>
            <a:pPr lvl="1"/>
            <a:r>
              <a:rPr lang="en-US" altLang="x-none"/>
              <a:t>Second Outline Level</a:t>
            </a:r>
          </a:p>
          <a:p>
            <a:pPr lvl="2"/>
            <a:r>
              <a:rPr lang="en-US" altLang="x-none"/>
              <a:t>Third Outline Level</a:t>
            </a:r>
          </a:p>
          <a:p>
            <a:pPr lvl="3"/>
            <a:r>
              <a:rPr lang="en-US" altLang="x-none"/>
              <a:t>Fourth Outline Level</a:t>
            </a:r>
          </a:p>
          <a:p>
            <a:pPr lvl="4"/>
            <a:r>
              <a:rPr lang="en-US" altLang="x-none"/>
              <a:t>Fifth Outline Level</a:t>
            </a:r>
          </a:p>
          <a:p>
            <a:pPr lvl="4"/>
            <a:r>
              <a:rPr lang="en-US" altLang="x-none"/>
              <a:t>Sixth Outline Level</a:t>
            </a:r>
          </a:p>
          <a:p>
            <a:pPr lvl="4"/>
            <a:r>
              <a:rPr lang="en-US" altLang="x-none"/>
              <a:t>Seventh Outline Level</a:t>
            </a:r>
          </a:p>
          <a:p>
            <a:pPr lvl="4"/>
            <a:r>
              <a:rPr lang="en-US" altLang="x-none"/>
              <a:t>Eighth Outline Level</a:t>
            </a:r>
          </a:p>
          <a:p>
            <a:pPr lvl="4"/>
            <a:r>
              <a:rPr lang="en-US" altLang="x-none"/>
              <a:t>Ninth Outline Level</a:t>
            </a:r>
          </a:p>
        </p:txBody>
      </p:sp>
      <p:sp>
        <p:nvSpPr>
          <p:cNvPr id="1027" name="Rectangle 3"/>
          <p:cNvSpPr>
            <a:spLocks noGrp="1" noChangeArrowheads="1"/>
          </p:cNvSpPr>
          <p:nvPr>
            <p:ph type="dt"/>
          </p:nvPr>
        </p:nvSpPr>
        <p:spPr bwMode="auto">
          <a:xfrm>
            <a:off x="1828800" y="24990425"/>
            <a:ext cx="8520113" cy="18907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endParaRPr lang="en-GB" altLang="x-none"/>
          </a:p>
        </p:txBody>
      </p:sp>
      <p:sp>
        <p:nvSpPr>
          <p:cNvPr id="1028" name="Rectangle 4"/>
          <p:cNvSpPr>
            <a:spLocks noGrp="1" noChangeArrowheads="1"/>
          </p:cNvSpPr>
          <p:nvPr>
            <p:ph type="ftr"/>
          </p:nvPr>
        </p:nvSpPr>
        <p:spPr bwMode="auto">
          <a:xfrm>
            <a:off x="12509500" y="24990425"/>
            <a:ext cx="11591925" cy="18907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ct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Lst>
              <a:defRPr sz="1400">
                <a:solidFill>
                  <a:srgbClr val="000000"/>
                </a:solidFill>
                <a:latin typeface="Nimbus Roman No9 L" charset="0"/>
                <a:ea typeface="+mn-ea"/>
                <a:cs typeface="+mn-cs"/>
              </a:defRPr>
            </a:lvl1pPr>
          </a:lstStyle>
          <a:p>
            <a:endParaRPr lang="en-GB" altLang="x-none"/>
          </a:p>
        </p:txBody>
      </p:sp>
      <p:sp>
        <p:nvSpPr>
          <p:cNvPr id="1029" name="Rectangle 5"/>
          <p:cNvSpPr>
            <a:spLocks noGrp="1" noChangeArrowheads="1"/>
          </p:cNvSpPr>
          <p:nvPr>
            <p:ph type="sldNum"/>
          </p:nvPr>
        </p:nvSpPr>
        <p:spPr bwMode="auto">
          <a:xfrm>
            <a:off x="26223913" y="24990425"/>
            <a:ext cx="8520112" cy="189071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lgn="r">
              <a:lnSpc>
                <a:spcPct val="116000"/>
              </a:lnSpc>
              <a:tabLst>
                <a:tab pos="723900" algn="l"/>
                <a:tab pos="1447800" algn="l"/>
                <a:tab pos="2171700" algn="l"/>
                <a:tab pos="2895600" algn="l"/>
                <a:tab pos="3619500" algn="l"/>
                <a:tab pos="4343400" algn="l"/>
                <a:tab pos="5067300" algn="l"/>
                <a:tab pos="5791200" algn="l"/>
                <a:tab pos="6515100" algn="l"/>
                <a:tab pos="7239000" algn="l"/>
                <a:tab pos="7962900" algn="l"/>
              </a:tabLst>
              <a:defRPr sz="1400">
                <a:solidFill>
                  <a:srgbClr val="000000"/>
                </a:solidFill>
                <a:latin typeface="Nimbus Roman No9 L" charset="0"/>
                <a:ea typeface="+mn-ea"/>
                <a:cs typeface="+mn-cs"/>
              </a:defRPr>
            </a:lvl1pPr>
          </a:lstStyle>
          <a:p>
            <a:fld id="{AD74203F-F9AA-184C-B023-F705B72C1A29}" type="slidenum">
              <a:rPr lang="en-GB" altLang="x-none"/>
              <a:pPr/>
              <a:t>‹#›</a:t>
            </a:fld>
            <a:endParaRPr lang="en-GB"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fontAlgn="base" hangingPunct="1">
        <a:lnSpc>
          <a:spcPct val="124000"/>
        </a:lnSpc>
        <a:spcBef>
          <a:spcPct val="0"/>
        </a:spcBef>
        <a:spcAft>
          <a:spcPct val="0"/>
        </a:spcAft>
        <a:buClr>
          <a:srgbClr val="000000"/>
        </a:buClr>
        <a:buSzPct val="45000"/>
        <a:buFont typeface="Wingdings" charset="2"/>
        <a:defRPr sz="4400" kern="1200">
          <a:solidFill>
            <a:srgbClr val="000000"/>
          </a:solidFill>
          <a:latin typeface="+mj-lt"/>
          <a:ea typeface="+mj-ea"/>
          <a:cs typeface="+mj-cs"/>
        </a:defRPr>
      </a:lvl1pPr>
      <a:lvl2pPr marL="4318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2pPr>
      <a:lvl3pPr marL="647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3pPr>
      <a:lvl4pPr marL="8636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4pPr>
      <a:lvl5pPr marL="10795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5pPr>
      <a:lvl6pPr marL="15367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6pPr>
      <a:lvl7pPr marL="19939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7pPr>
      <a:lvl8pPr marL="24511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8pPr>
      <a:lvl9pPr marL="2908300" indent="-215900" algn="ctr" defTabSz="457200" rtl="0" eaLnBrk="1" fontAlgn="base" hangingPunct="1">
        <a:lnSpc>
          <a:spcPct val="124000"/>
        </a:lnSpc>
        <a:spcBef>
          <a:spcPct val="0"/>
        </a:spcBef>
        <a:spcAft>
          <a:spcPct val="0"/>
        </a:spcAft>
        <a:buClr>
          <a:srgbClr val="000000"/>
        </a:buClr>
        <a:buSzPct val="45000"/>
        <a:buFont typeface="Wingdings" charset="2"/>
        <a:defRPr sz="4400">
          <a:solidFill>
            <a:srgbClr val="000000"/>
          </a:solidFill>
          <a:latin typeface="Arial" charset="0"/>
          <a:ea typeface="DejaVu Sans" charset="0"/>
          <a:cs typeface="DejaVu Sans" charset="0"/>
        </a:defRPr>
      </a:lvl9pPr>
    </p:titleStyle>
    <p:bodyStyle>
      <a:lvl1pPr marL="431800" indent="-323850" algn="l" defTabSz="457200" rtl="0" eaLnBrk="1" fontAlgn="base" hangingPunct="1">
        <a:lnSpc>
          <a:spcPct val="124000"/>
        </a:lnSpc>
        <a:spcBef>
          <a:spcPct val="0"/>
        </a:spcBef>
        <a:spcAft>
          <a:spcPts val="1425"/>
        </a:spcAft>
        <a:buClr>
          <a:srgbClr val="000000"/>
        </a:buClr>
        <a:buSzPct val="45000"/>
        <a:buFont typeface="Wingdings" charset="2"/>
        <a:buChar char=""/>
        <a:defRPr sz="3200" kern="1200">
          <a:solidFill>
            <a:srgbClr val="000000"/>
          </a:solidFill>
          <a:latin typeface="+mn-lt"/>
          <a:ea typeface="+mn-ea"/>
          <a:cs typeface="+mn-cs"/>
        </a:defRPr>
      </a:lvl1pPr>
      <a:lvl2pPr marL="863600" indent="-287338" algn="l" defTabSz="457200" rtl="0" eaLnBrk="1" fontAlgn="base" hangingPunct="1">
        <a:lnSpc>
          <a:spcPct val="124000"/>
        </a:lnSpc>
        <a:spcBef>
          <a:spcPct val="0"/>
        </a:spcBef>
        <a:spcAft>
          <a:spcPts val="1138"/>
        </a:spcAft>
        <a:buClr>
          <a:srgbClr val="000000"/>
        </a:buClr>
        <a:buSzPct val="75000"/>
        <a:buFont typeface="Symbol" charset="2"/>
        <a:buChar char=""/>
        <a:defRPr sz="2800" kern="1200">
          <a:solidFill>
            <a:srgbClr val="000000"/>
          </a:solidFill>
          <a:latin typeface="+mn-lt"/>
          <a:ea typeface="+mn-ea"/>
          <a:cs typeface="+mn-cs"/>
        </a:defRPr>
      </a:lvl2pPr>
      <a:lvl3pPr marL="1295400" indent="-215900" algn="l" defTabSz="457200" rtl="0" eaLnBrk="1" fontAlgn="base" hangingPunct="1">
        <a:lnSpc>
          <a:spcPct val="124000"/>
        </a:lnSpc>
        <a:spcBef>
          <a:spcPct val="0"/>
        </a:spcBef>
        <a:spcAft>
          <a:spcPts val="850"/>
        </a:spcAft>
        <a:buClr>
          <a:srgbClr val="000000"/>
        </a:buClr>
        <a:buSzPct val="45000"/>
        <a:buFont typeface="Wingdings" charset="2"/>
        <a:buChar char=""/>
        <a:defRPr sz="2400" kern="1200">
          <a:solidFill>
            <a:srgbClr val="000000"/>
          </a:solidFill>
          <a:latin typeface="+mn-lt"/>
          <a:ea typeface="+mn-ea"/>
          <a:cs typeface="+mn-cs"/>
        </a:defRPr>
      </a:lvl3pPr>
      <a:lvl4pPr marL="1727200" indent="-215900" algn="l" defTabSz="457200" rtl="0" eaLnBrk="1" fontAlgn="base" hangingPunct="1">
        <a:lnSpc>
          <a:spcPct val="124000"/>
        </a:lnSpc>
        <a:spcBef>
          <a:spcPct val="0"/>
        </a:spcBef>
        <a:spcAft>
          <a:spcPts val="575"/>
        </a:spcAft>
        <a:buClr>
          <a:srgbClr val="000000"/>
        </a:buClr>
        <a:buSzPct val="75000"/>
        <a:buFont typeface="Symbol" charset="2"/>
        <a:buChar char=""/>
        <a:defRPr sz="2000" kern="1200">
          <a:solidFill>
            <a:srgbClr val="000000"/>
          </a:solidFill>
          <a:latin typeface="+mn-lt"/>
          <a:ea typeface="+mn-ea"/>
          <a:cs typeface="+mn-cs"/>
        </a:defRPr>
      </a:lvl4pPr>
      <a:lvl5pPr marL="2159000" indent="-215900" algn="l" defTabSz="457200" rtl="0" eaLnBrk="1" fontAlgn="base" hangingPunct="1">
        <a:lnSpc>
          <a:spcPct val="124000"/>
        </a:lnSpc>
        <a:spcBef>
          <a:spcPct val="0"/>
        </a:spcBef>
        <a:spcAft>
          <a:spcPts val="288"/>
        </a:spcAft>
        <a:buClr>
          <a:srgbClr val="000000"/>
        </a:buClr>
        <a:buSzPct val="45000"/>
        <a:buFont typeface="Wingdings" charset="2"/>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jpeg"/><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19363" y="445875"/>
            <a:ext cx="31546800" cy="2770820"/>
          </a:xfrm>
        </p:spPr>
        <p:txBody>
          <a:bodyPr/>
          <a:lstStyle/>
          <a:p>
            <a:r>
              <a:rPr kumimoji="1" lang="en-US" altLang="zh-TW" sz="6000" dirty="0">
                <a:ln w="0"/>
                <a:solidFill>
                  <a:schemeClr val="tx1"/>
                </a:solidFill>
                <a:effectLst>
                  <a:outerShdw blurRad="38100" dist="19050" dir="2700000" algn="tl" rotWithShape="0">
                    <a:schemeClr val="dk1">
                      <a:alpha val="40000"/>
                    </a:schemeClr>
                  </a:outerShdw>
                </a:effectLst>
              </a:rPr>
              <a:t>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88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 The </a:t>
            </a:r>
            <a:r>
              <a:rPr kumimoji="1" lang="en-US" altLang="zh-TW" sz="88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Impact </a:t>
            </a:r>
            <a:r>
              <a:rPr kumimoji="1" lang="en-US" altLang="zh-TW" sz="88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of </a:t>
            </a:r>
            <a:r>
              <a:rPr kumimoji="1" lang="en-US" altLang="zh-TW" sz="88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Crime </a:t>
            </a:r>
            <a:r>
              <a:rPr kumimoji="1" lang="en-US" altLang="zh-TW" sz="8800" dirty="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on </a:t>
            </a:r>
            <a:r>
              <a:rPr kumimoji="1" lang="en-US" altLang="zh-TW" sz="8800" dirty="0" smtClean="0">
                <a:ln w="0"/>
                <a:solidFill>
                  <a:schemeClr val="tx1"/>
                </a:solidFill>
                <a:effectLst>
                  <a:outerShdw blurRad="38100" dist="19050" dir="2700000" algn="tl" rotWithShape="0">
                    <a:schemeClr val="dk1">
                      <a:alpha val="40000"/>
                    </a:schemeClr>
                  </a:outerShdw>
                </a:effectLst>
                <a:latin typeface="Times New Roman" charset="0"/>
                <a:ea typeface="Times New Roman" charset="0"/>
                <a:cs typeface="Times New Roman" charset="0"/>
              </a:rPr>
              <a:t>Property Values</a:t>
            </a:r>
            <a:r>
              <a:rPr kumimoji="1" lang="en-US" altLang="zh-TW" sz="6000" dirty="0">
                <a:ln w="0"/>
                <a:solidFill>
                  <a:schemeClr val="tx1"/>
                </a:solidFill>
                <a:effectLst>
                  <a:outerShdw blurRad="38100" dist="19050" dir="2700000" algn="tl" rotWithShape="0">
                    <a:schemeClr val="dk1">
                      <a:alpha val="40000"/>
                    </a:schemeClr>
                  </a:outerShdw>
                </a:effectLst>
              </a:rPr>
              <a:t/>
            </a:r>
            <a:br>
              <a:rPr kumimoji="1" lang="en-US" altLang="zh-TW" sz="6000" dirty="0">
                <a:ln w="0"/>
                <a:solidFill>
                  <a:schemeClr val="tx1"/>
                </a:solidFill>
                <a:effectLst>
                  <a:outerShdw blurRad="38100" dist="19050" dir="2700000" algn="tl" rotWithShape="0">
                    <a:schemeClr val="dk1">
                      <a:alpha val="40000"/>
                    </a:schemeClr>
                  </a:outerShdw>
                </a:effectLst>
              </a:rPr>
            </a:br>
            <a:r>
              <a:rPr kumimoji="1" lang="en-US" altLang="zh-TW" sz="6000" dirty="0" err="1">
                <a:ln w="0"/>
                <a:solidFill>
                  <a:schemeClr val="tx1"/>
                </a:solidFill>
                <a:effectLst>
                  <a:outerShdw blurRad="38100" dist="19050" dir="2700000" algn="tl" rotWithShape="0">
                    <a:schemeClr val="dk1">
                      <a:alpha val="40000"/>
                    </a:schemeClr>
                  </a:outerShdw>
                </a:effectLst>
              </a:rPr>
              <a:t>Xiaotong</a:t>
            </a:r>
            <a:r>
              <a:rPr kumimoji="1" lang="en-US" altLang="zh-TW" sz="6000" dirty="0">
                <a:ln w="0"/>
                <a:solidFill>
                  <a:schemeClr val="tx1"/>
                </a:solidFill>
                <a:effectLst>
                  <a:outerShdw blurRad="38100" dist="19050" dir="2700000" algn="tl" rotWithShape="0">
                    <a:schemeClr val="dk1">
                      <a:alpha val="40000"/>
                    </a:schemeClr>
                  </a:outerShdw>
                </a:effectLst>
              </a:rPr>
              <a:t> </a:t>
            </a:r>
            <a:r>
              <a:rPr kumimoji="1" lang="en-US" altLang="zh-TW" sz="6000" dirty="0" smtClean="0">
                <a:ln w="0"/>
                <a:solidFill>
                  <a:schemeClr val="tx1"/>
                </a:solidFill>
                <a:effectLst>
                  <a:outerShdw blurRad="38100" dist="19050" dir="2700000" algn="tl" rotWithShape="0">
                    <a:schemeClr val="dk1">
                      <a:alpha val="40000"/>
                    </a:schemeClr>
                  </a:outerShdw>
                </a:effectLst>
              </a:rPr>
              <a:t>Niu, Po-Yu </a:t>
            </a:r>
            <a:r>
              <a:rPr kumimoji="1" lang="en-US" altLang="zh-TW" sz="6000" dirty="0">
                <a:ln w="0"/>
                <a:solidFill>
                  <a:schemeClr val="tx1"/>
                </a:solidFill>
                <a:effectLst>
                  <a:outerShdw blurRad="38100" dist="19050" dir="2700000" algn="tl" rotWithShape="0">
                    <a:schemeClr val="dk1">
                      <a:alpha val="40000"/>
                    </a:schemeClr>
                  </a:outerShdw>
                </a:effectLst>
              </a:rPr>
              <a:t>Tseng</a:t>
            </a:r>
            <a:endParaRPr kumimoji="1" lang="zh-TW" altLang="en-US" sz="6000" dirty="0">
              <a:ln w="0"/>
              <a:solidFill>
                <a:schemeClr val="tx1"/>
              </a:solidFill>
              <a:effectLst>
                <a:outerShdw blurRad="38100" dist="19050" dir="2700000" algn="tl" rotWithShape="0">
                  <a:schemeClr val="dk1">
                    <a:alpha val="40000"/>
                  </a:schemeClr>
                </a:outerShdw>
              </a:effectLst>
            </a:endParaRPr>
          </a:p>
        </p:txBody>
      </p:sp>
      <p:sp>
        <p:nvSpPr>
          <p:cNvPr id="3" name="文字版面配置區 2"/>
          <p:cNvSpPr>
            <a:spLocks noGrp="1"/>
          </p:cNvSpPr>
          <p:nvPr>
            <p:ph type="body" idx="1"/>
          </p:nvPr>
        </p:nvSpPr>
        <p:spPr>
          <a:xfrm>
            <a:off x="495138" y="7115869"/>
            <a:ext cx="10415059" cy="12537506"/>
          </a:xfrm>
        </p:spPr>
        <p:txBody>
          <a:bodyPr/>
          <a:lstStyle/>
          <a:p>
            <a:pPr algn="ctr"/>
            <a:r>
              <a:rPr kumimoji="1" lang="en-US" altLang="zh-TW" sz="4000" dirty="0" smtClean="0">
                <a:latin typeface="Times New Roman" charset="0"/>
                <a:ea typeface="Times New Roman" charset="0"/>
                <a:cs typeface="Times New Roman" charset="0"/>
              </a:rPr>
              <a:t>Introduction </a:t>
            </a:r>
          </a:p>
          <a:p>
            <a:r>
              <a:rPr lang="en-US" altLang="zh-TW" sz="3200" b="0" dirty="0">
                <a:latin typeface="Times New Roman" charset="0"/>
                <a:ea typeface="Times New Roman" charset="0"/>
                <a:cs typeface="Times New Roman" charset="0"/>
              </a:rPr>
              <a:t>Nowadays, people are more concerned in their living qualities, especially for a city that has as many people as Boston, and one of the main determinants of choosing places to live in residents’ minds is the amount of crime incidents that has happened in a certain area. In this project, we attempt to analyze the relationship between property prices of the year 2015 and the number of crime incidents that happened in 2015 in Boston area. We use Relational Paradigm to extract certain data from </a:t>
            </a:r>
            <a:r>
              <a:rPr lang="en-US" altLang="zh-TW" sz="3200" b="0" dirty="0">
                <a:solidFill>
                  <a:schemeClr val="tx1"/>
                </a:solidFill>
                <a:latin typeface="Times New Roman" charset="0"/>
                <a:ea typeface="Times New Roman" charset="0"/>
                <a:cs typeface="Times New Roman" charset="0"/>
              </a:rPr>
              <a:t>City of Boston Data Portal</a:t>
            </a:r>
            <a:r>
              <a:rPr lang="en-US" altLang="zh-TW" sz="3200" b="0" dirty="0">
                <a:latin typeface="Times New Roman" charset="0"/>
                <a:ea typeface="Times New Roman" charset="0"/>
                <a:cs typeface="Times New Roman" charset="0"/>
              </a:rPr>
              <a:t>: Property Assessment 2015 and Crime Incident Reports. First, we assume higher property price will lead to lower number of crime incidents. To check our assumption, we use statistical analysis to find if the correlation value between them is negative, how strongly they are correlated, and we also look at the p-value to check the accuracy of our correlation value. Second, we use k-means technique to find the most optimized point where the property is the cheapest but safest, which means that the amount of crime incidents happened around that point is the smallest.</a:t>
            </a:r>
            <a:endParaRPr lang="zh-TW" altLang="zh-TW" sz="3200" b="0" dirty="0">
              <a:latin typeface="Times New Roman" charset="0"/>
              <a:ea typeface="Times New Roman" charset="0"/>
              <a:cs typeface="Times New Roman" charset="0"/>
            </a:endParaRPr>
          </a:p>
          <a:p>
            <a:r>
              <a:rPr lang="en-US" altLang="zh-TW" sz="3200" b="0" dirty="0">
                <a:latin typeface="Times New Roman" charset="0"/>
                <a:ea typeface="Times New Roman" charset="0"/>
                <a:cs typeface="Times New Roman" charset="0"/>
              </a:rPr>
              <a:t>Overall, we implement two techniques: statistical analysis and optimization(k-means) to study the relationship between the 2015 property price and the number of crime incidents in Boston area. </a:t>
            </a:r>
            <a:endParaRPr lang="zh-TW" altLang="zh-TW" sz="3200" b="0" dirty="0">
              <a:latin typeface="Times New Roman" charset="0"/>
              <a:ea typeface="Times New Roman" charset="0"/>
              <a:cs typeface="Times New Roman" charset="0"/>
            </a:endParaRPr>
          </a:p>
          <a:p>
            <a:endParaRPr kumimoji="1" lang="zh-TW" altLang="en-US" sz="3200" b="0" dirty="0">
              <a:latin typeface="Times New Roman" charset="0"/>
              <a:ea typeface="Times New Roman" charset="0"/>
              <a:cs typeface="Times New Roman" charset="0"/>
            </a:endParaRPr>
          </a:p>
        </p:txBody>
      </p:sp>
      <p:sp>
        <p:nvSpPr>
          <p:cNvPr id="5" name="文字版面配置區 4"/>
          <p:cNvSpPr>
            <a:spLocks noGrp="1"/>
          </p:cNvSpPr>
          <p:nvPr>
            <p:ph type="body" sz="quarter" idx="3"/>
          </p:nvPr>
        </p:nvSpPr>
        <p:spPr>
          <a:xfrm>
            <a:off x="12039600" y="16230600"/>
            <a:ext cx="12573000" cy="9753600"/>
          </a:xfrm>
        </p:spPr>
        <p:txBody>
          <a:bodyPr/>
          <a:lstStyle/>
          <a:p>
            <a:pPr algn="ctr"/>
            <a:r>
              <a:rPr kumimoji="1" lang="en-US" altLang="zh-TW" sz="4000" dirty="0">
                <a:latin typeface="Times New Roman" charset="0"/>
                <a:ea typeface="Times New Roman" charset="0"/>
                <a:cs typeface="Times New Roman" charset="0"/>
              </a:rPr>
              <a:t>Statistical Analysis</a:t>
            </a:r>
            <a:endParaRPr kumimoji="1" lang="zh-TW" altLang="zh-TW" sz="4000" dirty="0">
              <a:latin typeface="Times New Roman" charset="0"/>
              <a:ea typeface="Times New Roman" charset="0"/>
              <a:cs typeface="Times New Roman" charset="0"/>
            </a:endParaRPr>
          </a:p>
          <a:p>
            <a:r>
              <a:rPr lang="en-US" altLang="zh-TW" sz="3200" b="0" dirty="0">
                <a:latin typeface="Times New Roman" charset="0"/>
                <a:ea typeface="Times New Roman" charset="0"/>
                <a:cs typeface="Times New Roman" charset="0"/>
              </a:rPr>
              <a:t>For the statistical analysis part, we want to find the correlation between property price and number of crime incidents, and we are expecting that higher property price will lead to lower number of crime incidents. We first use the definition of r-tree and polygon to correspond “property15_price_coordination_float” to “</a:t>
            </a:r>
            <a:r>
              <a:rPr lang="en-US" altLang="zh-TW" sz="3200" b="0" dirty="0" err="1">
                <a:latin typeface="Times New Roman" charset="0"/>
                <a:ea typeface="Times New Roman" charset="0"/>
                <a:cs typeface="Times New Roman" charset="0"/>
              </a:rPr>
              <a:t>zip_to_coor</a:t>
            </a:r>
            <a:r>
              <a:rPr lang="en-US" altLang="zh-TW" sz="3200" b="0" dirty="0">
                <a:latin typeface="Times New Roman" charset="0"/>
                <a:ea typeface="Times New Roman" charset="0"/>
                <a:cs typeface="Times New Roman" charset="0"/>
              </a:rPr>
              <a:t>”, compute the number of properties and the average price of properties in each zip code, and the result shows all the zip codes along with its corresponding average property price in Boston area. Second, we also use the same definition we mentioned earlier to correspond “crime_15coordination” to “</a:t>
            </a:r>
            <a:r>
              <a:rPr lang="en-US" altLang="zh-TW" sz="3200" b="0" dirty="0" err="1">
                <a:latin typeface="Times New Roman" charset="0"/>
                <a:ea typeface="Times New Roman" charset="0"/>
                <a:cs typeface="Times New Roman" charset="0"/>
              </a:rPr>
              <a:t>zip_to_coor</a:t>
            </a:r>
            <a:r>
              <a:rPr lang="en-US" altLang="zh-TW" sz="3200" b="0" dirty="0">
                <a:latin typeface="Times New Roman" charset="0"/>
                <a:ea typeface="Times New Roman" charset="0"/>
                <a:cs typeface="Times New Roman" charset="0"/>
              </a:rPr>
              <a:t>”, compute how many crime incidents happened within each zip code, and the result will show all the zip codes along with its corresponding number of crime incidents. Finally, we find the correlation between the average price of properties and the amount of crime incidents, </a:t>
            </a:r>
            <a:r>
              <a:rPr lang="en-US" altLang="zh-TW" sz="3200" b="0" dirty="0" smtClean="0">
                <a:latin typeface="Times New Roman" charset="0"/>
                <a:ea typeface="Times New Roman" charset="0"/>
                <a:cs typeface="Times New Roman" charset="0"/>
              </a:rPr>
              <a:t>and the number we got is:</a:t>
            </a:r>
            <a:endParaRPr lang="en-US" altLang="zh-TW" sz="3200" b="0" dirty="0">
              <a:latin typeface="Times New Roman" charset="0"/>
              <a:ea typeface="Times New Roman" charset="0"/>
              <a:cs typeface="Times New Roman" charset="0"/>
            </a:endParaRPr>
          </a:p>
          <a:p>
            <a:r>
              <a:rPr lang="en-US" altLang="zh-TW" sz="3200" b="0" dirty="0" smtClean="0">
                <a:latin typeface="Times New Roman" charset="0"/>
                <a:ea typeface="Times New Roman" charset="0"/>
                <a:cs typeface="Times New Roman" charset="0"/>
              </a:rPr>
              <a:t>-0.246.</a:t>
            </a:r>
            <a:endParaRPr lang="zh-TW" altLang="zh-TW" sz="3200" b="0" dirty="0">
              <a:latin typeface="Times New Roman" charset="0"/>
              <a:ea typeface="Times New Roman" charset="0"/>
              <a:cs typeface="Times New Roman" charset="0"/>
            </a:endParaRPr>
          </a:p>
          <a:p>
            <a:endParaRPr kumimoji="1" lang="zh-TW" altLang="en-US" sz="2800" b="0" dirty="0">
              <a:latin typeface="Times New Roman" charset="0"/>
              <a:ea typeface="Times New Roman" charset="0"/>
              <a:cs typeface="Times New Roman" charset="0"/>
            </a:endParaRPr>
          </a:p>
        </p:txBody>
      </p:sp>
      <p:cxnSp>
        <p:nvCxnSpPr>
          <p:cNvPr id="18" name="直線接點 17"/>
          <p:cNvCxnSpPr/>
          <p:nvPr/>
        </p:nvCxnSpPr>
        <p:spPr bwMode="auto">
          <a:xfrm>
            <a:off x="0" y="4267200"/>
            <a:ext cx="36576000" cy="0"/>
          </a:xfrm>
          <a:prstGeom prst="line">
            <a:avLst/>
          </a:prstGeom>
          <a:ln w="76200">
            <a:solidFill>
              <a:srgbClr val="FFFF00"/>
            </a:solidFill>
            <a:headEnd type="none" w="med" len="med"/>
            <a:tailEnd type="none" w="med" len="med"/>
          </a:ln>
          <a:extLst/>
        </p:spPr>
        <p:style>
          <a:lnRef idx="3">
            <a:schemeClr val="dk1"/>
          </a:lnRef>
          <a:fillRef idx="0">
            <a:schemeClr val="dk1"/>
          </a:fillRef>
          <a:effectRef idx="2">
            <a:schemeClr val="dk1"/>
          </a:effectRef>
          <a:fontRef idx="minor">
            <a:schemeClr val="tx1"/>
          </a:fontRef>
        </p:style>
      </p:cxnSp>
      <p:sp>
        <p:nvSpPr>
          <p:cNvPr id="19" name="文字版面配置區 2"/>
          <p:cNvSpPr txBox="1">
            <a:spLocks/>
          </p:cNvSpPr>
          <p:nvPr/>
        </p:nvSpPr>
        <p:spPr bwMode="auto">
          <a:xfrm>
            <a:off x="25908000" y="4734845"/>
            <a:ext cx="10029470" cy="5551199"/>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dirty="0" smtClean="0">
                <a:latin typeface="Times New Roman" charset="0"/>
                <a:ea typeface="Times New Roman" charset="0"/>
                <a:cs typeface="Times New Roman" charset="0"/>
              </a:rPr>
              <a:t>K-Means</a:t>
            </a:r>
            <a:endParaRPr kumimoji="1" lang="zh-TW" altLang="zh-TW" sz="4000" dirty="0">
              <a:latin typeface="Times New Roman" charset="0"/>
              <a:ea typeface="Times New Roman" charset="0"/>
              <a:cs typeface="Times New Roman" charset="0"/>
            </a:endParaRPr>
          </a:p>
          <a:p>
            <a:r>
              <a:rPr lang="en-US" altLang="zh-TW" sz="3200" b="0" dirty="0">
                <a:latin typeface="Times New Roman" charset="0"/>
                <a:ea typeface="Times New Roman" charset="0"/>
                <a:cs typeface="Times New Roman" charset="0"/>
              </a:rPr>
              <a:t>For the k-means part, we want to find the most optimized point where the property is the cheapest, while at the same time, the safest (farthest from crime incidents). To do so, we input “crime_15coordination” to our k-means function and find the most optimized coordinate. And we correspond the coordinate back to polygon and we claim the zip code we get is the area where people can obtain property that is both the cheapest and the </a:t>
            </a:r>
            <a:r>
              <a:rPr lang="en-US" altLang="zh-TW" sz="3200" b="0" dirty="0" smtClean="0">
                <a:latin typeface="Times New Roman" charset="0"/>
                <a:ea typeface="Times New Roman" charset="0"/>
                <a:cs typeface="Times New Roman" charset="0"/>
              </a:rPr>
              <a:t>safest. The zip code we obtained is “02119”.</a:t>
            </a:r>
            <a:endParaRPr lang="zh-TW" altLang="zh-TW" sz="3200" b="0" dirty="0">
              <a:latin typeface="Times New Roman" charset="0"/>
              <a:ea typeface="Times New Roman" charset="0"/>
              <a:cs typeface="Times New Roman" charset="0"/>
            </a:endParaRPr>
          </a:p>
        </p:txBody>
      </p:sp>
      <p:pic>
        <p:nvPicPr>
          <p:cNvPr id="27" name="圖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26" y="425822"/>
            <a:ext cx="7190658" cy="3343656"/>
          </a:xfrm>
          <a:prstGeom prst="rect">
            <a:avLst/>
          </a:prstGeom>
          <a:effectLst>
            <a:softEdge rad="0"/>
          </a:effectLst>
          <a:scene3d>
            <a:camera prst="orthographicFront"/>
            <a:lightRig rig="threePt" dir="t"/>
          </a:scene3d>
          <a:sp3d>
            <a:bevelT/>
          </a:sp3d>
        </p:spPr>
      </p:pic>
      <p:sp>
        <p:nvSpPr>
          <p:cNvPr id="36" name="文字版面配置區 2"/>
          <p:cNvSpPr txBox="1">
            <a:spLocks/>
          </p:cNvSpPr>
          <p:nvPr/>
        </p:nvSpPr>
        <p:spPr bwMode="auto">
          <a:xfrm>
            <a:off x="25580367" y="17527263"/>
            <a:ext cx="10684736" cy="112014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marL="0" indent="0" algn="l" defTabSz="457200" rtl="0" eaLnBrk="1" fontAlgn="base" hangingPunct="1">
              <a:lnSpc>
                <a:spcPct val="124000"/>
              </a:lnSpc>
              <a:spcBef>
                <a:spcPct val="0"/>
              </a:spcBef>
              <a:spcAft>
                <a:spcPts val="1425"/>
              </a:spcAft>
              <a:buClr>
                <a:srgbClr val="000000"/>
              </a:buClr>
              <a:buSzPct val="45000"/>
              <a:buFont typeface="Wingdings" charset="2"/>
              <a:buNone/>
              <a:defRPr sz="2400" b="1" kern="1200">
                <a:solidFill>
                  <a:srgbClr val="000000"/>
                </a:solidFill>
                <a:latin typeface="+mn-lt"/>
                <a:ea typeface="+mn-ea"/>
                <a:cs typeface="+mn-cs"/>
              </a:defRPr>
            </a:lvl1pPr>
            <a:lvl2pPr marL="457200" indent="0" algn="l" defTabSz="457200" rtl="0" eaLnBrk="1" fontAlgn="base" hangingPunct="1">
              <a:lnSpc>
                <a:spcPct val="124000"/>
              </a:lnSpc>
              <a:spcBef>
                <a:spcPct val="0"/>
              </a:spcBef>
              <a:spcAft>
                <a:spcPts val="1138"/>
              </a:spcAft>
              <a:buClr>
                <a:srgbClr val="000000"/>
              </a:buClr>
              <a:buSzPct val="75000"/>
              <a:buFont typeface="Symbol" charset="2"/>
              <a:buNone/>
              <a:defRPr sz="2000" b="1" kern="1200">
                <a:solidFill>
                  <a:srgbClr val="000000"/>
                </a:solidFill>
                <a:latin typeface="+mn-lt"/>
                <a:ea typeface="+mn-ea"/>
                <a:cs typeface="+mn-cs"/>
              </a:defRPr>
            </a:lvl2pPr>
            <a:lvl3pPr marL="914400" indent="0" algn="l" defTabSz="457200" rtl="0" eaLnBrk="1" fontAlgn="base" hangingPunct="1">
              <a:lnSpc>
                <a:spcPct val="124000"/>
              </a:lnSpc>
              <a:spcBef>
                <a:spcPct val="0"/>
              </a:spcBef>
              <a:spcAft>
                <a:spcPts val="850"/>
              </a:spcAft>
              <a:buClr>
                <a:srgbClr val="000000"/>
              </a:buClr>
              <a:buSzPct val="45000"/>
              <a:buFont typeface="Wingdings" charset="2"/>
              <a:buNone/>
              <a:defRPr sz="1800" b="1" kern="1200">
                <a:solidFill>
                  <a:srgbClr val="000000"/>
                </a:solidFill>
                <a:latin typeface="+mn-lt"/>
                <a:ea typeface="+mn-ea"/>
                <a:cs typeface="+mn-cs"/>
              </a:defRPr>
            </a:lvl3pPr>
            <a:lvl4pPr marL="1371600" indent="0" algn="l" defTabSz="457200" rtl="0" eaLnBrk="1" fontAlgn="base" hangingPunct="1">
              <a:lnSpc>
                <a:spcPct val="124000"/>
              </a:lnSpc>
              <a:spcBef>
                <a:spcPct val="0"/>
              </a:spcBef>
              <a:spcAft>
                <a:spcPts val="575"/>
              </a:spcAft>
              <a:buClr>
                <a:srgbClr val="000000"/>
              </a:buClr>
              <a:buSzPct val="75000"/>
              <a:buFont typeface="Symbol" charset="2"/>
              <a:buNone/>
              <a:defRPr sz="1600" b="1" kern="1200">
                <a:solidFill>
                  <a:srgbClr val="000000"/>
                </a:solidFill>
                <a:latin typeface="+mn-lt"/>
                <a:ea typeface="+mn-ea"/>
                <a:cs typeface="+mn-cs"/>
              </a:defRPr>
            </a:lvl4pPr>
            <a:lvl5pPr marL="1828800" indent="0" algn="l" defTabSz="457200" rtl="0" eaLnBrk="1" fontAlgn="base" hangingPunct="1">
              <a:lnSpc>
                <a:spcPct val="124000"/>
              </a:lnSpc>
              <a:spcBef>
                <a:spcPct val="0"/>
              </a:spcBef>
              <a:spcAft>
                <a:spcPts val="288"/>
              </a:spcAft>
              <a:buClr>
                <a:srgbClr val="000000"/>
              </a:buClr>
              <a:buSzPct val="45000"/>
              <a:buFont typeface="Wingdings" charset="2"/>
              <a:buNone/>
              <a:defRPr sz="1600" b="1" kern="1200">
                <a:solidFill>
                  <a:srgbClr val="000000"/>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b="1" kern="1200">
                <a:solidFill>
                  <a:schemeClr val="tx1"/>
                </a:solidFill>
                <a:latin typeface="+mn-lt"/>
                <a:ea typeface="+mn-ea"/>
                <a:cs typeface="+mn-cs"/>
              </a:defRPr>
            </a:lvl9pPr>
          </a:lstStyle>
          <a:p>
            <a:pPr algn="ctr"/>
            <a:r>
              <a:rPr kumimoji="1" lang="en-US" altLang="zh-TW" sz="4000" dirty="0" err="1" smtClean="0">
                <a:latin typeface="Times New Roman" charset="0"/>
                <a:ea typeface="Times New Roman" charset="0"/>
                <a:cs typeface="Times New Roman" charset="0"/>
              </a:rPr>
              <a:t>Conculsion</a:t>
            </a:r>
            <a:endParaRPr kumimoji="1" lang="en-US" altLang="zh-TW" sz="4000" dirty="0">
              <a:latin typeface="Times New Roman" charset="0"/>
              <a:ea typeface="Times New Roman" charset="0"/>
              <a:cs typeface="Times New Roman" charset="0"/>
            </a:endParaRPr>
          </a:p>
          <a:p>
            <a:r>
              <a:rPr kumimoji="1" lang="en-US" altLang="zh-TW" sz="3200" b="0" dirty="0" smtClean="0">
                <a:latin typeface="Times New Roman" charset="0"/>
                <a:ea typeface="Times New Roman" charset="0"/>
                <a:cs typeface="Times New Roman" charset="0"/>
              </a:rPr>
              <a:t>The correlation value, -0.246 shows that property value and crime incident are indeed in a negative relationship, which matches our assumption. However, | (-0.246)| also shows that they are weakly related, and the p- value we obtained is very high. Moving forward with this project, we should consider factors more thoroughly that would also influence on crime numbers such as population density, school districts or police districts. Furthermore, due to time constraint, we were only able to run the small portion of our crime data</a:t>
            </a:r>
            <a:r>
              <a:rPr kumimoji="1" lang="en-US" altLang="zh-TW" sz="3200" b="0" dirty="0">
                <a:latin typeface="Times New Roman" charset="0"/>
                <a:ea typeface="Times New Roman" charset="0"/>
                <a:cs typeface="Times New Roman" charset="0"/>
              </a:rPr>
              <a:t>, which </a:t>
            </a:r>
            <a:r>
              <a:rPr kumimoji="1" lang="en-US" altLang="zh-TW" sz="3200" b="0" dirty="0" smtClean="0">
                <a:latin typeface="Times New Roman" charset="0"/>
                <a:ea typeface="Times New Roman" charset="0"/>
                <a:cs typeface="Times New Roman" charset="0"/>
              </a:rPr>
              <a:t>might outcome the unideal correlation and p value. So we are assuming that we will obtain the better correlation and p value if we run more data on crime in </a:t>
            </a:r>
            <a:r>
              <a:rPr kumimoji="1" lang="en-US" altLang="zh-TW" sz="3200" b="0" smtClean="0">
                <a:latin typeface="Times New Roman" charset="0"/>
                <a:ea typeface="Times New Roman" charset="0"/>
                <a:cs typeface="Times New Roman" charset="0"/>
              </a:rPr>
              <a:t>the future.</a:t>
            </a:r>
            <a:endParaRPr kumimoji="1" lang="en-US" altLang="zh-TW" sz="4000" dirty="0" smtClean="0">
              <a:latin typeface="Times New Roman" charset="0"/>
              <a:ea typeface="Times New Roman" charset="0"/>
              <a:cs typeface="Times New Roman" charset="0"/>
            </a:endParaRPr>
          </a:p>
          <a:p>
            <a:pPr algn="ctr"/>
            <a:endParaRPr kumimoji="1" lang="en-US" altLang="zh-TW" sz="4000" dirty="0">
              <a:latin typeface="Times New Roman" charset="0"/>
              <a:ea typeface="Times New Roman" charset="0"/>
              <a:cs typeface="Times New Roman" charset="0"/>
            </a:endParaRPr>
          </a:p>
          <a:p>
            <a:pPr algn="ctr"/>
            <a:endParaRPr kumimoji="1" lang="en-US" altLang="zh-TW" sz="4000" dirty="0" smtClean="0">
              <a:latin typeface="Times New Roman" charset="0"/>
              <a:ea typeface="Times New Roman" charset="0"/>
              <a:cs typeface="Times New Roman" charset="0"/>
            </a:endParaRPr>
          </a:p>
          <a:p>
            <a:pPr algn="ctr"/>
            <a:endParaRPr kumimoji="1" lang="zh-TW" altLang="zh-TW" sz="4000" dirty="0">
              <a:latin typeface="Times New Roman" charset="0"/>
              <a:ea typeface="Times New Roman" charset="0"/>
              <a:cs typeface="Times New Roman" charset="0"/>
            </a:endParaRPr>
          </a:p>
        </p:txBody>
      </p:sp>
      <p:pic>
        <p:nvPicPr>
          <p:cNvPr id="37" name="內容版面配置區 12"/>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1277600" y="5334000"/>
            <a:ext cx="13793615" cy="1021203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39" name="內容版面配置區 38"/>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44826" y="19126200"/>
            <a:ext cx="9870774" cy="8003526"/>
          </a:xfrm>
        </p:spPr>
      </p:pic>
      <p:cxnSp>
        <p:nvCxnSpPr>
          <p:cNvPr id="6" name="Straight Connector 5"/>
          <p:cNvCxnSpPr/>
          <p:nvPr/>
        </p:nvCxnSpPr>
        <p:spPr bwMode="auto">
          <a:xfrm>
            <a:off x="11049000" y="4267200"/>
            <a:ext cx="152400" cy="23164800"/>
          </a:xfrm>
          <a:prstGeom prst="line">
            <a:avLst/>
          </a:prstGeom>
          <a:solidFill>
            <a:srgbClr val="00B8FF"/>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p:cNvCxnSpPr/>
          <p:nvPr/>
        </p:nvCxnSpPr>
        <p:spPr bwMode="auto">
          <a:xfrm>
            <a:off x="25146000" y="4267200"/>
            <a:ext cx="76200" cy="23317200"/>
          </a:xfrm>
          <a:prstGeom prst="line">
            <a:avLst/>
          </a:prstGeom>
          <a:solidFill>
            <a:srgbClr val="00B8FF"/>
          </a:solidFill>
          <a:ln w="9525" cap="flat" cmpd="sng" algn="ctr">
            <a:solidFill>
              <a:srgbClr val="FFFF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5" name="TextBox 14"/>
          <p:cNvSpPr txBox="1"/>
          <p:nvPr/>
        </p:nvSpPr>
        <p:spPr>
          <a:xfrm>
            <a:off x="30835600" y="762000"/>
            <a:ext cx="5715000" cy="2584092"/>
          </a:xfrm>
          <a:prstGeom prst="rect">
            <a:avLst/>
          </a:prstGeom>
          <a:noFill/>
        </p:spPr>
        <p:txBody>
          <a:bodyPr wrap="square" rtlCol="0">
            <a:spAutoFit/>
          </a:bodyPr>
          <a:lstStyle/>
          <a:p>
            <a:r>
              <a:rPr lang="en-US" sz="4400" dirty="0" smtClean="0"/>
              <a:t>Boston University</a:t>
            </a:r>
          </a:p>
          <a:p>
            <a:r>
              <a:rPr lang="en-US" sz="4400" dirty="0" smtClean="0"/>
              <a:t>CS 591 L1</a:t>
            </a:r>
          </a:p>
          <a:p>
            <a:r>
              <a:rPr lang="en-US" sz="4400" dirty="0" smtClean="0"/>
              <a:t>Spring 2017</a:t>
            </a:r>
            <a:endParaRPr lang="en-US" sz="4400" dirty="0"/>
          </a:p>
        </p:txBody>
      </p:sp>
      <p:pic>
        <p:nvPicPr>
          <p:cNvPr id="16" name="Picture 15" descr="WechatIMG2.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55437" y="10753688"/>
            <a:ext cx="10560326" cy="6477000"/>
          </a:xfrm>
          <a:prstGeom prst="rect">
            <a:avLst/>
          </a:prstGeom>
        </p:spPr>
      </p:pic>
    </p:spTree>
    <p:extLst>
      <p:ext uri="{BB962C8B-B14F-4D97-AF65-F5344CB8AC3E}">
        <p14:creationId xmlns:p14="http://schemas.microsoft.com/office/powerpoint/2010/main" val="5122399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124000"/>
          </a:lnSpc>
          <a:spcBef>
            <a:spcPct val="0"/>
          </a:spcBef>
          <a:spcAft>
            <a:spcPct val="0"/>
          </a:spcAft>
          <a:buClr>
            <a:srgbClr val="000000"/>
          </a:buClr>
          <a:buSzPct val="45000"/>
          <a:buFont typeface="Wingdings" charset="2"/>
          <a:buNone/>
          <a:tabLst/>
          <a:defRPr kumimoji="0" lang="en-US" altLang="x-none" sz="1800" b="0" i="0" u="none" strike="noStrike" cap="none" normalizeH="0" baseline="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Black .thmx</Template>
  <TotalTime>417</TotalTime>
  <Words>645</Words>
  <Application>Microsoft Macintosh PowerPoint</Application>
  <PresentationFormat>自訂</PresentationFormat>
  <Paragraphs>16</Paragraphs>
  <Slides>1</Slides>
  <Notes>1</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vt:i4>
      </vt:variant>
    </vt:vector>
  </HeadingPairs>
  <TitlesOfParts>
    <vt:vector size="9" baseType="lpstr">
      <vt:lpstr>DejaVu Sans</vt:lpstr>
      <vt:lpstr>Nimbus Roman No9 L</vt:lpstr>
      <vt:lpstr>Symbol</vt:lpstr>
      <vt:lpstr>Times New Roman</vt:lpstr>
      <vt:lpstr>Wingdings</vt:lpstr>
      <vt:lpstr>新細明體</vt:lpstr>
      <vt:lpstr>Arial</vt:lpstr>
      <vt:lpstr>Office Theme</vt:lpstr>
      <vt:lpstr>   The Impact of Crime on Property Values Xiaotong Niu, Po-Yu Tseng</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Devits</dc:creator>
  <cp:lastModifiedBy>Microsoft Office 使用者</cp:lastModifiedBy>
  <cp:revision>22</cp:revision>
  <dcterms:created xsi:type="dcterms:W3CDTF">2017-02-02T20:14:35Z</dcterms:created>
  <dcterms:modified xsi:type="dcterms:W3CDTF">2017-04-23T18:34:10Z</dcterms:modified>
</cp:coreProperties>
</file>