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36576000" cy="2743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6FCB34-A99C-4161-A06F-B2263266212A}">
  <a:tblStyle styleId="{A66FCB34-A99C-4161-A06F-B2263266212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092F081-95E2-4411-8DC2-E139DE7692E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52"/>
  </p:normalViewPr>
  <p:slideViewPr>
    <p:cSldViewPr snapToGrid="0" snapToObjects="1">
      <p:cViewPr>
        <p:scale>
          <a:sx n="30" d="100"/>
          <a:sy n="30" d="100"/>
        </p:scale>
        <p:origin x="1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796" y="4343388"/>
            <a:ext cx="5486398" cy="4114792"/>
          </a:xfrm>
          <a:prstGeom prst="rect">
            <a:avLst/>
          </a:prstGeom>
          <a:noFill/>
          <a:ln>
            <a:noFill/>
          </a:ln>
        </p:spPr>
        <p:txBody>
          <a:bodyPr lIns="39275" tIns="39275" rIns="39275" bIns="39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246800" y="11471200"/>
            <a:ext cx="34082400" cy="4489500"/>
          </a:xfrm>
          <a:prstGeom prst="rect">
            <a:avLst/>
          </a:prstGeom>
        </p:spPr>
        <p:txBody>
          <a:bodyPr lIns="406325" tIns="406325" rIns="406325" bIns="406325" anchor="ctr" anchorCtr="0"/>
          <a:lstStyle>
            <a:lvl1pPr lvl="0" algn="ctr" rtl="0">
              <a:spcBef>
                <a:spcPts val="0"/>
              </a:spcBef>
              <a:buSzPct val="100000"/>
              <a:defRPr sz="16000"/>
            </a:lvl1pPr>
            <a:lvl2pPr lvl="1" algn="ctr" rtl="0">
              <a:spcBef>
                <a:spcPts val="0"/>
              </a:spcBef>
              <a:buSzPct val="100000"/>
              <a:defRPr sz="16000"/>
            </a:lvl2pPr>
            <a:lvl3pPr lvl="2" algn="ctr" rtl="0">
              <a:spcBef>
                <a:spcPts val="0"/>
              </a:spcBef>
              <a:buSzPct val="100000"/>
              <a:defRPr sz="16000"/>
            </a:lvl3pPr>
            <a:lvl4pPr lvl="3" algn="ctr" rtl="0">
              <a:spcBef>
                <a:spcPts val="0"/>
              </a:spcBef>
              <a:buSzPct val="100000"/>
              <a:defRPr sz="16000"/>
            </a:lvl4pPr>
            <a:lvl5pPr lvl="4" algn="ctr" rtl="0">
              <a:spcBef>
                <a:spcPts val="0"/>
              </a:spcBef>
              <a:buSzPct val="100000"/>
              <a:defRPr sz="16000"/>
            </a:lvl5pPr>
            <a:lvl6pPr lvl="5" algn="ctr" rtl="0">
              <a:spcBef>
                <a:spcPts val="0"/>
              </a:spcBef>
              <a:buSzPct val="100000"/>
              <a:defRPr sz="16000"/>
            </a:lvl6pPr>
            <a:lvl7pPr lvl="6" algn="ctr" rtl="0">
              <a:spcBef>
                <a:spcPts val="0"/>
              </a:spcBef>
              <a:buSzPct val="100000"/>
              <a:defRPr sz="16000"/>
            </a:lvl7pPr>
            <a:lvl8pPr lvl="7" algn="ctr" rtl="0">
              <a:spcBef>
                <a:spcPts val="0"/>
              </a:spcBef>
              <a:buSzPct val="100000"/>
              <a:defRPr sz="16000"/>
            </a:lvl8pPr>
            <a:lvl9pPr lvl="8" algn="ctr" rtl="0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</p:spPr>
        <p:txBody>
          <a:bodyPr lIns="406325" tIns="406325" rIns="406325" bIns="406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220500" y="1072274"/>
            <a:ext cx="32135100" cy="2945400"/>
          </a:xfrm>
          <a:prstGeom prst="rect">
            <a:avLst/>
          </a:prstGeom>
          <a:noFill/>
          <a:ln>
            <a:noFill/>
          </a:ln>
        </p:spPr>
        <p:txBody>
          <a:bodyPr lIns="406325" tIns="406325" rIns="406325" bIns="406325" anchor="t" anchorCtr="0"/>
          <a:lstStyle>
            <a:lvl1pPr marL="0" marR="0" lvl="0" indent="0" algn="l" rtl="0">
              <a:spcBef>
                <a:spcPts val="0"/>
              </a:spcBef>
              <a:buNone/>
              <a:defRPr sz="9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3300"/>
            </a:lvl2pPr>
            <a:lvl3pPr lvl="2" indent="0" rtl="0">
              <a:spcBef>
                <a:spcPts val="0"/>
              </a:spcBef>
              <a:buNone/>
              <a:defRPr sz="3300"/>
            </a:lvl3pPr>
            <a:lvl4pPr lvl="3" indent="0" rtl="0">
              <a:spcBef>
                <a:spcPts val="0"/>
              </a:spcBef>
              <a:buNone/>
              <a:defRPr sz="3300"/>
            </a:lvl4pPr>
            <a:lvl5pPr lvl="4" indent="0" rtl="0">
              <a:spcBef>
                <a:spcPts val="0"/>
              </a:spcBef>
              <a:buNone/>
              <a:defRPr sz="3300"/>
            </a:lvl5pPr>
            <a:lvl6pPr lvl="5" indent="0" rtl="0">
              <a:spcBef>
                <a:spcPts val="0"/>
              </a:spcBef>
              <a:buNone/>
              <a:defRPr sz="3300"/>
            </a:lvl6pPr>
            <a:lvl7pPr lvl="6" indent="0" rtl="0">
              <a:spcBef>
                <a:spcPts val="0"/>
              </a:spcBef>
              <a:buNone/>
              <a:defRPr sz="3300"/>
            </a:lvl7pPr>
            <a:lvl8pPr lvl="7" indent="0" rtl="0">
              <a:spcBef>
                <a:spcPts val="0"/>
              </a:spcBef>
              <a:buNone/>
              <a:defRPr sz="3300"/>
            </a:lvl8pPr>
            <a:lvl9pPr lvl="8" indent="0" rtl="0">
              <a:spcBef>
                <a:spcPts val="0"/>
              </a:spcBef>
              <a:buNone/>
              <a:defRPr sz="33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828799" y="6309359"/>
            <a:ext cx="32918400" cy="18105000"/>
          </a:xfrm>
          <a:prstGeom prst="rect">
            <a:avLst/>
          </a:prstGeom>
          <a:noFill/>
          <a:ln>
            <a:noFill/>
          </a:ln>
        </p:spPr>
        <p:txBody>
          <a:bodyPr lIns="406325" tIns="406325" rIns="406325" bIns="406325" anchor="t" anchorCtr="0"/>
          <a:lstStyle>
            <a:lvl1pPr marL="0" marR="0" lvl="0" indent="0" algn="l" rtl="0">
              <a:spcBef>
                <a:spcPts val="0"/>
              </a:spcBef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825500" marR="0" lvl="1" indent="0" algn="l" rtl="0">
              <a:spcBef>
                <a:spcPts val="0"/>
              </a:spcBef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663700" marR="0" lvl="2" indent="0" algn="l" rtl="0">
              <a:spcBef>
                <a:spcPts val="0"/>
              </a:spcBef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2489200" marR="0" lvl="3" indent="0" algn="l" rtl="0">
              <a:spcBef>
                <a:spcPts val="0"/>
              </a:spcBef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3327400" marR="0" lvl="4" indent="0" algn="l" rtl="0">
              <a:spcBef>
                <a:spcPts val="0"/>
              </a:spcBef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4152900" marR="0" lvl="5" indent="0" algn="l" rtl="0">
              <a:spcBef>
                <a:spcPts val="0"/>
              </a:spcBef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4991100" marR="0" lvl="6" indent="0" algn="l" rtl="0">
              <a:spcBef>
                <a:spcPts val="0"/>
              </a:spcBef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5816600" marR="0" lvl="7" indent="0" algn="l" rtl="0">
              <a:spcBef>
                <a:spcPts val="0"/>
              </a:spcBef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6654800" marR="0" lvl="8" indent="0" algn="l" rtl="0">
              <a:spcBef>
                <a:spcPts val="0"/>
              </a:spcBef>
              <a:buNone/>
              <a:defRPr sz="33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2435839" y="25511760"/>
            <a:ext cx="11704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3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5500" marR="0" lvl="1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63700" marR="0" lvl="2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89200" marR="0" lvl="3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27400" marR="0" lvl="4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52900" marR="0" lvl="5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991100" marR="0" lvl="6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16600" marR="0" lvl="7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54800" marR="0" lvl="8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1828799" y="25511760"/>
            <a:ext cx="84126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3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25500" marR="0" lvl="1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63700" marR="0" lvl="2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89200" marR="0" lvl="3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27400" marR="0" lvl="4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52900" marR="0" lvl="5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991100" marR="0" lvl="6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16600" marR="0" lvl="7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54800" marR="0" lvl="8" indent="0" algn="l" rtl="0">
              <a:spcBef>
                <a:spcPts val="0"/>
              </a:spcBef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6334722" y="25511760"/>
            <a:ext cx="8412600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3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3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246800" y="2373466"/>
            <a:ext cx="34082400" cy="3054300"/>
          </a:xfrm>
          <a:prstGeom prst="rect">
            <a:avLst/>
          </a:prstGeom>
        </p:spPr>
        <p:txBody>
          <a:bodyPr lIns="406325" tIns="406325" rIns="406325" bIns="4063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</p:spPr>
        <p:txBody>
          <a:bodyPr lIns="406325" tIns="406325" rIns="406325" bIns="4063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</p:spPr>
        <p:txBody>
          <a:bodyPr lIns="406325" tIns="406325" rIns="406325" bIns="406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246800" y="2373466"/>
            <a:ext cx="34082400" cy="3054300"/>
          </a:xfrm>
          <a:prstGeom prst="rect">
            <a:avLst/>
          </a:prstGeom>
        </p:spPr>
        <p:txBody>
          <a:bodyPr lIns="406325" tIns="406325" rIns="406325" bIns="4063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246800" y="6146533"/>
            <a:ext cx="15999600" cy="18220800"/>
          </a:xfrm>
          <a:prstGeom prst="rect">
            <a:avLst/>
          </a:prstGeom>
        </p:spPr>
        <p:txBody>
          <a:bodyPr lIns="406325" tIns="406325" rIns="406325" bIns="406325" anchor="t" anchorCtr="0"/>
          <a:lstStyle>
            <a:lvl1pPr lvl="0" rtl="0">
              <a:spcBef>
                <a:spcPts val="0"/>
              </a:spcBef>
              <a:buSzPct val="100000"/>
              <a:defRPr sz="6200"/>
            </a:lvl1pPr>
            <a:lvl2pPr lvl="1" rtl="0">
              <a:spcBef>
                <a:spcPts val="0"/>
              </a:spcBef>
              <a:buSzPct val="100000"/>
              <a:defRPr sz="5300"/>
            </a:lvl2pPr>
            <a:lvl3pPr lvl="2" rtl="0">
              <a:spcBef>
                <a:spcPts val="0"/>
              </a:spcBef>
              <a:buSzPct val="100000"/>
              <a:defRPr sz="5300"/>
            </a:lvl3pPr>
            <a:lvl4pPr lvl="3" rtl="0">
              <a:spcBef>
                <a:spcPts val="0"/>
              </a:spcBef>
              <a:buSzPct val="100000"/>
              <a:defRPr sz="5300"/>
            </a:lvl4pPr>
            <a:lvl5pPr lvl="4" rtl="0">
              <a:spcBef>
                <a:spcPts val="0"/>
              </a:spcBef>
              <a:buSzPct val="100000"/>
              <a:defRPr sz="5300"/>
            </a:lvl5pPr>
            <a:lvl6pPr lvl="5" rtl="0">
              <a:spcBef>
                <a:spcPts val="0"/>
              </a:spcBef>
              <a:buSzPct val="100000"/>
              <a:defRPr sz="5300"/>
            </a:lvl6pPr>
            <a:lvl7pPr lvl="6" rtl="0">
              <a:spcBef>
                <a:spcPts val="0"/>
              </a:spcBef>
              <a:buSzPct val="100000"/>
              <a:defRPr sz="5300"/>
            </a:lvl7pPr>
            <a:lvl8pPr lvl="7" rtl="0">
              <a:spcBef>
                <a:spcPts val="0"/>
              </a:spcBef>
              <a:buSzPct val="100000"/>
              <a:defRPr sz="5300"/>
            </a:lvl8pPr>
            <a:lvl9pPr lvl="8" rtl="0">
              <a:spcBef>
                <a:spcPts val="0"/>
              </a:spcBef>
              <a:buSzPct val="100000"/>
              <a:defRPr sz="53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19329600" y="6146533"/>
            <a:ext cx="15999600" cy="18220800"/>
          </a:xfrm>
          <a:prstGeom prst="rect">
            <a:avLst/>
          </a:prstGeom>
        </p:spPr>
        <p:txBody>
          <a:bodyPr lIns="406325" tIns="406325" rIns="406325" bIns="406325" anchor="t" anchorCtr="0"/>
          <a:lstStyle>
            <a:lvl1pPr lvl="0" rtl="0">
              <a:spcBef>
                <a:spcPts val="0"/>
              </a:spcBef>
              <a:buSzPct val="100000"/>
              <a:defRPr sz="6200"/>
            </a:lvl1pPr>
            <a:lvl2pPr lvl="1" rtl="0">
              <a:spcBef>
                <a:spcPts val="0"/>
              </a:spcBef>
              <a:buSzPct val="100000"/>
              <a:defRPr sz="5300"/>
            </a:lvl2pPr>
            <a:lvl3pPr lvl="2" rtl="0">
              <a:spcBef>
                <a:spcPts val="0"/>
              </a:spcBef>
              <a:buSzPct val="100000"/>
              <a:defRPr sz="5300"/>
            </a:lvl3pPr>
            <a:lvl4pPr lvl="3" rtl="0">
              <a:spcBef>
                <a:spcPts val="0"/>
              </a:spcBef>
              <a:buSzPct val="100000"/>
              <a:defRPr sz="5300"/>
            </a:lvl4pPr>
            <a:lvl5pPr lvl="4" rtl="0">
              <a:spcBef>
                <a:spcPts val="0"/>
              </a:spcBef>
              <a:buSzPct val="100000"/>
              <a:defRPr sz="5300"/>
            </a:lvl5pPr>
            <a:lvl6pPr lvl="5" rtl="0">
              <a:spcBef>
                <a:spcPts val="0"/>
              </a:spcBef>
              <a:buSzPct val="100000"/>
              <a:defRPr sz="5300"/>
            </a:lvl6pPr>
            <a:lvl7pPr lvl="6" rtl="0">
              <a:spcBef>
                <a:spcPts val="0"/>
              </a:spcBef>
              <a:buSzPct val="100000"/>
              <a:defRPr sz="5300"/>
            </a:lvl7pPr>
            <a:lvl8pPr lvl="7" rtl="0">
              <a:spcBef>
                <a:spcPts val="0"/>
              </a:spcBef>
              <a:buSzPct val="100000"/>
              <a:defRPr sz="5300"/>
            </a:lvl8pPr>
            <a:lvl9pPr lvl="8" rtl="0">
              <a:spcBef>
                <a:spcPts val="0"/>
              </a:spcBef>
              <a:buSzPct val="100000"/>
              <a:defRPr sz="53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</p:spPr>
        <p:txBody>
          <a:bodyPr lIns="406325" tIns="406325" rIns="406325" bIns="406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246800" y="2373466"/>
            <a:ext cx="34082400" cy="3054300"/>
          </a:xfrm>
          <a:prstGeom prst="rect">
            <a:avLst/>
          </a:prstGeom>
        </p:spPr>
        <p:txBody>
          <a:bodyPr lIns="406325" tIns="406325" rIns="406325" bIns="4063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</p:spPr>
        <p:txBody>
          <a:bodyPr lIns="406325" tIns="406325" rIns="406325" bIns="406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246800" y="2963200"/>
            <a:ext cx="11232000" cy="4030500"/>
          </a:xfrm>
          <a:prstGeom prst="rect">
            <a:avLst/>
          </a:prstGeom>
        </p:spPr>
        <p:txBody>
          <a:bodyPr lIns="406325" tIns="406325" rIns="406325" bIns="406325" anchor="b" anchorCtr="0"/>
          <a:lstStyle>
            <a:lvl1pPr lvl="0" rtl="0">
              <a:spcBef>
                <a:spcPts val="0"/>
              </a:spcBef>
              <a:buSzPct val="100000"/>
              <a:defRPr sz="10700"/>
            </a:lvl1pPr>
            <a:lvl2pPr lvl="1" rtl="0">
              <a:spcBef>
                <a:spcPts val="0"/>
              </a:spcBef>
              <a:buSzPct val="100000"/>
              <a:defRPr sz="10700"/>
            </a:lvl2pPr>
            <a:lvl3pPr lvl="2" rtl="0">
              <a:spcBef>
                <a:spcPts val="0"/>
              </a:spcBef>
              <a:buSzPct val="100000"/>
              <a:defRPr sz="10700"/>
            </a:lvl3pPr>
            <a:lvl4pPr lvl="3" rtl="0">
              <a:spcBef>
                <a:spcPts val="0"/>
              </a:spcBef>
              <a:buSzPct val="100000"/>
              <a:defRPr sz="10700"/>
            </a:lvl4pPr>
            <a:lvl5pPr lvl="4" rtl="0">
              <a:spcBef>
                <a:spcPts val="0"/>
              </a:spcBef>
              <a:buSzPct val="100000"/>
              <a:defRPr sz="10700"/>
            </a:lvl5pPr>
            <a:lvl6pPr lvl="5" rtl="0">
              <a:spcBef>
                <a:spcPts val="0"/>
              </a:spcBef>
              <a:buSzPct val="100000"/>
              <a:defRPr sz="10700"/>
            </a:lvl6pPr>
            <a:lvl7pPr lvl="6" rtl="0">
              <a:spcBef>
                <a:spcPts val="0"/>
              </a:spcBef>
              <a:buSzPct val="100000"/>
              <a:defRPr sz="10700"/>
            </a:lvl7pPr>
            <a:lvl8pPr lvl="7" rtl="0">
              <a:spcBef>
                <a:spcPts val="0"/>
              </a:spcBef>
              <a:buSzPct val="100000"/>
              <a:defRPr sz="10700"/>
            </a:lvl8pPr>
            <a:lvl9pPr lvl="8" rtl="0">
              <a:spcBef>
                <a:spcPts val="0"/>
              </a:spcBef>
              <a:buSzPct val="100000"/>
              <a:defRPr sz="107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46800" y="7411200"/>
            <a:ext cx="11232000" cy="16956900"/>
          </a:xfrm>
          <a:prstGeom prst="rect">
            <a:avLst/>
          </a:prstGeom>
        </p:spPr>
        <p:txBody>
          <a:bodyPr lIns="406325" tIns="406325" rIns="406325" bIns="406325" anchor="t" anchorCtr="0"/>
          <a:lstStyle>
            <a:lvl1pPr lvl="0" rtl="0">
              <a:spcBef>
                <a:spcPts val="0"/>
              </a:spcBef>
              <a:buSzPct val="100000"/>
              <a:defRPr sz="5300"/>
            </a:lvl1pPr>
            <a:lvl2pPr lvl="1" rtl="0">
              <a:spcBef>
                <a:spcPts val="0"/>
              </a:spcBef>
              <a:buSzPct val="100000"/>
              <a:defRPr sz="5300"/>
            </a:lvl2pPr>
            <a:lvl3pPr lvl="2" rtl="0">
              <a:spcBef>
                <a:spcPts val="0"/>
              </a:spcBef>
              <a:buSzPct val="100000"/>
              <a:defRPr sz="5300"/>
            </a:lvl3pPr>
            <a:lvl4pPr lvl="3" rtl="0">
              <a:spcBef>
                <a:spcPts val="0"/>
              </a:spcBef>
              <a:buSzPct val="100000"/>
              <a:defRPr sz="5300"/>
            </a:lvl4pPr>
            <a:lvl5pPr lvl="4" rtl="0">
              <a:spcBef>
                <a:spcPts val="0"/>
              </a:spcBef>
              <a:buSzPct val="100000"/>
              <a:defRPr sz="5300"/>
            </a:lvl5pPr>
            <a:lvl6pPr lvl="5" rtl="0">
              <a:spcBef>
                <a:spcPts val="0"/>
              </a:spcBef>
              <a:buSzPct val="100000"/>
              <a:defRPr sz="5300"/>
            </a:lvl6pPr>
            <a:lvl7pPr lvl="6" rtl="0">
              <a:spcBef>
                <a:spcPts val="0"/>
              </a:spcBef>
              <a:buSzPct val="100000"/>
              <a:defRPr sz="5300"/>
            </a:lvl7pPr>
            <a:lvl8pPr lvl="7" rtl="0">
              <a:spcBef>
                <a:spcPts val="0"/>
              </a:spcBef>
              <a:buSzPct val="100000"/>
              <a:defRPr sz="5300"/>
            </a:lvl8pPr>
            <a:lvl9pPr lvl="8" rtl="0">
              <a:spcBef>
                <a:spcPts val="0"/>
              </a:spcBef>
              <a:buSzPct val="100000"/>
              <a:defRPr sz="53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</p:spPr>
        <p:txBody>
          <a:bodyPr lIns="406325" tIns="406325" rIns="406325" bIns="406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961000" y="2400800"/>
            <a:ext cx="25471200" cy="21817500"/>
          </a:xfrm>
          <a:prstGeom prst="rect">
            <a:avLst/>
          </a:prstGeom>
        </p:spPr>
        <p:txBody>
          <a:bodyPr lIns="406325" tIns="406325" rIns="406325" bIns="406325" anchor="ctr" anchorCtr="0"/>
          <a:lstStyle>
            <a:lvl1pPr lvl="0" rtl="0">
              <a:spcBef>
                <a:spcPts val="0"/>
              </a:spcBef>
              <a:buSzPct val="100000"/>
              <a:defRPr sz="21300"/>
            </a:lvl1pPr>
            <a:lvl2pPr lvl="1" rtl="0">
              <a:spcBef>
                <a:spcPts val="0"/>
              </a:spcBef>
              <a:buSzPct val="100000"/>
              <a:defRPr sz="21300"/>
            </a:lvl2pPr>
            <a:lvl3pPr lvl="2" rtl="0">
              <a:spcBef>
                <a:spcPts val="0"/>
              </a:spcBef>
              <a:buSzPct val="100000"/>
              <a:defRPr sz="21300"/>
            </a:lvl3pPr>
            <a:lvl4pPr lvl="3" rtl="0">
              <a:spcBef>
                <a:spcPts val="0"/>
              </a:spcBef>
              <a:buSzPct val="100000"/>
              <a:defRPr sz="21300"/>
            </a:lvl4pPr>
            <a:lvl5pPr lvl="4" rtl="0">
              <a:spcBef>
                <a:spcPts val="0"/>
              </a:spcBef>
              <a:buSzPct val="100000"/>
              <a:defRPr sz="21300"/>
            </a:lvl5pPr>
            <a:lvl6pPr lvl="5" rtl="0">
              <a:spcBef>
                <a:spcPts val="0"/>
              </a:spcBef>
              <a:buSzPct val="100000"/>
              <a:defRPr sz="21300"/>
            </a:lvl6pPr>
            <a:lvl7pPr lvl="6" rtl="0">
              <a:spcBef>
                <a:spcPts val="0"/>
              </a:spcBef>
              <a:buSzPct val="100000"/>
              <a:defRPr sz="21300"/>
            </a:lvl7pPr>
            <a:lvl8pPr lvl="7" rtl="0">
              <a:spcBef>
                <a:spcPts val="0"/>
              </a:spcBef>
              <a:buSzPct val="100000"/>
              <a:defRPr sz="21300"/>
            </a:lvl8pPr>
            <a:lvl9pPr lvl="8" rtl="0">
              <a:spcBef>
                <a:spcPts val="0"/>
              </a:spcBef>
              <a:buSzPct val="100000"/>
              <a:defRPr sz="213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</p:spPr>
        <p:txBody>
          <a:bodyPr lIns="406325" tIns="406325" rIns="406325" bIns="406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288000" y="-666"/>
            <a:ext cx="18288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406325" tIns="406325" rIns="406325" bIns="406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62000" y="6576933"/>
            <a:ext cx="16180800" cy="7905600"/>
          </a:xfrm>
          <a:prstGeom prst="rect">
            <a:avLst/>
          </a:prstGeom>
        </p:spPr>
        <p:txBody>
          <a:bodyPr lIns="406325" tIns="406325" rIns="406325" bIns="406325" anchor="b" anchorCtr="0"/>
          <a:lstStyle>
            <a:lvl1pPr lvl="0" algn="ctr" rtl="0">
              <a:spcBef>
                <a:spcPts val="0"/>
              </a:spcBef>
              <a:buSzPct val="100000"/>
              <a:defRPr sz="18700"/>
            </a:lvl1pPr>
            <a:lvl2pPr lvl="1" algn="ctr" rtl="0">
              <a:spcBef>
                <a:spcPts val="0"/>
              </a:spcBef>
              <a:buSzPct val="100000"/>
              <a:defRPr sz="18700"/>
            </a:lvl2pPr>
            <a:lvl3pPr lvl="2" algn="ctr" rtl="0">
              <a:spcBef>
                <a:spcPts val="0"/>
              </a:spcBef>
              <a:buSzPct val="100000"/>
              <a:defRPr sz="18700"/>
            </a:lvl3pPr>
            <a:lvl4pPr lvl="3" algn="ctr" rtl="0">
              <a:spcBef>
                <a:spcPts val="0"/>
              </a:spcBef>
              <a:buSzPct val="100000"/>
              <a:defRPr sz="18700"/>
            </a:lvl4pPr>
            <a:lvl5pPr lvl="4" algn="ctr" rtl="0">
              <a:spcBef>
                <a:spcPts val="0"/>
              </a:spcBef>
              <a:buSzPct val="100000"/>
              <a:defRPr sz="18700"/>
            </a:lvl5pPr>
            <a:lvl6pPr lvl="5" algn="ctr" rtl="0">
              <a:spcBef>
                <a:spcPts val="0"/>
              </a:spcBef>
              <a:buSzPct val="100000"/>
              <a:defRPr sz="18700"/>
            </a:lvl6pPr>
            <a:lvl7pPr lvl="6" algn="ctr" rtl="0">
              <a:spcBef>
                <a:spcPts val="0"/>
              </a:spcBef>
              <a:buSzPct val="100000"/>
              <a:defRPr sz="18700"/>
            </a:lvl7pPr>
            <a:lvl8pPr lvl="7" algn="ctr" rtl="0">
              <a:spcBef>
                <a:spcPts val="0"/>
              </a:spcBef>
              <a:buSzPct val="100000"/>
              <a:defRPr sz="18700"/>
            </a:lvl8pPr>
            <a:lvl9pPr lvl="8" algn="ctr" rtl="0">
              <a:spcBef>
                <a:spcPts val="0"/>
              </a:spcBef>
              <a:buSzPct val="100000"/>
              <a:defRPr sz="187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062000" y="14949733"/>
            <a:ext cx="16180800" cy="6587100"/>
          </a:xfrm>
          <a:prstGeom prst="rect">
            <a:avLst/>
          </a:prstGeom>
        </p:spPr>
        <p:txBody>
          <a:bodyPr lIns="406325" tIns="406325" rIns="406325" bIns="4063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93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9758000" y="3861733"/>
            <a:ext cx="15348000" cy="19707300"/>
          </a:xfrm>
          <a:prstGeom prst="rect">
            <a:avLst/>
          </a:prstGeom>
        </p:spPr>
        <p:txBody>
          <a:bodyPr lIns="406325" tIns="406325" rIns="406325" bIns="4063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</p:spPr>
        <p:txBody>
          <a:bodyPr lIns="406325" tIns="406325" rIns="406325" bIns="406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246800" y="22563066"/>
            <a:ext cx="23995200" cy="3227100"/>
          </a:xfrm>
          <a:prstGeom prst="rect">
            <a:avLst/>
          </a:prstGeom>
        </p:spPr>
        <p:txBody>
          <a:bodyPr lIns="406325" tIns="406325" rIns="406325" bIns="4063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</p:spPr>
        <p:txBody>
          <a:bodyPr lIns="406325" tIns="406325" rIns="406325" bIns="406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46800" y="5899333"/>
            <a:ext cx="34082400" cy="10472100"/>
          </a:xfrm>
          <a:prstGeom prst="rect">
            <a:avLst/>
          </a:prstGeom>
        </p:spPr>
        <p:txBody>
          <a:bodyPr lIns="406325" tIns="406325" rIns="406325" bIns="406325" anchor="b" anchorCtr="0"/>
          <a:lstStyle>
            <a:lvl1pPr lvl="0" algn="ctr" rtl="0">
              <a:spcBef>
                <a:spcPts val="0"/>
              </a:spcBef>
              <a:buSzPct val="100000"/>
              <a:defRPr sz="53300"/>
            </a:lvl1pPr>
            <a:lvl2pPr lvl="1" algn="ctr" rtl="0">
              <a:spcBef>
                <a:spcPts val="0"/>
              </a:spcBef>
              <a:buSzPct val="100000"/>
              <a:defRPr sz="53300"/>
            </a:lvl2pPr>
            <a:lvl3pPr lvl="2" algn="ctr" rtl="0">
              <a:spcBef>
                <a:spcPts val="0"/>
              </a:spcBef>
              <a:buSzPct val="100000"/>
              <a:defRPr sz="53300"/>
            </a:lvl3pPr>
            <a:lvl4pPr lvl="3" algn="ctr" rtl="0">
              <a:spcBef>
                <a:spcPts val="0"/>
              </a:spcBef>
              <a:buSzPct val="100000"/>
              <a:defRPr sz="53300"/>
            </a:lvl4pPr>
            <a:lvl5pPr lvl="4" algn="ctr" rtl="0">
              <a:spcBef>
                <a:spcPts val="0"/>
              </a:spcBef>
              <a:buSzPct val="100000"/>
              <a:defRPr sz="53300"/>
            </a:lvl5pPr>
            <a:lvl6pPr lvl="5" algn="ctr" rtl="0">
              <a:spcBef>
                <a:spcPts val="0"/>
              </a:spcBef>
              <a:buSzPct val="100000"/>
              <a:defRPr sz="53300"/>
            </a:lvl6pPr>
            <a:lvl7pPr lvl="6" algn="ctr" rtl="0">
              <a:spcBef>
                <a:spcPts val="0"/>
              </a:spcBef>
              <a:buSzPct val="100000"/>
              <a:defRPr sz="53300"/>
            </a:lvl7pPr>
            <a:lvl8pPr lvl="7" algn="ctr" rtl="0">
              <a:spcBef>
                <a:spcPts val="0"/>
              </a:spcBef>
              <a:buSzPct val="100000"/>
              <a:defRPr sz="53300"/>
            </a:lvl8pPr>
            <a:lvl9pPr lvl="8" algn="ctr" rtl="0">
              <a:spcBef>
                <a:spcPts val="0"/>
              </a:spcBef>
              <a:buSzPct val="100000"/>
              <a:defRPr sz="533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46800" y="16811866"/>
            <a:ext cx="34082400" cy="6937500"/>
          </a:xfrm>
          <a:prstGeom prst="rect">
            <a:avLst/>
          </a:prstGeom>
        </p:spPr>
        <p:txBody>
          <a:bodyPr lIns="406325" tIns="406325" rIns="406325" bIns="4063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</p:spPr>
        <p:txBody>
          <a:bodyPr lIns="406325" tIns="406325" rIns="406325" bIns="4063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46800" y="2373466"/>
            <a:ext cx="34082400" cy="3054300"/>
          </a:xfrm>
          <a:prstGeom prst="rect">
            <a:avLst/>
          </a:prstGeom>
          <a:noFill/>
          <a:ln>
            <a:noFill/>
          </a:ln>
        </p:spPr>
        <p:txBody>
          <a:bodyPr lIns="406325" tIns="406325" rIns="406325" bIns="4063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  <a:noFill/>
          <a:ln>
            <a:noFill/>
          </a:ln>
        </p:spPr>
        <p:txBody>
          <a:bodyPr lIns="406325" tIns="406325" rIns="406325" bIns="4063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80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2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2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2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2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2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2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7100"/>
              </a:spcAft>
              <a:buClr>
                <a:schemeClr val="dk2"/>
              </a:buClr>
              <a:buSzPct val="100000"/>
              <a:defRPr sz="6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3889831" y="24870489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lIns="406325" tIns="406325" rIns="406325" bIns="4063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4400">
                <a:solidFill>
                  <a:schemeClr val="dk2"/>
                </a:solidFill>
              </a:rPr>
              <a:t>‹#›</a:t>
            </a:fld>
            <a:endParaRPr lang="en" sz="44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619025" y="1030100"/>
            <a:ext cx="28163700" cy="3382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79900" marR="12700" lvl="0" indent="-4279900" algn="ctr" rtl="0">
              <a:lnSpc>
                <a:spcPct val="100800"/>
              </a:lnSpc>
              <a:spcBef>
                <a:spcPts val="0"/>
              </a:spcBef>
              <a:buSzPct val="25000"/>
              <a:buNone/>
            </a:pPr>
            <a:r>
              <a:rPr lang="en" sz="6800" dirty="0">
                <a:solidFill>
                  <a:srgbClr val="000000"/>
                </a:solidFill>
              </a:rPr>
              <a:t>Relationship between food accessibility, income, </a:t>
            </a:r>
          </a:p>
          <a:p>
            <a:pPr marL="5651500" marR="12700" lvl="0" indent="-4279900" algn="ctr" rtl="0">
              <a:lnSpc>
                <a:spcPct val="100800"/>
              </a:lnSpc>
              <a:spcBef>
                <a:spcPts val="0"/>
              </a:spcBef>
              <a:buSzPct val="25000"/>
              <a:buNone/>
            </a:pPr>
            <a:r>
              <a:rPr lang="en" sz="6800" dirty="0">
                <a:solidFill>
                  <a:srgbClr val="000000"/>
                </a:solidFill>
              </a:rPr>
              <a:t>and obesity per neighborhood in Boston</a:t>
            </a:r>
          </a:p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" sz="4000" b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Melissa Garcia, </a:t>
            </a:r>
            <a:r>
              <a:rPr lang="en" sz="4000" b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Jeraldin</a:t>
            </a:r>
            <a:r>
              <a:rPr lang="en" sz="4000" b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Guerrero</a:t>
            </a:r>
          </a:p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" sz="3700" b="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 591: Data Mechanics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4017011" y="4727087"/>
            <a:ext cx="7970240" cy="740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700">
                <a:solidFill>
                  <a:srgbClr val="36464F"/>
                </a:solidFill>
                <a:latin typeface="Arial"/>
                <a:ea typeface="Arial"/>
                <a:cs typeface="Arial"/>
                <a:sym typeface="Arial"/>
              </a:rPr>
              <a:t>Method 1: Objective Function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5733648" y="4681475"/>
            <a:ext cx="9781200" cy="8316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0" tIns="219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700">
                <a:solidFill>
                  <a:srgbClr val="FFFFFF"/>
                </a:solidFill>
              </a:rPr>
              <a:t>Statistical Analysis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0829968" y="4653574"/>
            <a:ext cx="14547900" cy="8316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0" tIns="219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700">
                <a:solidFill>
                  <a:srgbClr val="FFFFFF"/>
                </a:solidFill>
              </a:rPr>
              <a:t>Food Accessibility Score Per Neighborhood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0829968" y="5467450"/>
            <a:ext cx="14521575" cy="403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30555"/>
              <a:buNone/>
            </a:pPr>
            <a:r>
              <a:rPr lang="en-US" sz="3600" dirty="0" smtClean="0"/>
              <a:t>  </a:t>
            </a:r>
            <a:r>
              <a:rPr lang="en-US" sz="3600" dirty="0"/>
              <a:t>I</a:t>
            </a:r>
            <a:r>
              <a:rPr lang="en" sz="2700" dirty="0" smtClean="0"/>
              <a:t>n </a:t>
            </a:r>
            <a:r>
              <a:rPr lang="en" sz="2700" dirty="0"/>
              <a:t>order to calculate a food accessibility score for each neighborhood we looked at </a:t>
            </a:r>
            <a:r>
              <a:rPr lang="en" sz="2700" dirty="0" smtClean="0"/>
              <a:t>three</a:t>
            </a:r>
            <a:endParaRPr lang="en-US" sz="2700" dirty="0" smtClean="0"/>
          </a:p>
          <a:p>
            <a:pPr lvl="0" rtl="0">
              <a:spcBef>
                <a:spcPts val="0"/>
              </a:spcBef>
              <a:buSzPct val="30555"/>
              <a:buNone/>
            </a:pPr>
            <a:r>
              <a:rPr lang="en-US" sz="2700" dirty="0"/>
              <a:t> </a:t>
            </a:r>
            <a:r>
              <a:rPr lang="en-US" sz="2700" dirty="0" smtClean="0"/>
              <a:t>  </a:t>
            </a:r>
            <a:r>
              <a:rPr lang="en" sz="2700" dirty="0" smtClean="0"/>
              <a:t>important </a:t>
            </a:r>
            <a:r>
              <a:rPr lang="en" sz="2700" dirty="0"/>
              <a:t>factors to compute scaled z-scores:</a:t>
            </a:r>
          </a:p>
          <a:p>
            <a:pPr marL="914400" lvl="0" indent="-40005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Char char="●"/>
            </a:pPr>
            <a:r>
              <a:rPr lang="en" sz="2700" dirty="0"/>
              <a:t>The average number of food sources in the neighborhood within walking distance (&lt; 1.0 km) of a residence. </a:t>
            </a:r>
          </a:p>
          <a:p>
            <a:pPr marL="914400" lvl="0" indent="-40005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Char char="●"/>
            </a:pPr>
            <a:r>
              <a:rPr lang="en" sz="2700" dirty="0"/>
              <a:t>The average distance to the closest food source per residence calculated from all the food sources available</a:t>
            </a:r>
          </a:p>
          <a:p>
            <a:pPr marL="914400" lvl="0" indent="-40005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Char char="●"/>
            </a:pPr>
            <a:r>
              <a:rPr lang="en" sz="2700" dirty="0"/>
              <a:t>The average quality of the food source within walking distance</a:t>
            </a:r>
          </a:p>
        </p:txBody>
      </p:sp>
      <p:graphicFrame>
        <p:nvGraphicFramePr>
          <p:cNvPr id="129" name="Shape 129"/>
          <p:cNvGraphicFramePr/>
          <p:nvPr>
            <p:extLst>
              <p:ext uri="{D42A27DB-BD31-4B8C-83A1-F6EECF244321}">
                <p14:modId xmlns:p14="http://schemas.microsoft.com/office/powerpoint/2010/main" val="1798737014"/>
              </p:ext>
            </p:extLst>
          </p:nvPr>
        </p:nvGraphicFramePr>
        <p:xfrm>
          <a:off x="1023138" y="4655450"/>
          <a:ext cx="9451050" cy="19618960"/>
        </p:xfrm>
        <a:graphic>
          <a:graphicData uri="http://schemas.openxmlformats.org/drawingml/2006/table">
            <a:tbl>
              <a:tblPr firstRow="1" bandRow="1">
                <a:noFill/>
                <a:tableStyleId>{2092F081-95E2-4411-8DC2-E139DE7692E2}</a:tableStyleId>
              </a:tblPr>
              <a:tblGrid>
                <a:gridCol w="9451050"/>
              </a:tblGrid>
              <a:tr h="5438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47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</a:t>
                      </a:r>
                    </a:p>
                  </a:txBody>
                  <a:tcPr marL="0" marR="0" marT="0" marB="0">
                    <a:lnL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1C00"/>
                    </a:solidFill>
                  </a:tcPr>
                </a:tc>
              </a:tr>
              <a:tr h="5206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22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152400" lvl="0" indent="-12700" algn="l" rtl="0">
                        <a:lnSpc>
                          <a:spcPct val="103099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 the known health benefits, many cities, restaurants and families are embracing natural and fresh foods. Boston in particular is adopting and diving into the farm-to-table culture. Boston is comprised of multiple neighborhoods. Some neighborhoods being more underdeveloped than others, have less access to food sources that offer unprocessed and non-GMO options. Even if these options are made available, families may not have the income to maintain a </a:t>
                      </a:r>
                      <a:r>
                        <a:rPr lang="en" sz="27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</a:t>
                      </a:r>
                      <a:r>
                        <a:rPr lang="en-US" sz="27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en" sz="27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lifestyle. Thus, making it much easier to purchase certain groceries out of convenience vs. nutrition facts.</a:t>
                      </a:r>
                    </a:p>
                    <a:p>
                      <a:pPr marL="177800" marR="152400" lvl="0" indent="-12700" algn="l" rtl="0">
                        <a:lnSpc>
                          <a:spcPct val="103099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endParaRPr sz="27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marL="254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47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Goals</a:t>
                      </a:r>
                    </a:p>
                  </a:txBody>
                  <a:tcPr marL="0" marR="0" marT="0" marB="0">
                    <a:lnL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61C00"/>
                    </a:solidFill>
                  </a:tcPr>
                </a:tc>
              </a:tr>
              <a:tr h="3616050">
                <a:tc>
                  <a:txBody>
                    <a:bodyPr/>
                    <a:lstStyle/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7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Ou</a:t>
                      </a:r>
                      <a:r>
                        <a:rPr lang="en-US" sz="2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 project seeks to explore the relationship between food</a:t>
                      </a:r>
                    </a:p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accessibility, obesity, and income in Boston</a:t>
                      </a:r>
                    </a:p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neighborhoods. We believe that we will find that a smaller</a:t>
                      </a:r>
                    </a:p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income and a lack of nearby food sources in a</a:t>
                      </a:r>
                    </a:p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neighborhood will correlate to a higher obesity percentage.</a:t>
                      </a:r>
                    </a:p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In order to do this, we created a method to score each</a:t>
                      </a:r>
                    </a:p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neighborhood based on how accessible their food sources</a:t>
                      </a:r>
                    </a:p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are, and then we used this information to attempt to </a:t>
                      </a:r>
                    </a:p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7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determine a correlation.</a:t>
                      </a:r>
                    </a:p>
                    <a:p>
                      <a:pPr marR="1524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endParaRPr lang="en-US" sz="2700" baseline="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2"/>
                    </a:solidFill>
                  </a:tcPr>
                </a:tc>
              </a:tr>
              <a:tr h="556250">
                <a:tc>
                  <a:txBody>
                    <a:bodyPr/>
                    <a:lstStyle/>
                    <a:p>
                      <a:pPr marL="12700" marR="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47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</a:p>
                  </a:txBody>
                  <a:tcPr marL="0" marR="0" marT="0" marB="0">
                    <a:lnL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61C00"/>
                    </a:solidFill>
                  </a:tcPr>
                </a:tc>
              </a:tr>
              <a:tr h="3539375">
                <a:tc>
                  <a:txBody>
                    <a:bodyPr/>
                    <a:lstStyle/>
                    <a:p>
                      <a:pPr marL="457200" marR="317500" lvl="0" indent="-400050" algn="l" rtl="0">
                        <a:lnSpc>
                          <a:spcPct val="103099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  <a:buChar char="●"/>
                      </a:pPr>
                      <a:r>
                        <a:rPr lang="en" sz="2700" b="1" dirty="0">
                          <a:solidFill>
                            <a:srgbClr val="9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Food </a:t>
                      </a:r>
                      <a:r>
                        <a:rPr lang="en" sz="2700" b="1" dirty="0" smtClean="0">
                          <a:solidFill>
                            <a:srgbClr val="9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Datasets</a:t>
                      </a:r>
                      <a:r>
                        <a:rPr lang="en-US" sz="2700" b="1" dirty="0" smtClean="0">
                          <a:solidFill>
                            <a:srgbClr val="9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en" sz="2700" dirty="0" smtClean="0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 created one combined dataset of all the food sources available in Boston from three datasets: Farmers Markets in Boston and </a:t>
                      </a:r>
                      <a:r>
                        <a:rPr lang="en" sz="270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Cornerstores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Boston (Source: </a:t>
                      </a:r>
                      <a:r>
                        <a:rPr lang="en" sz="270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data.cityofboston.gov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and Supermarkets in Boston (Source: Boston Redevelopment Authority Research Division). </a:t>
                      </a:r>
                    </a:p>
                    <a:p>
                      <a:pPr marL="457200" marR="317500" lvl="0" indent="-400050" algn="l" rtl="0">
                        <a:lnSpc>
                          <a:spcPct val="103099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  <a:buChar char="●"/>
                      </a:pPr>
                      <a:r>
                        <a:rPr lang="en" sz="2700" b="1" dirty="0">
                          <a:solidFill>
                            <a:srgbClr val="A61C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Obesity in Massachusetts Dataset</a:t>
                      </a:r>
                      <a:r>
                        <a:rPr lang="en" sz="2700" dirty="0">
                          <a:solidFill>
                            <a:srgbClr val="A61C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Dataset that includes the population with a BMI of 30 or higher over the age of 20. (Source: </a:t>
                      </a:r>
                      <a:r>
                        <a:rPr lang="en" sz="270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synthpopviewer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" sz="2700" dirty="0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457200" marR="317500" lvl="0" indent="-400050" algn="l" rtl="0">
                        <a:lnSpc>
                          <a:spcPct val="103099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  <a:buChar char="●"/>
                      </a:pPr>
                      <a:r>
                        <a:rPr lang="en" sz="2700" b="1" dirty="0">
                          <a:solidFill>
                            <a:srgbClr val="A61C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 Information per Neighborhood Dataset</a:t>
                      </a:r>
                      <a:r>
                        <a:rPr lang="en" sz="2700" dirty="0">
                          <a:solidFill>
                            <a:srgbClr val="A61C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Dataset that contains the median household income per neighborhood. (Source: city-</a:t>
                      </a:r>
                      <a:r>
                        <a:rPr lang="en" sz="270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data.com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457200" marR="317500" lvl="0" indent="-400050" rtl="0">
                        <a:lnSpc>
                          <a:spcPct val="103099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  <a:buChar char="●"/>
                      </a:pPr>
                      <a:r>
                        <a:rPr lang="en" sz="2700" b="1" dirty="0">
                          <a:solidFill>
                            <a:srgbClr val="A61C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Master Address Dataset: 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 dataset contains all of the addresses in the neighborhoods. We extracted the residential addresses and their geographic coordinates from the source to create this dataset. (Source: </a:t>
                      </a:r>
                      <a:r>
                        <a:rPr lang="en" sz="270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data.cityofboston.gov</a:t>
                      </a:r>
                      <a:r>
                        <a:rPr lang="en" sz="27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R="317500" lvl="0" rtl="0">
                        <a:lnSpc>
                          <a:spcPct val="103099"/>
                        </a:lnSpc>
                        <a:spcBef>
                          <a:spcPts val="0"/>
                        </a:spcBef>
                        <a:buNone/>
                      </a:pPr>
                      <a:endParaRPr sz="27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09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0" name="Shape 130"/>
          <p:cNvSpPr/>
          <p:nvPr/>
        </p:nvSpPr>
        <p:spPr>
          <a:xfrm>
            <a:off x="966712" y="4321000"/>
            <a:ext cx="34599930" cy="1634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019412" y="4353697"/>
            <a:ext cx="34495350" cy="58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7" y="118380"/>
                </a:lnTo>
              </a:path>
            </a:pathLst>
          </a:custGeom>
          <a:noFill/>
          <a:ln w="1395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Shape 132"/>
          <p:cNvGraphicFramePr/>
          <p:nvPr>
            <p:extLst>
              <p:ext uri="{D42A27DB-BD31-4B8C-83A1-F6EECF244321}">
                <p14:modId xmlns:p14="http://schemas.microsoft.com/office/powerpoint/2010/main" val="363225243"/>
              </p:ext>
            </p:extLst>
          </p:nvPr>
        </p:nvGraphicFramePr>
        <p:xfrm>
          <a:off x="10856293" y="9499600"/>
          <a:ext cx="14495250" cy="11906095"/>
        </p:xfrm>
        <a:graphic>
          <a:graphicData uri="http://schemas.openxmlformats.org/drawingml/2006/table">
            <a:tbl>
              <a:tblPr>
                <a:noFill/>
                <a:tableStyleId>{A66FCB34-A99C-4161-A06F-B2263266212A}</a:tableStyleId>
              </a:tblPr>
              <a:tblGrid>
                <a:gridCol w="3124200"/>
                <a:gridCol w="2898837"/>
                <a:gridCol w="2793113"/>
                <a:gridCol w="3126900"/>
                <a:gridCol w="2552200"/>
              </a:tblGrid>
              <a:tr h="67977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 b="1" dirty="0"/>
                        <a:t>Neighborhood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 b="1" dirty="0" smtClean="0"/>
                        <a:t>Av</a:t>
                      </a:r>
                      <a:r>
                        <a:rPr lang="en-US" sz="1900" b="1" dirty="0" err="1" smtClean="0"/>
                        <a:t>erage</a:t>
                      </a:r>
                      <a:r>
                        <a:rPr lang="en" sz="1900" b="1" dirty="0" smtClean="0"/>
                        <a:t> </a:t>
                      </a:r>
                      <a:r>
                        <a:rPr lang="en" sz="1900" b="1" dirty="0"/>
                        <a:t># of Food Sources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 b="1" dirty="0" smtClean="0"/>
                        <a:t>Av</a:t>
                      </a:r>
                      <a:r>
                        <a:rPr lang="en-US" sz="1900" b="1" dirty="0" err="1" smtClean="0"/>
                        <a:t>erage</a:t>
                      </a:r>
                      <a:r>
                        <a:rPr lang="en" sz="1900" b="1" dirty="0" smtClean="0"/>
                        <a:t> </a:t>
                      </a:r>
                      <a:r>
                        <a:rPr lang="en" sz="1900" b="1" dirty="0"/>
                        <a:t>Distance to Closest Food Source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 b="1" dirty="0"/>
                        <a:t>Quality of Food Sources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 b="1" dirty="0"/>
                        <a:t>Score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Roslindale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2.84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0.48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43.50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West 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0.42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74.65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East Boston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6.83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76.14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Roxbury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4.26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0.13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48.52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North 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0.46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90.73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Dorchester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7.14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0.10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61.93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Allston/Brighton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4.26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46.78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Hyde Park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2.82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0.57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28.20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South Boston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4.55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56.93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Mission Hill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2.86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0.62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87.91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Charlestown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5.70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0.40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83.44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Mattapan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0.42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49.59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Back Bay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0.62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90.34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Fenway/Kenmore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7.76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95.94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South End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7.88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94.98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Jamaica Plain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4.70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0.45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58.97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West Roxbury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0.95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1.05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5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Financial District/Downtown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8.50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100.00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Beacon Hill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1.00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50.89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Bay Village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2.00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0.33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63.05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33" name="Shape 133" descr="C:\Users\Tony\Dropbox\Prospectus\BU-logo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9" y="1030105"/>
            <a:ext cx="5208600" cy="23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5733650" y="5719750"/>
            <a:ext cx="9781200" cy="485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r>
              <a:rPr lang="en" sz="2700" dirty="0"/>
              <a:t> </a:t>
            </a:r>
            <a:r>
              <a:rPr lang="en-US" sz="2700" dirty="0" smtClean="0"/>
              <a:t> </a:t>
            </a:r>
            <a:r>
              <a:rPr lang="en" sz="2700" dirty="0" smtClean="0"/>
              <a:t>We </a:t>
            </a:r>
            <a:r>
              <a:rPr lang="en" sz="2700" dirty="0"/>
              <a:t>calculated the correlation coefficients between the </a:t>
            </a:r>
            <a:r>
              <a:rPr lang="en" sz="2700" dirty="0" smtClean="0"/>
              <a:t>food</a:t>
            </a:r>
            <a:endParaRPr lang="en-US" sz="27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r>
              <a:rPr lang="en-US" sz="2700" dirty="0"/>
              <a:t> </a:t>
            </a:r>
            <a:r>
              <a:rPr lang="en-US" sz="2700" dirty="0" smtClean="0"/>
              <a:t> </a:t>
            </a:r>
            <a:r>
              <a:rPr lang="en" sz="2700" dirty="0" smtClean="0"/>
              <a:t>accessibility </a:t>
            </a:r>
            <a:r>
              <a:rPr lang="en" sz="2700" dirty="0"/>
              <a:t>score, the income, and % obesity </a:t>
            </a:r>
            <a:r>
              <a:rPr lang="en" sz="2700" dirty="0" smtClean="0"/>
              <a:t>per</a:t>
            </a:r>
            <a:endParaRPr lang="en-US" sz="27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r>
              <a:rPr lang="en" sz="2700" dirty="0" smtClean="0"/>
              <a:t> </a:t>
            </a:r>
            <a:r>
              <a:rPr lang="en-US" sz="2700" dirty="0" smtClean="0"/>
              <a:t> </a:t>
            </a:r>
            <a:r>
              <a:rPr lang="en" sz="2700" dirty="0" smtClean="0"/>
              <a:t>neighborhood</a:t>
            </a:r>
            <a:r>
              <a:rPr lang="en" sz="2700" dirty="0"/>
              <a:t>. These values can be seen in the table below</a:t>
            </a:r>
            <a:r>
              <a:rPr lang="en" sz="2700" dirty="0" smtClean="0"/>
              <a:t>.</a:t>
            </a:r>
            <a:endParaRPr lang="en-US" sz="27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endParaRPr lang="en-US" sz="27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r>
              <a:rPr lang="en-US" sz="2700" dirty="0"/>
              <a:t> </a:t>
            </a:r>
            <a:r>
              <a:rPr lang="en-US" sz="2700" dirty="0" smtClean="0"/>
              <a:t> </a:t>
            </a:r>
            <a:r>
              <a:rPr lang="en" sz="2700" dirty="0" smtClean="0"/>
              <a:t>There </a:t>
            </a:r>
            <a:r>
              <a:rPr lang="en" sz="2700" dirty="0"/>
              <a:t>is a relatively strong negative correlation </a:t>
            </a:r>
            <a:r>
              <a:rPr lang="en" sz="2700" dirty="0" smtClean="0"/>
              <a:t>between</a:t>
            </a:r>
            <a:endParaRPr lang="en-US" sz="27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r>
              <a:rPr lang="en" sz="2700" dirty="0" smtClean="0"/>
              <a:t> </a:t>
            </a:r>
            <a:r>
              <a:rPr lang="en-US" sz="2700" dirty="0" smtClean="0"/>
              <a:t> </a:t>
            </a:r>
            <a:r>
              <a:rPr lang="en" sz="2700" dirty="0" smtClean="0"/>
              <a:t>obesity </a:t>
            </a:r>
            <a:r>
              <a:rPr lang="en" sz="2700" dirty="0"/>
              <a:t>and income, as well as between the food </a:t>
            </a:r>
            <a:r>
              <a:rPr lang="en" sz="2700" dirty="0" smtClean="0"/>
              <a:t>accessibility</a:t>
            </a:r>
            <a:endParaRPr lang="en-US" sz="27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r>
              <a:rPr lang="en-US" sz="2700" dirty="0"/>
              <a:t> </a:t>
            </a:r>
            <a:r>
              <a:rPr lang="en" sz="2700" dirty="0" smtClean="0"/>
              <a:t> </a:t>
            </a:r>
            <a:r>
              <a:rPr lang="en" sz="2700" dirty="0"/>
              <a:t>score and obesity. This suggests that a lower income and </a:t>
            </a:r>
            <a:r>
              <a:rPr lang="en" sz="2700" dirty="0" smtClean="0"/>
              <a:t>low</a:t>
            </a:r>
            <a:endParaRPr lang="en-US" sz="27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r>
              <a:rPr lang="en-US" sz="2700" dirty="0"/>
              <a:t> </a:t>
            </a:r>
            <a:r>
              <a:rPr lang="en" sz="2700" dirty="0" smtClean="0"/>
              <a:t> </a:t>
            </a:r>
            <a:r>
              <a:rPr lang="en" sz="2700" dirty="0"/>
              <a:t>food accessibility score correlate with a high </a:t>
            </a:r>
            <a:r>
              <a:rPr lang="en" sz="2700" dirty="0" smtClean="0"/>
              <a:t>obesity</a:t>
            </a:r>
            <a:endParaRPr lang="en-US" sz="2700" dirty="0" smtClean="0"/>
          </a:p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r>
              <a:rPr lang="en-US" sz="2700" dirty="0"/>
              <a:t> </a:t>
            </a:r>
            <a:r>
              <a:rPr lang="en" sz="2700" dirty="0" smtClean="0"/>
              <a:t> percentage.</a:t>
            </a:r>
            <a:r>
              <a:rPr lang="en-US" sz="2700" dirty="0" smtClean="0"/>
              <a:t> </a:t>
            </a:r>
            <a:r>
              <a:rPr lang="en" sz="2700" dirty="0" smtClean="0"/>
              <a:t>However</a:t>
            </a:r>
            <a:r>
              <a:rPr lang="en" sz="2700" dirty="0"/>
              <a:t>, there doesn't seem to be any </a:t>
            </a:r>
            <a:r>
              <a:rPr lang="en" sz="2700" dirty="0" smtClean="0"/>
              <a:t>correlation</a:t>
            </a:r>
            <a:endParaRPr lang="en-US" sz="27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SzPct val="40740"/>
              <a:buNone/>
            </a:pPr>
            <a:r>
              <a:rPr lang="en-US" sz="2700" dirty="0" smtClean="0"/>
              <a:t>  </a:t>
            </a:r>
            <a:r>
              <a:rPr lang="en" sz="2700" dirty="0" smtClean="0"/>
              <a:t>between </a:t>
            </a:r>
            <a:r>
              <a:rPr lang="en" sz="2700" dirty="0"/>
              <a:t>the food accessibility score and the income.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endParaRPr sz="2700" dirty="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700" dirty="0"/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33499" y="14591450"/>
            <a:ext cx="9781264" cy="956589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6" name="Shape 136"/>
          <p:cNvSpPr txBox="1"/>
          <p:nvPr/>
        </p:nvSpPr>
        <p:spPr>
          <a:xfrm>
            <a:off x="25733648" y="13759837"/>
            <a:ext cx="9781200" cy="8316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0" tIns="219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700">
                <a:solidFill>
                  <a:srgbClr val="FFFFFF"/>
                </a:solidFill>
              </a:rPr>
              <a:t>Score Visualization of Boston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0856143" y="21443456"/>
            <a:ext cx="14495400" cy="8316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0" tIns="219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700">
                <a:solidFill>
                  <a:srgbClr val="FFFFFF"/>
                </a:solidFill>
              </a:rPr>
              <a:t>Conclusion/Future Work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0829968" y="22275056"/>
            <a:ext cx="14458800" cy="3968100"/>
          </a:xfrm>
          <a:prstGeom prst="rect">
            <a:avLst/>
          </a:prstGeom>
          <a:noFill/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en" sz="2700" dirty="0"/>
              <a:t>Based on data characterizing Boston’s neighborhoods, we can conclude that there is </a:t>
            </a:r>
            <a:r>
              <a:rPr lang="en" sz="2700" dirty="0" smtClean="0"/>
              <a:t>a</a:t>
            </a:r>
            <a:endParaRPr lang="en-US" sz="2700" dirty="0" smtClean="0"/>
          </a:p>
          <a:p>
            <a:pPr lvl="0" indent="457200">
              <a:spcBef>
                <a:spcPts val="0"/>
              </a:spcBef>
              <a:buNone/>
            </a:pPr>
            <a:r>
              <a:rPr lang="en" sz="2700" dirty="0" smtClean="0"/>
              <a:t>slight </a:t>
            </a:r>
            <a:r>
              <a:rPr lang="en" sz="2700" dirty="0"/>
              <a:t>relationship between income and food </a:t>
            </a:r>
            <a:r>
              <a:rPr lang="en" sz="2700" dirty="0" smtClean="0"/>
              <a:t>access</a:t>
            </a:r>
            <a:r>
              <a:rPr lang="en-US" sz="2700" dirty="0" err="1" smtClean="0"/>
              <a:t>i</a:t>
            </a:r>
            <a:r>
              <a:rPr lang="en" sz="2700" dirty="0" err="1" smtClean="0"/>
              <a:t>bility</a:t>
            </a:r>
            <a:r>
              <a:rPr lang="en" sz="2700" dirty="0" smtClean="0"/>
              <a:t> </a:t>
            </a:r>
            <a:r>
              <a:rPr lang="en" sz="2700" dirty="0"/>
              <a:t>on incidence of obesity. </a:t>
            </a:r>
            <a:r>
              <a:rPr lang="en" sz="2700" dirty="0" smtClean="0"/>
              <a:t>This</a:t>
            </a:r>
            <a:endParaRPr lang="en-US" sz="2700" dirty="0" smtClean="0"/>
          </a:p>
          <a:p>
            <a:pPr lvl="0" indent="457200">
              <a:spcBef>
                <a:spcPts val="0"/>
              </a:spcBef>
              <a:buNone/>
            </a:pPr>
            <a:r>
              <a:rPr lang="en" sz="2700" dirty="0" smtClean="0"/>
              <a:t>resonates </a:t>
            </a:r>
            <a:r>
              <a:rPr lang="en" sz="2700" dirty="0"/>
              <a:t>with research being done that frame obesity as a social problem, and one </a:t>
            </a:r>
            <a:r>
              <a:rPr lang="en" sz="2700" dirty="0" smtClean="0"/>
              <a:t>that </a:t>
            </a:r>
            <a:endParaRPr lang="en-US" sz="2700" dirty="0" smtClean="0"/>
          </a:p>
          <a:p>
            <a:pPr lvl="0" indent="457200">
              <a:spcBef>
                <a:spcPts val="0"/>
              </a:spcBef>
              <a:buNone/>
            </a:pPr>
            <a:r>
              <a:rPr lang="en" sz="2700" dirty="0" smtClean="0"/>
              <a:t>can thus be fixed by improving the overall economic outlook of a neighborhood, as well as</a:t>
            </a:r>
            <a:endParaRPr lang="en-US" sz="2700" dirty="0" smtClean="0"/>
          </a:p>
          <a:p>
            <a:pPr lvl="0" indent="457200">
              <a:spcBef>
                <a:spcPts val="0"/>
              </a:spcBef>
              <a:buNone/>
            </a:pPr>
            <a:r>
              <a:rPr lang="en" sz="2700" dirty="0" smtClean="0"/>
              <a:t>increasing food </a:t>
            </a:r>
            <a:r>
              <a:rPr lang="en" sz="2700" dirty="0" smtClean="0"/>
              <a:t>access</a:t>
            </a:r>
            <a:r>
              <a:rPr lang="en-US" sz="2700" dirty="0" err="1" smtClean="0"/>
              <a:t>i</a:t>
            </a:r>
            <a:r>
              <a:rPr lang="en" sz="2700" dirty="0" err="1" smtClean="0"/>
              <a:t>bility</a:t>
            </a:r>
            <a:r>
              <a:rPr lang="en-US" sz="2700" dirty="0" smtClean="0"/>
              <a:t> to better quality food source</a:t>
            </a:r>
            <a:r>
              <a:rPr lang="en" sz="2700" dirty="0" smtClean="0"/>
              <a:t>. </a:t>
            </a:r>
            <a:r>
              <a:rPr lang="en" sz="2700" dirty="0" smtClean="0">
                <a:solidFill>
                  <a:schemeClr val="dk1"/>
                </a:solidFill>
              </a:rPr>
              <a:t>However</a:t>
            </a:r>
            <a:r>
              <a:rPr lang="en" sz="2700" dirty="0" smtClean="0">
                <a:solidFill>
                  <a:schemeClr val="dk1"/>
                </a:solidFill>
              </a:rPr>
              <a:t>, though the </a:t>
            </a:r>
            <a:r>
              <a:rPr lang="en" sz="2700" dirty="0" smtClean="0">
                <a:solidFill>
                  <a:schemeClr val="dk1"/>
                </a:solidFill>
              </a:rPr>
              <a:t>results</a:t>
            </a:r>
            <a:endParaRPr lang="en-US" sz="2700" dirty="0" smtClean="0">
              <a:solidFill>
                <a:schemeClr val="dk1"/>
              </a:solidFill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dk1"/>
                </a:solidFill>
              </a:rPr>
              <a:t>looks </a:t>
            </a:r>
            <a:r>
              <a:rPr lang="en" sz="2700" dirty="0" smtClean="0">
                <a:solidFill>
                  <a:schemeClr val="dk1"/>
                </a:solidFill>
              </a:rPr>
              <a:t>promising, our </a:t>
            </a:r>
            <a:r>
              <a:rPr lang="en" sz="2700" dirty="0" smtClean="0">
                <a:solidFill>
                  <a:schemeClr val="dk1"/>
                </a:solidFill>
              </a:rPr>
              <a:t>sample</a:t>
            </a:r>
            <a:r>
              <a:rPr lang="en-US" sz="2700" dirty="0">
                <a:solidFill>
                  <a:schemeClr val="dk1"/>
                </a:solidFill>
              </a:rPr>
              <a:t> </a:t>
            </a:r>
            <a:r>
              <a:rPr lang="en-US" sz="2700" dirty="0" smtClean="0">
                <a:solidFill>
                  <a:schemeClr val="dk1"/>
                </a:solidFill>
              </a:rPr>
              <a:t>s</a:t>
            </a:r>
            <a:r>
              <a:rPr lang="en" sz="2700" dirty="0" err="1" smtClean="0">
                <a:solidFill>
                  <a:schemeClr val="dk1"/>
                </a:solidFill>
              </a:rPr>
              <a:t>ize</a:t>
            </a:r>
            <a:r>
              <a:rPr lang="en-US" sz="2700" dirty="0" smtClean="0">
                <a:solidFill>
                  <a:schemeClr val="dk1"/>
                </a:solidFill>
              </a:rPr>
              <a:t> </a:t>
            </a:r>
            <a:r>
              <a:rPr lang="en" sz="2700" dirty="0" smtClean="0">
                <a:solidFill>
                  <a:schemeClr val="dk1"/>
                </a:solidFill>
              </a:rPr>
              <a:t>of </a:t>
            </a:r>
            <a:r>
              <a:rPr lang="en" sz="2700" dirty="0" smtClean="0">
                <a:solidFill>
                  <a:schemeClr val="dk1"/>
                </a:solidFill>
              </a:rPr>
              <a:t>20 neighborhoods is too small to really allow us </a:t>
            </a:r>
            <a:r>
              <a:rPr lang="en" sz="2700" dirty="0" smtClean="0">
                <a:solidFill>
                  <a:schemeClr val="dk1"/>
                </a:solidFill>
              </a:rPr>
              <a:t>to</a:t>
            </a:r>
            <a:endParaRPr lang="en-US" sz="2700" dirty="0" smtClean="0">
              <a:solidFill>
                <a:schemeClr val="dk1"/>
              </a:solidFill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dk1"/>
                </a:solidFill>
              </a:rPr>
              <a:t>make </a:t>
            </a:r>
            <a:r>
              <a:rPr lang="en" sz="2700" dirty="0" smtClean="0">
                <a:solidFill>
                  <a:schemeClr val="dk1"/>
                </a:solidFill>
              </a:rPr>
              <a:t>any </a:t>
            </a:r>
            <a:r>
              <a:rPr lang="en" sz="2700" dirty="0" smtClean="0">
                <a:solidFill>
                  <a:schemeClr val="dk1"/>
                </a:solidFill>
              </a:rPr>
              <a:t>meaningful</a:t>
            </a:r>
            <a:r>
              <a:rPr lang="en-US" sz="2700" dirty="0">
                <a:solidFill>
                  <a:schemeClr val="dk1"/>
                </a:solidFill>
              </a:rPr>
              <a:t> </a:t>
            </a:r>
            <a:r>
              <a:rPr lang="en-US" sz="2700" dirty="0" smtClean="0">
                <a:solidFill>
                  <a:schemeClr val="dk1"/>
                </a:solidFill>
              </a:rPr>
              <a:t>c</a:t>
            </a:r>
            <a:r>
              <a:rPr lang="en" sz="2700" dirty="0" err="1" smtClean="0">
                <a:solidFill>
                  <a:schemeClr val="dk1"/>
                </a:solidFill>
              </a:rPr>
              <a:t>onclusions</a:t>
            </a:r>
            <a:r>
              <a:rPr lang="en-US" sz="2700" dirty="0" smtClean="0">
                <a:solidFill>
                  <a:schemeClr val="dk1"/>
                </a:solidFill>
              </a:rPr>
              <a:t> </a:t>
            </a:r>
            <a:r>
              <a:rPr lang="en" sz="2700" dirty="0" smtClean="0">
                <a:solidFill>
                  <a:schemeClr val="dk1"/>
                </a:solidFill>
              </a:rPr>
              <a:t>about </a:t>
            </a:r>
            <a:r>
              <a:rPr lang="en" sz="2700" dirty="0" smtClean="0">
                <a:solidFill>
                  <a:schemeClr val="dk1"/>
                </a:solidFill>
              </a:rPr>
              <a:t>the relationship between food </a:t>
            </a:r>
            <a:r>
              <a:rPr lang="en" sz="2700" dirty="0" smtClean="0">
                <a:solidFill>
                  <a:schemeClr val="dk1"/>
                </a:solidFill>
              </a:rPr>
              <a:t>access</a:t>
            </a:r>
            <a:r>
              <a:rPr lang="en-US" sz="2700" dirty="0" err="1" smtClean="0">
                <a:solidFill>
                  <a:schemeClr val="dk1"/>
                </a:solidFill>
              </a:rPr>
              <a:t>i</a:t>
            </a:r>
            <a:r>
              <a:rPr lang="en" sz="2700" dirty="0" err="1" smtClean="0">
                <a:solidFill>
                  <a:schemeClr val="dk1"/>
                </a:solidFill>
              </a:rPr>
              <a:t>bility</a:t>
            </a:r>
            <a:r>
              <a:rPr lang="en" sz="2700" dirty="0" smtClean="0">
                <a:solidFill>
                  <a:schemeClr val="dk1"/>
                </a:solidFill>
              </a:rPr>
              <a:t>, </a:t>
            </a:r>
            <a:endParaRPr lang="en-US" sz="2700" dirty="0" smtClean="0">
              <a:solidFill>
                <a:schemeClr val="dk1"/>
              </a:solidFill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dk1"/>
                </a:solidFill>
              </a:rPr>
              <a:t>income</a:t>
            </a:r>
            <a:r>
              <a:rPr lang="en" sz="2700" dirty="0" smtClean="0">
                <a:solidFill>
                  <a:schemeClr val="dk1"/>
                </a:solidFill>
              </a:rPr>
              <a:t>, and obesity. In </a:t>
            </a:r>
            <a:r>
              <a:rPr lang="en" sz="2700" dirty="0" smtClean="0">
                <a:solidFill>
                  <a:schemeClr val="dk1"/>
                </a:solidFill>
              </a:rPr>
              <a:t>the</a:t>
            </a:r>
            <a:r>
              <a:rPr lang="en-US" sz="2700" dirty="0">
                <a:solidFill>
                  <a:schemeClr val="dk1"/>
                </a:solidFill>
              </a:rPr>
              <a:t> </a:t>
            </a:r>
            <a:r>
              <a:rPr lang="en" sz="2700" dirty="0" smtClean="0">
                <a:solidFill>
                  <a:schemeClr val="dk1"/>
                </a:solidFill>
              </a:rPr>
              <a:t>future</a:t>
            </a:r>
            <a:r>
              <a:rPr lang="en" sz="2700" dirty="0" smtClean="0">
                <a:solidFill>
                  <a:schemeClr val="dk1"/>
                </a:solidFill>
              </a:rPr>
              <a:t>, </a:t>
            </a:r>
            <a:r>
              <a:rPr lang="en" sz="2700" dirty="0" smtClean="0">
                <a:solidFill>
                  <a:schemeClr val="dk1"/>
                </a:solidFill>
              </a:rPr>
              <a:t>we</a:t>
            </a:r>
            <a:r>
              <a:rPr lang="en-US" sz="2700" dirty="0" smtClean="0">
                <a:solidFill>
                  <a:schemeClr val="dk1"/>
                </a:solidFill>
              </a:rPr>
              <a:t> </a:t>
            </a:r>
            <a:r>
              <a:rPr lang="en" sz="2700" dirty="0" smtClean="0">
                <a:solidFill>
                  <a:schemeClr val="dk1"/>
                </a:solidFill>
              </a:rPr>
              <a:t>would </a:t>
            </a:r>
            <a:r>
              <a:rPr lang="en" sz="2700" dirty="0" smtClean="0">
                <a:solidFill>
                  <a:schemeClr val="dk1"/>
                </a:solidFill>
              </a:rPr>
              <a:t>look to extend this method of analysis to </a:t>
            </a:r>
            <a:r>
              <a:rPr lang="en" sz="2700" dirty="0" smtClean="0">
                <a:solidFill>
                  <a:schemeClr val="dk1"/>
                </a:solidFill>
              </a:rPr>
              <a:t>more</a:t>
            </a:r>
            <a:endParaRPr lang="en-US" sz="2700" dirty="0" smtClean="0">
              <a:solidFill>
                <a:schemeClr val="dk1"/>
              </a:solidFill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dk1"/>
                </a:solidFill>
              </a:rPr>
              <a:t>cities </a:t>
            </a:r>
            <a:r>
              <a:rPr lang="en" sz="2700" dirty="0" smtClean="0">
                <a:solidFill>
                  <a:schemeClr val="dk1"/>
                </a:solidFill>
              </a:rPr>
              <a:t>and </a:t>
            </a:r>
            <a:r>
              <a:rPr lang="en" sz="2700" dirty="0" smtClean="0">
                <a:solidFill>
                  <a:schemeClr val="dk1"/>
                </a:solidFill>
              </a:rPr>
              <a:t>their</a:t>
            </a:r>
            <a:r>
              <a:rPr lang="en-US" sz="2700" dirty="0">
                <a:solidFill>
                  <a:schemeClr val="dk1"/>
                </a:solidFill>
              </a:rPr>
              <a:t> </a:t>
            </a:r>
            <a:r>
              <a:rPr lang="en" sz="2700" dirty="0" smtClean="0">
                <a:solidFill>
                  <a:schemeClr val="dk1"/>
                </a:solidFill>
              </a:rPr>
              <a:t>neighborhoods</a:t>
            </a:r>
            <a:r>
              <a:rPr lang="en" sz="2700" dirty="0" smtClean="0">
                <a:solidFill>
                  <a:schemeClr val="dk1"/>
                </a:solidFill>
              </a:rPr>
              <a:t>. </a:t>
            </a:r>
            <a:endParaRPr lang="en" sz="2700" dirty="0">
              <a:solidFill>
                <a:schemeClr val="dk1"/>
              </a:solidFill>
            </a:endParaRPr>
          </a:p>
        </p:txBody>
      </p:sp>
      <p:graphicFrame>
        <p:nvGraphicFramePr>
          <p:cNvPr id="139" name="Shape 139"/>
          <p:cNvGraphicFramePr/>
          <p:nvPr>
            <p:extLst>
              <p:ext uri="{D42A27DB-BD31-4B8C-83A1-F6EECF244321}">
                <p14:modId xmlns:p14="http://schemas.microsoft.com/office/powerpoint/2010/main" val="504031614"/>
              </p:ext>
            </p:extLst>
          </p:nvPr>
        </p:nvGraphicFramePr>
        <p:xfrm>
          <a:off x="25733648" y="11128900"/>
          <a:ext cx="9781116" cy="2194440"/>
        </p:xfrm>
        <a:graphic>
          <a:graphicData uri="http://schemas.openxmlformats.org/drawingml/2006/table">
            <a:tbl>
              <a:tblPr>
                <a:noFill/>
                <a:tableStyleId>{A66FCB34-A99C-4161-A06F-B2263266212A}</a:tableStyleId>
              </a:tblPr>
              <a:tblGrid>
                <a:gridCol w="2445279"/>
                <a:gridCol w="2445279"/>
                <a:gridCol w="2445279"/>
                <a:gridCol w="2445279"/>
              </a:tblGrid>
              <a:tr h="4682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Food Score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Income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Obesity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682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Food Score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1.0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-0.466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2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Income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0.034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1.0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-0.543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2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Obesity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-0.466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-0.543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 dirty="0"/>
                        <a:t>1.0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826</Words>
  <Application>Microsoft Macintosh PowerPoint</Application>
  <PresentationFormat>Custom</PresentationFormat>
  <Paragraphs>171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 Neue</vt:lpstr>
      <vt:lpstr>Times New Roman</vt:lpstr>
      <vt:lpstr>Arial</vt:lpstr>
      <vt:lpstr>simple-light-2</vt:lpstr>
      <vt:lpstr>Relationship between food accessibility, income,  and obesity per neighborhood in Boston Melissa Garcia, Jeraldin Guerrero CS 591: Data Mechanics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food accessibility, income,  and obesity per neighborhood in Boston Melissa Garcia, Jeraldin Guerrero CS 591: Data Mechanics</dc:title>
  <cp:lastModifiedBy>ms.jeraldinguerrero@gmail.com</cp:lastModifiedBy>
  <cp:revision>8</cp:revision>
  <cp:lastPrinted>2017-04-25T07:42:13Z</cp:lastPrinted>
  <dcterms:modified xsi:type="dcterms:W3CDTF">2017-04-25T15:34:07Z</dcterms:modified>
</cp:coreProperties>
</file>