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30" r:id="rId1"/>
  </p:sldMasterIdLst>
  <p:notesMasterIdLst>
    <p:notesMasterId r:id="rId3"/>
  </p:notesMasterIdLst>
  <p:sldIdLst>
    <p:sldId id="256" r:id="rId2"/>
  </p:sldIdLst>
  <p:sldSz cx="36576000" cy="27432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un Cao" initials="XC" lastIdx="1" clrIdx="0">
    <p:extLst>
      <p:ext uri="{19B8F6BF-5375-455C-9EA6-DF929625EA0E}">
        <p15:presenceInfo xmlns:p15="http://schemas.microsoft.com/office/powerpoint/2012/main" userId="7a28ac6925e6910a" providerId="Windows Live"/>
      </p:ext>
    </p:extLst>
  </p:cmAuthor>
  <p:cmAuthor id="2" name=" " initials="" lastIdx="1" clrIdx="1">
    <p:extLst>
      <p:ext uri="{19B8F6BF-5375-455C-9EA6-DF929625EA0E}">
        <p15:presenceInfo xmlns:p15="http://schemas.microsoft.com/office/powerpoint/2012/main" userId="3fbd80355434b6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DAE1E2"/>
    <a:srgbClr val="CBD6D7"/>
    <a:srgbClr val="D6EAAF"/>
    <a:srgbClr val="FEB490"/>
    <a:srgbClr val="F1F1EF"/>
    <a:srgbClr val="DDE1E3"/>
    <a:srgbClr val="D4DADC"/>
    <a:srgbClr val="F4F4F3"/>
    <a:srgbClr val="61A036"/>
    <a:srgbClr val="9FD3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36"/>
  </p:normalViewPr>
  <p:slideViewPr>
    <p:cSldViewPr>
      <p:cViewPr varScale="1">
        <p:scale>
          <a:sx n="27" d="100"/>
          <a:sy n="27" d="100"/>
        </p:scale>
        <p:origin x="2328" y="17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291840" y="3035808"/>
            <a:ext cx="30175200" cy="14264640"/>
          </a:xfrm>
        </p:spPr>
        <p:txBody>
          <a:bodyPr anchor="b">
            <a:normAutofit/>
          </a:bodyPr>
          <a:lstStyle>
            <a:lvl1pPr algn="l">
              <a:lnSpc>
                <a:spcPct val="85000"/>
              </a:lnSpc>
              <a:defRPr sz="32000" spc="-2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3300152" y="17822484"/>
            <a:ext cx="30175200" cy="4572000"/>
          </a:xfrm>
        </p:spPr>
        <p:txBody>
          <a:bodyPr lIns="91440" rIns="91440">
            <a:normAutofit/>
          </a:bodyPr>
          <a:lstStyle>
            <a:lvl1pPr marL="0" indent="0" algn="l">
              <a:buNone/>
              <a:defRPr sz="9600" cap="all" spc="800" baseline="0">
                <a:solidFill>
                  <a:schemeClr val="tx2"/>
                </a:solidFill>
                <a:latin typeface="+mj-lt"/>
              </a:defRPr>
            </a:lvl1pPr>
            <a:lvl2pPr marL="1828800" indent="0" algn="ctr">
              <a:buNone/>
              <a:defRPr sz="9600"/>
            </a:lvl2pPr>
            <a:lvl3pPr marL="3657600" indent="0" algn="ctr">
              <a:buNone/>
              <a:defRPr sz="9600"/>
            </a:lvl3pPr>
            <a:lvl4pPr marL="5486400" indent="0" algn="ctr">
              <a:buNone/>
              <a:defRPr sz="8000"/>
            </a:lvl4pPr>
            <a:lvl5pPr marL="7315200" indent="0" algn="ctr">
              <a:buNone/>
              <a:defRPr sz="8000"/>
            </a:lvl5pPr>
            <a:lvl6pPr marL="9144000" indent="0" algn="ctr">
              <a:buNone/>
              <a:defRPr sz="8000"/>
            </a:lvl6pPr>
            <a:lvl7pPr marL="10972800" indent="0" algn="ctr">
              <a:buNone/>
              <a:defRPr sz="8000"/>
            </a:lvl7pPr>
            <a:lvl8pPr marL="12801600" indent="0" algn="ctr">
              <a:buNone/>
              <a:defRPr sz="8000"/>
            </a:lvl8pPr>
            <a:lvl9pPr marL="14630400" indent="0" algn="ctr">
              <a:buNone/>
              <a:defRPr sz="8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C95D9100-B959-404D-8BAD-5893ACFDD5D3}" type="slidenum">
              <a:rPr lang="en-GB" altLang="x-none" smtClean="0"/>
              <a:pPr/>
              <a:t>‹#›</a:t>
            </a:fld>
            <a:endParaRPr lang="en-GB" altLang="x-none"/>
          </a:p>
        </p:txBody>
      </p:sp>
      <p:cxnSp>
        <p:nvCxnSpPr>
          <p:cNvPr id="9" name="Straight Connector 8"/>
          <p:cNvCxnSpPr/>
          <p:nvPr/>
        </p:nvCxnSpPr>
        <p:spPr>
          <a:xfrm>
            <a:off x="3622976" y="17373600"/>
            <a:ext cx="296265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28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1579983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6174702" y="1649208"/>
            <a:ext cx="7886700" cy="230395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649208"/>
            <a:ext cx="23202900" cy="2303959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8296456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2540621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291840" y="3035808"/>
            <a:ext cx="30175200" cy="14264640"/>
          </a:xfrm>
        </p:spPr>
        <p:txBody>
          <a:bodyPr anchor="b" anchorCtr="0">
            <a:normAutofit/>
          </a:bodyPr>
          <a:lstStyle>
            <a:lvl1pPr>
              <a:lnSpc>
                <a:spcPct val="85000"/>
              </a:lnSpc>
              <a:defRPr sz="3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91840" y="17812512"/>
            <a:ext cx="30175200" cy="4572000"/>
          </a:xfrm>
        </p:spPr>
        <p:txBody>
          <a:bodyPr lIns="91440" rIns="91440" anchor="t" anchorCtr="0">
            <a:normAutofit/>
          </a:bodyPr>
          <a:lstStyle>
            <a:lvl1pPr marL="0" indent="0">
              <a:buNone/>
              <a:defRPr sz="9600" cap="all" spc="800" baseline="0">
                <a:solidFill>
                  <a:schemeClr val="tx2"/>
                </a:solidFill>
                <a:latin typeface="+mj-lt"/>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07511EBB-8F04-3143-A63A-DE16057AB4CF}" type="slidenum">
              <a:rPr lang="en-GB" altLang="x-none" smtClean="0"/>
              <a:pPr/>
              <a:t>‹#›</a:t>
            </a:fld>
            <a:endParaRPr lang="en-GB" altLang="x-none"/>
          </a:p>
        </p:txBody>
      </p:sp>
      <p:cxnSp>
        <p:nvCxnSpPr>
          <p:cNvPr id="9" name="Straight Connector 8"/>
          <p:cNvCxnSpPr/>
          <p:nvPr/>
        </p:nvCxnSpPr>
        <p:spPr>
          <a:xfrm>
            <a:off x="3622976" y="17373600"/>
            <a:ext cx="296265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53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91840" y="1146418"/>
            <a:ext cx="30175200" cy="580302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291840" y="7382936"/>
            <a:ext cx="14813280" cy="16093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653760" y="7382940"/>
            <a:ext cx="14813280" cy="16093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3942007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291840" y="1146418"/>
            <a:ext cx="30175200" cy="580302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291840" y="7384208"/>
            <a:ext cx="14813280" cy="2945128"/>
          </a:xfrm>
        </p:spPr>
        <p:txBody>
          <a:bodyPr lIns="91440" rIns="91440" anchor="ctr">
            <a:normAutofit/>
          </a:bodyPr>
          <a:lstStyle>
            <a:lvl1pPr marL="0" indent="0">
              <a:buNone/>
              <a:defRPr sz="8000" b="0" cap="all" baseline="0">
                <a:solidFill>
                  <a:schemeClr val="tx2"/>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3291840" y="10329336"/>
            <a:ext cx="14813280" cy="1351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653760" y="7384208"/>
            <a:ext cx="14813280" cy="2945128"/>
          </a:xfrm>
        </p:spPr>
        <p:txBody>
          <a:bodyPr lIns="91440" rIns="91440" anchor="ctr">
            <a:normAutofit/>
          </a:bodyPr>
          <a:lstStyle>
            <a:lvl1pPr marL="0" indent="0">
              <a:buNone/>
              <a:defRPr sz="8000" b="0" cap="all" baseline="0">
                <a:solidFill>
                  <a:schemeClr val="tx2"/>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653760" y="10329336"/>
            <a:ext cx="14813280" cy="1351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p>
            <a:endParaRPr lang="en-GB" altLang="x-none"/>
          </a:p>
        </p:txBody>
      </p:sp>
      <p:sp>
        <p:nvSpPr>
          <p:cNvPr id="9" name="Slide Number Placeholder 8"/>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3263659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FA460A07-2DF4-7349-A31B-15A93D415986}" type="slidenum">
              <a:rPr lang="en-GB" altLang="x-none" smtClean="0"/>
              <a:pPr/>
              <a:t>‹#›</a:t>
            </a:fld>
            <a:endParaRPr lang="en-GB" altLang="x-none"/>
          </a:p>
        </p:txBody>
      </p:sp>
    </p:spTree>
    <p:extLst>
      <p:ext uri="{BB962C8B-B14F-4D97-AF65-F5344CB8AC3E}">
        <p14:creationId xmlns:p14="http://schemas.microsoft.com/office/powerpoint/2010/main" val="197348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ltLang="x-none"/>
          </a:p>
        </p:txBody>
      </p:sp>
      <p:sp>
        <p:nvSpPr>
          <p:cNvPr id="9" name="Slide Number Placeholder 8"/>
          <p:cNvSpPr>
            <a:spLocks noGrp="1"/>
          </p:cNvSpPr>
          <p:nvPr>
            <p:ph type="sldNum" sz="quarter" idx="12"/>
          </p:nvPr>
        </p:nvSpPr>
        <p:spPr/>
        <p:txBody>
          <a:bodyPr/>
          <a:lstStyle/>
          <a:p>
            <a:fld id="{9D76B9AF-FBF0-CD47-8071-F641C4853AA9}" type="slidenum">
              <a:rPr lang="en-GB" altLang="x-none" smtClean="0"/>
              <a:pPr/>
              <a:t>‹#›</a:t>
            </a:fld>
            <a:endParaRPr lang="en-GB" altLang="x-none"/>
          </a:p>
        </p:txBody>
      </p:sp>
    </p:spTree>
    <p:extLst>
      <p:ext uri="{BB962C8B-B14F-4D97-AF65-F5344CB8AC3E}">
        <p14:creationId xmlns:p14="http://schemas.microsoft.com/office/powerpoint/2010/main" val="357070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4" y="0"/>
            <a:ext cx="12152372" cy="27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120212" y="0"/>
            <a:ext cx="192024" cy="27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71600" y="2377436"/>
            <a:ext cx="9601200" cy="9144000"/>
          </a:xfrm>
        </p:spPr>
        <p:txBody>
          <a:bodyPr anchor="b">
            <a:normAutofit/>
          </a:bodyPr>
          <a:lstStyle>
            <a:lvl1pPr>
              <a:defRPr sz="14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4401800" y="2926080"/>
            <a:ext cx="19476720" cy="2103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1600" y="11704320"/>
            <a:ext cx="9601200" cy="13516496"/>
          </a:xfrm>
        </p:spPr>
        <p:txBody>
          <a:bodyPr lIns="91440" rIns="91440">
            <a:normAutofit/>
          </a:bodyPr>
          <a:lstStyle>
            <a:lvl1pPr marL="0" indent="0">
              <a:buNone/>
              <a:defRPr sz="6000">
                <a:solidFill>
                  <a:srgbClr val="FFFFFF"/>
                </a:solidFill>
              </a:defRPr>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Edit Master text styles</a:t>
            </a:r>
          </a:p>
        </p:txBody>
      </p:sp>
      <p:sp>
        <p:nvSpPr>
          <p:cNvPr id="5" name="Date Placeholder 4"/>
          <p:cNvSpPr>
            <a:spLocks noGrp="1"/>
          </p:cNvSpPr>
          <p:nvPr>
            <p:ph type="dt" sz="half" idx="10"/>
          </p:nvPr>
        </p:nvSpPr>
        <p:spPr>
          <a:xfrm>
            <a:off x="1396538" y="25839146"/>
            <a:ext cx="7855532" cy="1460500"/>
          </a:xfrm>
        </p:spPr>
        <p:txBody>
          <a:bodyPr/>
          <a:lstStyle>
            <a:lvl1pPr algn="l">
              <a:defRPr/>
            </a:lvl1pPr>
          </a:lstStyle>
          <a:p>
            <a:endParaRPr lang="en-GB" altLang="x-none"/>
          </a:p>
        </p:txBody>
      </p:sp>
      <p:sp>
        <p:nvSpPr>
          <p:cNvPr id="6" name="Footer Placeholder 5"/>
          <p:cNvSpPr>
            <a:spLocks noGrp="1"/>
          </p:cNvSpPr>
          <p:nvPr>
            <p:ph type="ftr" sz="quarter" idx="11"/>
          </p:nvPr>
        </p:nvSpPr>
        <p:spPr>
          <a:xfrm>
            <a:off x="14401800" y="25839146"/>
            <a:ext cx="13944600" cy="1460500"/>
          </a:xfrm>
        </p:spPr>
        <p:txBody>
          <a:bodyPr/>
          <a:lstStyle>
            <a:lvl1pPr algn="l">
              <a:defRPr>
                <a:solidFill>
                  <a:schemeClr val="tx2"/>
                </a:solidFill>
              </a:defRPr>
            </a:lvl1pPr>
          </a:lstStyle>
          <a:p>
            <a:endParaRPr lang="en-GB" altLang="x-non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3568528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19812000"/>
            <a:ext cx="36566476" cy="76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0" y="1966030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291840" y="20299680"/>
            <a:ext cx="30340936" cy="3291840"/>
          </a:xfrm>
        </p:spPr>
        <p:txBody>
          <a:bodyPr tIns="0" bIns="0" anchor="b">
            <a:noAutofit/>
          </a:bodyPr>
          <a:lstStyle>
            <a:lvl1pPr>
              <a:defRPr sz="14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0" y="0"/>
            <a:ext cx="36575956" cy="19660304"/>
          </a:xfrm>
          <a:solidFill>
            <a:schemeClr val="bg2">
              <a:lumMod val="90000"/>
            </a:schemeClr>
          </a:solidFill>
        </p:spPr>
        <p:txBody>
          <a:bodyPr lIns="457200" tIns="457200"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3291840" y="23628096"/>
            <a:ext cx="30358080" cy="2377440"/>
          </a:xfrm>
        </p:spPr>
        <p:txBody>
          <a:bodyPr lIns="91440" tIns="0" rIns="91440" bIns="0">
            <a:normAutofit/>
          </a:bodyPr>
          <a:lstStyle>
            <a:lvl1pPr marL="0" indent="0">
              <a:spcBef>
                <a:spcPts val="0"/>
              </a:spcBef>
              <a:spcAft>
                <a:spcPts val="2400"/>
              </a:spcAft>
              <a:buNone/>
              <a:defRPr sz="6000">
                <a:solidFill>
                  <a:srgbClr val="FFFFFF"/>
                </a:solidFill>
              </a:defRPr>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5266563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25603200"/>
            <a:ext cx="36576004"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25337262"/>
            <a:ext cx="36576004" cy="2639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291840" y="1146418"/>
            <a:ext cx="30175200" cy="580302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291838" y="7382936"/>
            <a:ext cx="30175204" cy="1609344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91846" y="25839146"/>
            <a:ext cx="7416812" cy="1460500"/>
          </a:xfrm>
          <a:prstGeom prst="rect">
            <a:avLst/>
          </a:prstGeom>
        </p:spPr>
        <p:txBody>
          <a:bodyPr vert="horz" lIns="91440" tIns="45720" rIns="91440" bIns="45720" rtlCol="0" anchor="ctr"/>
          <a:lstStyle>
            <a:lvl1pPr algn="l">
              <a:defRPr sz="3600">
                <a:solidFill>
                  <a:srgbClr val="FFFFFF"/>
                </a:solidFill>
              </a:defRPr>
            </a:lvl1pPr>
          </a:lstStyle>
          <a:p>
            <a:endParaRPr lang="en-GB" altLang="x-none"/>
          </a:p>
        </p:txBody>
      </p:sp>
      <p:sp>
        <p:nvSpPr>
          <p:cNvPr id="5" name="Footer Placeholder 4"/>
          <p:cNvSpPr>
            <a:spLocks noGrp="1"/>
          </p:cNvSpPr>
          <p:nvPr>
            <p:ph type="ftr" sz="quarter" idx="3"/>
          </p:nvPr>
        </p:nvSpPr>
        <p:spPr>
          <a:xfrm>
            <a:off x="11058558" y="25839146"/>
            <a:ext cx="14468412" cy="1460500"/>
          </a:xfrm>
          <a:prstGeom prst="rect">
            <a:avLst/>
          </a:prstGeom>
        </p:spPr>
        <p:txBody>
          <a:bodyPr vert="horz" lIns="91440" tIns="45720" rIns="91440" bIns="45720" rtlCol="0" anchor="ctr"/>
          <a:lstStyle>
            <a:lvl1pPr algn="ctr">
              <a:defRPr sz="3600" cap="all" baseline="0">
                <a:solidFill>
                  <a:srgbClr val="FFFFFF"/>
                </a:solidFill>
              </a:defRPr>
            </a:lvl1pPr>
          </a:lstStyle>
          <a:p>
            <a:endParaRPr lang="en-GB" altLang="x-none"/>
          </a:p>
        </p:txBody>
      </p:sp>
      <p:sp>
        <p:nvSpPr>
          <p:cNvPr id="6" name="Slide Number Placeholder 5"/>
          <p:cNvSpPr>
            <a:spLocks noGrp="1"/>
          </p:cNvSpPr>
          <p:nvPr>
            <p:ph type="sldNum" sz="quarter" idx="4"/>
          </p:nvPr>
        </p:nvSpPr>
        <p:spPr>
          <a:xfrm>
            <a:off x="29701378" y="25839146"/>
            <a:ext cx="3936076" cy="1460500"/>
          </a:xfrm>
          <a:prstGeom prst="rect">
            <a:avLst/>
          </a:prstGeom>
        </p:spPr>
        <p:txBody>
          <a:bodyPr vert="horz" lIns="91440" tIns="45720" rIns="91440" bIns="45720" rtlCol="0" anchor="ctr"/>
          <a:lstStyle>
            <a:lvl1pPr algn="r">
              <a:defRPr sz="4200">
                <a:solidFill>
                  <a:srgbClr val="FFFFFF"/>
                </a:solidFill>
              </a:defRPr>
            </a:lvl1pPr>
          </a:lstStyle>
          <a:p>
            <a:fld id="{AD74203F-F9AA-184C-B023-F705B72C1A29}" type="slidenum">
              <a:rPr lang="en-GB" altLang="x-none" smtClean="0"/>
              <a:pPr/>
              <a:t>‹#›</a:t>
            </a:fld>
            <a:endParaRPr lang="en-GB" altLang="x-none"/>
          </a:p>
        </p:txBody>
      </p:sp>
      <p:cxnSp>
        <p:nvCxnSpPr>
          <p:cNvPr id="10" name="Straight Connector 9"/>
          <p:cNvCxnSpPr/>
          <p:nvPr/>
        </p:nvCxnSpPr>
        <p:spPr>
          <a:xfrm>
            <a:off x="3580596" y="6951380"/>
            <a:ext cx="299008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562557"/>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3657600" rtl="0" eaLnBrk="1" latinLnBrk="0" hangingPunct="1">
        <a:lnSpc>
          <a:spcPct val="85000"/>
        </a:lnSpc>
        <a:spcBef>
          <a:spcPct val="0"/>
        </a:spcBef>
        <a:buNone/>
        <a:defRPr sz="19200" kern="1200" spc="-200" baseline="0">
          <a:solidFill>
            <a:schemeClr val="tx1">
              <a:lumMod val="75000"/>
              <a:lumOff val="25000"/>
            </a:schemeClr>
          </a:solidFill>
          <a:latin typeface="+mj-lt"/>
          <a:ea typeface="+mj-ea"/>
          <a:cs typeface="+mj-cs"/>
        </a:defRPr>
      </a:lvl1pPr>
    </p:titleStyle>
    <p:bodyStyle>
      <a:lvl1pPr marL="365760" indent="-365760" algn="l" defTabSz="3657600" rtl="0" eaLnBrk="1" latinLnBrk="0" hangingPunct="1">
        <a:lnSpc>
          <a:spcPct val="90000"/>
        </a:lnSpc>
        <a:spcBef>
          <a:spcPts val="4800"/>
        </a:spcBef>
        <a:spcAft>
          <a:spcPts val="800"/>
        </a:spcAft>
        <a:buClr>
          <a:schemeClr val="accent1"/>
        </a:buClr>
        <a:buSzPct val="100000"/>
        <a:buFont typeface="Calibri" panose="020F0502020204030204" pitchFamily="34" charset="0"/>
        <a:buChar char=" "/>
        <a:defRPr sz="8000" kern="1200">
          <a:solidFill>
            <a:schemeClr val="tx1">
              <a:lumMod val="75000"/>
              <a:lumOff val="25000"/>
            </a:schemeClr>
          </a:solidFill>
          <a:latin typeface="+mn-lt"/>
          <a:ea typeface="+mn-ea"/>
          <a:cs typeface="+mn-cs"/>
        </a:defRPr>
      </a:lvl1pPr>
      <a:lvl2pPr marL="1536192" indent="-731520" algn="l" defTabSz="3657600" rtl="0" eaLnBrk="1" latinLnBrk="0" hangingPunct="1">
        <a:lnSpc>
          <a:spcPct val="90000"/>
        </a:lnSpc>
        <a:spcBef>
          <a:spcPts val="800"/>
        </a:spcBef>
        <a:spcAft>
          <a:spcPts val="1600"/>
        </a:spcAft>
        <a:buClr>
          <a:schemeClr val="accent1"/>
        </a:buClr>
        <a:buFont typeface="Calibri" pitchFamily="34" charset="0"/>
        <a:buChar char="◦"/>
        <a:defRPr sz="7200" kern="1200">
          <a:solidFill>
            <a:schemeClr val="tx1">
              <a:lumMod val="75000"/>
              <a:lumOff val="25000"/>
            </a:schemeClr>
          </a:solidFill>
          <a:latin typeface="+mn-lt"/>
          <a:ea typeface="+mn-ea"/>
          <a:cs typeface="+mn-cs"/>
        </a:defRPr>
      </a:lvl2pPr>
      <a:lvl3pPr marL="2267712" indent="-73152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3pPr>
      <a:lvl4pPr marL="2999232" indent="-73152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4pPr>
      <a:lvl5pPr marL="3730752" indent="-73152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5pPr>
      <a:lvl6pPr marL="44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6pPr>
      <a:lvl7pPr marL="52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7pPr>
      <a:lvl8pPr marL="60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8pPr>
      <a:lvl9pPr marL="68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1E2"/>
        </a:solidFill>
        <a:effectLst/>
      </p:bgPr>
    </p:bg>
    <p:spTree>
      <p:nvGrpSpPr>
        <p:cNvPr id="1" name=""/>
        <p:cNvGrpSpPr/>
        <p:nvPr/>
      </p:nvGrpSpPr>
      <p:grpSpPr>
        <a:xfrm>
          <a:off x="0" y="0"/>
          <a:ext cx="0" cy="0"/>
          <a:chOff x="0" y="0"/>
          <a:chExt cx="0" cy="0"/>
        </a:xfrm>
      </p:grpSpPr>
      <p:sp>
        <p:nvSpPr>
          <p:cNvPr id="11" name="TextBox 10"/>
          <p:cNvSpPr txBox="1"/>
          <p:nvPr/>
        </p:nvSpPr>
        <p:spPr>
          <a:xfrm>
            <a:off x="10344150" y="826446"/>
            <a:ext cx="15887700" cy="1092607"/>
          </a:xfrm>
          <a:prstGeom prst="rect">
            <a:avLst/>
          </a:prstGeom>
          <a:noFill/>
          <a:ln>
            <a:noFill/>
          </a:ln>
        </p:spPr>
        <p:txBody>
          <a:bodyPr wrap="square" rtlCol="0">
            <a:spAutoFit/>
          </a:bodyPr>
          <a:lstStyle/>
          <a:p>
            <a:pPr algn="ctr"/>
            <a:r>
              <a:rPr lang="en-US" sz="6500" dirty="0" err="1">
                <a:latin typeface="Leelawadee UI Semilight" panose="020B0402040204020203" pitchFamily="34" charset="-34"/>
                <a:cs typeface="Leelawadee UI Semilight" panose="020B0402040204020203" pitchFamily="34" charset="-34"/>
              </a:rPr>
              <a:t>SocioEconomic</a:t>
            </a:r>
            <a:r>
              <a:rPr lang="en-US" sz="6500" dirty="0">
                <a:latin typeface="Leelawadee UI Semilight" panose="020B0402040204020203" pitchFamily="34" charset="-34"/>
                <a:cs typeface="Leelawadee UI Semilight" panose="020B0402040204020203" pitchFamily="34" charset="-34"/>
              </a:rPr>
              <a:t> Effects on Airbnb Rates</a:t>
            </a:r>
          </a:p>
        </p:txBody>
      </p:sp>
      <p:sp>
        <p:nvSpPr>
          <p:cNvPr id="12" name="TextBox 11"/>
          <p:cNvSpPr txBox="1"/>
          <p:nvPr/>
        </p:nvSpPr>
        <p:spPr>
          <a:xfrm>
            <a:off x="13563600" y="1909631"/>
            <a:ext cx="8915400" cy="646331"/>
          </a:xfrm>
          <a:prstGeom prst="rect">
            <a:avLst/>
          </a:prstGeom>
          <a:noFill/>
        </p:spPr>
        <p:txBody>
          <a:bodyPr wrap="square" rtlCol="0">
            <a:spAutoFit/>
          </a:bodyPr>
          <a:lstStyle/>
          <a:p>
            <a:pPr algn="ctr"/>
            <a:r>
              <a:rPr lang="en-US" sz="3600" dirty="0" err="1">
                <a:latin typeface="Leelawadee UI Semilight" panose="020B0402040204020203" pitchFamily="34" charset="-34"/>
                <a:cs typeface="Leelawadee UI Semilight" panose="020B0402040204020203" pitchFamily="34" charset="-34"/>
              </a:rPr>
              <a:t>Jinghang</a:t>
            </a:r>
            <a:r>
              <a:rPr lang="en-US" sz="3600" dirty="0">
                <a:latin typeface="Leelawadee UI Semilight" panose="020B0402040204020203" pitchFamily="34" charset="-34"/>
                <a:cs typeface="Leelawadee UI Semilight" panose="020B0402040204020203" pitchFamily="34" charset="-34"/>
              </a:rPr>
              <a:t> Yang, Yuan Zhang, and Xinyun Cao</a:t>
            </a:r>
          </a:p>
        </p:txBody>
      </p:sp>
      <p:sp>
        <p:nvSpPr>
          <p:cNvPr id="17" name="TextBox 16"/>
          <p:cNvSpPr txBox="1"/>
          <p:nvPr/>
        </p:nvSpPr>
        <p:spPr>
          <a:xfrm>
            <a:off x="1582462" y="3349556"/>
            <a:ext cx="10363200"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latin typeface="Leelawadee UI Semilight" panose="020B0402040204020203" pitchFamily="34" charset="-34"/>
              <a:cs typeface="Leelawadee UI Semilight" panose="020B0402040204020203" pitchFamily="34" charset="-34"/>
            </a:endParaRPr>
          </a:p>
          <a:p>
            <a:pPr algn="just"/>
            <a:r>
              <a:rPr lang="en-US" sz="3200" dirty="0">
                <a:latin typeface="Leelawadee UI Semilight" panose="020B0402040204020203" pitchFamily="34" charset="-34"/>
                <a:cs typeface="Leelawadee UI Semilight" panose="020B0402040204020203" pitchFamily="34" charset="-34"/>
              </a:rPr>
              <a:t>Due to the high property value in the Boston area, we were curious about the factors that contribute to them. Specifically, we wanted to find out what causes Airbnb rates to be high or low in the Greater Boston Area so we compared the rates with various social and economic qualities of Boston neighborhoods.</a:t>
            </a:r>
          </a:p>
        </p:txBody>
      </p:sp>
      <p:sp>
        <p:nvSpPr>
          <p:cNvPr id="23" name="TextBox 22"/>
          <p:cNvSpPr txBox="1"/>
          <p:nvPr/>
        </p:nvSpPr>
        <p:spPr>
          <a:xfrm>
            <a:off x="1543042" y="2765029"/>
            <a:ext cx="10363200"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Introduction</a:t>
            </a:r>
          </a:p>
        </p:txBody>
      </p:sp>
      <p:sp>
        <p:nvSpPr>
          <p:cNvPr id="63" name="TextBox 62"/>
          <p:cNvSpPr txBox="1"/>
          <p:nvPr/>
        </p:nvSpPr>
        <p:spPr>
          <a:xfrm>
            <a:off x="23180690" y="4820712"/>
            <a:ext cx="10306814"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latin typeface="Leelawadee UI Semilight" panose="020B0402040204020203" pitchFamily="34" charset="-34"/>
              <a:cs typeface="Leelawadee UI Semilight" panose="020B0402040204020203" pitchFamily="34" charset="-34"/>
            </a:endParaRPr>
          </a:p>
          <a:p>
            <a:pPr algn="just"/>
            <a:r>
              <a:rPr lang="en-US" sz="3200" dirty="0">
                <a:solidFill>
                  <a:schemeClr val="tx1"/>
                </a:solidFill>
                <a:latin typeface="Leelawadee UI Semilight" panose="020B0402040204020203" pitchFamily="34" charset="-34"/>
                <a:cs typeface="Leelawadee UI Semilight" panose="020B0402040204020203" pitchFamily="34" charset="-34"/>
              </a:rPr>
              <a:t>According to latitude and longitude, we used the k-means algorithm to cluster Airbnb houses, then we calculate the average Airbnb prices of each cluster. After that,  we use the means we got to cluster public places in order to have a cluster of average Airbnb prices and total numbers of every public place.                                                               </a:t>
            </a:r>
            <a:endParaRPr lang="en-US" sz="2800" dirty="0">
              <a:solidFill>
                <a:schemeClr val="tx1"/>
              </a:solidFill>
              <a:latin typeface="Leelawadee UI Semilight" panose="020B0402040204020203" pitchFamily="34" charset="-34"/>
              <a:cs typeface="Leelawadee UI Semilight" panose="020B0402040204020203" pitchFamily="34" charset="-34"/>
            </a:endParaRPr>
          </a:p>
        </p:txBody>
      </p:sp>
      <p:sp>
        <p:nvSpPr>
          <p:cNvPr id="64" name="TextBox 63"/>
          <p:cNvSpPr txBox="1"/>
          <p:nvPr/>
        </p:nvSpPr>
        <p:spPr>
          <a:xfrm>
            <a:off x="23179370" y="2746598"/>
            <a:ext cx="10363200"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Factor two</a:t>
            </a:r>
          </a:p>
        </p:txBody>
      </p:sp>
      <p:sp>
        <p:nvSpPr>
          <p:cNvPr id="66" name="TextBox 65"/>
          <p:cNvSpPr txBox="1"/>
          <p:nvPr/>
        </p:nvSpPr>
        <p:spPr>
          <a:xfrm>
            <a:off x="1541812" y="15888234"/>
            <a:ext cx="10382242"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Datasets</a:t>
            </a:r>
          </a:p>
        </p:txBody>
      </p:sp>
      <p:sp>
        <p:nvSpPr>
          <p:cNvPr id="71" name="TextBox 70"/>
          <p:cNvSpPr txBox="1"/>
          <p:nvPr/>
        </p:nvSpPr>
        <p:spPr>
          <a:xfrm>
            <a:off x="23180038" y="21550040"/>
            <a:ext cx="10307572" cy="353943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3200" dirty="0">
                <a:latin typeface="Leelawadee UI Semilight" panose="020B0402040204020203" pitchFamily="34" charset="-34"/>
                <a:cs typeface="Leelawadee UI Semilight" panose="020B0402040204020203" pitchFamily="34" charset="-34"/>
              </a:rPr>
              <a:t>Unfortunately, we got the wrong direction.</a:t>
            </a:r>
            <a:r>
              <a:rPr lang="zh-CN" altLang="en-US" sz="3200" dirty="0">
                <a:latin typeface="Leelawadee UI Semilight" panose="020B0402040204020203" pitchFamily="34" charset="-34"/>
                <a:cs typeface="Leelawadee UI Semilight" panose="020B0402040204020203" pitchFamily="34" charset="-34"/>
              </a:rPr>
              <a:t> </a:t>
            </a:r>
            <a:r>
              <a:rPr lang="en-US" altLang="zh-CN" sz="3200" dirty="0">
                <a:latin typeface="Leelawadee UI Semilight" panose="020B0402040204020203" pitchFamily="34" charset="-34"/>
                <a:cs typeface="Leelawadee UI Semilight" panose="020B0402040204020203" pitchFamily="34" charset="-34"/>
              </a:rPr>
              <a:t>However, we will try other factors that have significant impact over </a:t>
            </a:r>
            <a:r>
              <a:rPr lang="en-US" altLang="zh-CN" sz="3200" dirty="0">
                <a:solidFill>
                  <a:schemeClr val="tx1"/>
                </a:solidFill>
                <a:latin typeface="Leelawadee UI Semilight" panose="020B0402040204020203" pitchFamily="34" charset="-34"/>
                <a:cs typeface="Leelawadee UI Semilight" panose="020B0402040204020203" pitchFamily="34" charset="-34"/>
              </a:rPr>
              <a:t>a person’s decision to live/rent in a given neighborhood.</a:t>
            </a:r>
            <a:r>
              <a:rPr lang="en-US" altLang="zh-CN" sz="3200" dirty="0">
                <a:latin typeface="Leelawadee UI Semilight" panose="020B0402040204020203" pitchFamily="34" charset="-34"/>
                <a:cs typeface="Leelawadee UI Semilight" panose="020B0402040204020203" pitchFamily="34" charset="-34"/>
              </a:rPr>
              <a:t> </a:t>
            </a:r>
          </a:p>
          <a:p>
            <a:pPr algn="just"/>
            <a:r>
              <a:rPr lang="en-US" sz="3200" dirty="0">
                <a:latin typeface="Leelawadee UI Semilight" panose="020B0402040204020203" pitchFamily="34" charset="-34"/>
                <a:cs typeface="Leelawadee UI Semilight" panose="020B0402040204020203" pitchFamily="34" charset="-34"/>
              </a:rPr>
              <a:t>We will keep using the techniques such as data transformation, statistic analysis and visualizations based on real world datasets so that we could get a reasonable conclusion.</a:t>
            </a:r>
          </a:p>
        </p:txBody>
      </p:sp>
      <p:sp>
        <p:nvSpPr>
          <p:cNvPr id="72" name="TextBox 71"/>
          <p:cNvSpPr txBox="1"/>
          <p:nvPr/>
        </p:nvSpPr>
        <p:spPr>
          <a:xfrm>
            <a:off x="23166162" y="20592774"/>
            <a:ext cx="10359442"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Future Work</a:t>
            </a:r>
          </a:p>
        </p:txBody>
      </p:sp>
      <p:sp>
        <p:nvSpPr>
          <p:cNvPr id="22" name="TextBox 11">
            <a:extLst>
              <a:ext uri="{FF2B5EF4-FFF2-40B4-BE49-F238E27FC236}">
                <a16:creationId xmlns:a16="http://schemas.microsoft.com/office/drawing/2014/main" id="{B6380672-DAB1-4845-84AC-9FF8EDD2BB12}"/>
              </a:ext>
            </a:extLst>
          </p:cNvPr>
          <p:cNvSpPr txBox="1"/>
          <p:nvPr/>
        </p:nvSpPr>
        <p:spPr>
          <a:xfrm>
            <a:off x="13115491" y="196261"/>
            <a:ext cx="9144000" cy="646331"/>
          </a:xfrm>
          <a:prstGeom prst="rect">
            <a:avLst/>
          </a:prstGeom>
          <a:noFill/>
        </p:spPr>
        <p:txBody>
          <a:bodyPr wrap="square" rtlCol="0">
            <a:spAutoFit/>
          </a:bodyPr>
          <a:lstStyle/>
          <a:p>
            <a:pPr algn="ctr"/>
            <a:r>
              <a:rPr lang="en-US" altLang="zh-CN" sz="3600" dirty="0">
                <a:latin typeface="Leelawadee UI Semilight" panose="020B0402040204020203" pitchFamily="34" charset="-34"/>
                <a:cs typeface="Leelawadee UI Semilight" panose="020B0402040204020203" pitchFamily="34" charset="-34"/>
              </a:rPr>
              <a:t>CS 504 Data Mechanics</a:t>
            </a:r>
            <a:endParaRPr lang="en-US" sz="3600" dirty="0">
              <a:latin typeface="Leelawadee UI Semilight" panose="020B0402040204020203" pitchFamily="34" charset="-34"/>
              <a:cs typeface="Leelawadee UI Semilight" panose="020B0402040204020203" pitchFamily="34" charset="-34"/>
            </a:endParaRPr>
          </a:p>
        </p:txBody>
      </p:sp>
      <p:sp>
        <p:nvSpPr>
          <p:cNvPr id="24" name="TextBox 63">
            <a:extLst>
              <a:ext uri="{FF2B5EF4-FFF2-40B4-BE49-F238E27FC236}">
                <a16:creationId xmlns:a16="http://schemas.microsoft.com/office/drawing/2014/main" id="{3E8048B0-D54A-4FA3-B421-DA694687B534}"/>
              </a:ext>
            </a:extLst>
          </p:cNvPr>
          <p:cNvSpPr txBox="1"/>
          <p:nvPr/>
        </p:nvSpPr>
        <p:spPr>
          <a:xfrm>
            <a:off x="12378688" y="2739966"/>
            <a:ext cx="10363200"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Factor one</a:t>
            </a:r>
          </a:p>
        </p:txBody>
      </p:sp>
      <p:sp>
        <p:nvSpPr>
          <p:cNvPr id="25" name="TextBox 64">
            <a:extLst>
              <a:ext uri="{FF2B5EF4-FFF2-40B4-BE49-F238E27FC236}">
                <a16:creationId xmlns:a16="http://schemas.microsoft.com/office/drawing/2014/main" id="{7A4A8D51-8D75-4EA3-8E2C-7CF2D3225164}"/>
              </a:ext>
            </a:extLst>
          </p:cNvPr>
          <p:cNvSpPr txBox="1"/>
          <p:nvPr/>
        </p:nvSpPr>
        <p:spPr>
          <a:xfrm>
            <a:off x="1560854" y="16707758"/>
            <a:ext cx="10363200"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Arial" panose="020B0604020202020204" pitchFamily="34" charset="0"/>
              <a:buChar char="•"/>
            </a:pPr>
            <a:endParaRPr lang="en-US" sz="2800" i="1" dirty="0">
              <a:latin typeface="Leelawadee UI Semilight" panose="020B0402040204020203" pitchFamily="34" charset="-34"/>
              <a:cs typeface="Leelawadee UI Semilight" panose="020B0402040204020203" pitchFamily="34" charset="-34"/>
            </a:endParaRP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Crimes in Boston since 2015</a:t>
            </a: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Airbnb rates</a:t>
            </a:r>
          </a:p>
          <a:p>
            <a:pPr marL="342900" indent="-342900">
              <a:buFont typeface="Arial" panose="020B0604020202020204" pitchFamily="34" charset="0"/>
              <a:buChar char="•"/>
            </a:pPr>
            <a:r>
              <a:rPr lang="en-US" altLang="zh-CN" sz="3200" dirty="0">
                <a:latin typeface="Leelawadee UI Semilight" panose="020B0402040204020203" pitchFamily="34" charset="-34"/>
                <a:cs typeface="Leelawadee UI Semilight" panose="020B0402040204020203" pitchFamily="34" charset="-34"/>
              </a:rPr>
              <a:t>Boston community center</a:t>
            </a: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Swimming pools managed by Boston Center </a:t>
            </a: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Boston Public Schools</a:t>
            </a: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B</a:t>
            </a:r>
            <a:r>
              <a:rPr lang="en-US" altLang="zh-CN" sz="3200" dirty="0">
                <a:latin typeface="Leelawadee UI Semilight" panose="020B0402040204020203" pitchFamily="34" charset="-34"/>
                <a:cs typeface="Leelawadee UI Semilight" panose="020B0402040204020203" pitchFamily="34" charset="-34"/>
              </a:rPr>
              <a:t>oston</a:t>
            </a:r>
            <a:r>
              <a:rPr lang="en-US" sz="3200" dirty="0">
                <a:latin typeface="Leelawadee UI Semilight" panose="020B0402040204020203" pitchFamily="34" charset="-34"/>
                <a:cs typeface="Leelawadee UI Semilight" panose="020B0402040204020203" pitchFamily="34" charset="-34"/>
              </a:rPr>
              <a:t> Police Stations</a:t>
            </a:r>
          </a:p>
        </p:txBody>
      </p:sp>
      <p:sp>
        <p:nvSpPr>
          <p:cNvPr id="26" name="TextBox 64">
            <a:extLst>
              <a:ext uri="{FF2B5EF4-FFF2-40B4-BE49-F238E27FC236}">
                <a16:creationId xmlns:a16="http://schemas.microsoft.com/office/drawing/2014/main" id="{DA7F6326-68C7-4706-BB38-0141817C5600}"/>
              </a:ext>
            </a:extLst>
          </p:cNvPr>
          <p:cNvSpPr txBox="1"/>
          <p:nvPr/>
        </p:nvSpPr>
        <p:spPr>
          <a:xfrm>
            <a:off x="12406816" y="3516039"/>
            <a:ext cx="10363200" cy="615553"/>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3400" dirty="0">
                <a:solidFill>
                  <a:schemeClr val="accent2">
                    <a:lumMod val="50000"/>
                  </a:schemeClr>
                </a:solidFill>
                <a:latin typeface="Leelawadee UI Semilight" panose="020B0402040204020203" pitchFamily="34" charset="-34"/>
                <a:cs typeface="Leelawadee UI Semilight" panose="020B0402040204020203" pitchFamily="34" charset="-34"/>
              </a:rPr>
              <a:t>Crime vs Average Airbnb prices</a:t>
            </a:r>
          </a:p>
        </p:txBody>
      </p:sp>
      <p:sp>
        <p:nvSpPr>
          <p:cNvPr id="28" name="TextBox 63">
            <a:extLst>
              <a:ext uri="{FF2B5EF4-FFF2-40B4-BE49-F238E27FC236}">
                <a16:creationId xmlns:a16="http://schemas.microsoft.com/office/drawing/2014/main" id="{05DCF72B-DE09-42A3-9D1B-2A40F2CDA4CE}"/>
              </a:ext>
            </a:extLst>
          </p:cNvPr>
          <p:cNvSpPr txBox="1"/>
          <p:nvPr/>
        </p:nvSpPr>
        <p:spPr>
          <a:xfrm>
            <a:off x="17672240" y="4234112"/>
            <a:ext cx="5020109"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Sum</a:t>
            </a:r>
          </a:p>
        </p:txBody>
      </p:sp>
      <p:sp>
        <p:nvSpPr>
          <p:cNvPr id="29" name="TextBox 63">
            <a:extLst>
              <a:ext uri="{FF2B5EF4-FFF2-40B4-BE49-F238E27FC236}">
                <a16:creationId xmlns:a16="http://schemas.microsoft.com/office/drawing/2014/main" id="{FB7F4CEF-D3DF-4C70-984B-C5EF46616E33}"/>
              </a:ext>
            </a:extLst>
          </p:cNvPr>
          <p:cNvSpPr txBox="1"/>
          <p:nvPr/>
        </p:nvSpPr>
        <p:spPr>
          <a:xfrm>
            <a:off x="12378679" y="4248110"/>
            <a:ext cx="4855411"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Join</a:t>
            </a:r>
          </a:p>
        </p:txBody>
      </p:sp>
      <p:sp>
        <p:nvSpPr>
          <p:cNvPr id="31" name="TextBox 64">
            <a:extLst>
              <a:ext uri="{FF2B5EF4-FFF2-40B4-BE49-F238E27FC236}">
                <a16:creationId xmlns:a16="http://schemas.microsoft.com/office/drawing/2014/main" id="{70F4DFA6-3E74-41B0-A8E9-BBFDAF6DE9FF}"/>
              </a:ext>
            </a:extLst>
          </p:cNvPr>
          <p:cNvSpPr txBox="1"/>
          <p:nvPr/>
        </p:nvSpPr>
        <p:spPr>
          <a:xfrm>
            <a:off x="12378679" y="5072505"/>
            <a:ext cx="4855411" cy="2062103"/>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3200" dirty="0">
                <a:latin typeface="Leelawadee UI Semilight" panose="020B0402040204020203" pitchFamily="34" charset="-34"/>
                <a:cs typeface="Leelawadee UI Semilight" panose="020B0402040204020203" pitchFamily="34" charset="-34"/>
              </a:rPr>
              <a:t>At first, we joined the Boston crime dataset and the Airbnb dataset based on neighborhood</a:t>
            </a:r>
          </a:p>
        </p:txBody>
      </p:sp>
      <p:sp>
        <p:nvSpPr>
          <p:cNvPr id="32" name="TextBox 64">
            <a:extLst>
              <a:ext uri="{FF2B5EF4-FFF2-40B4-BE49-F238E27FC236}">
                <a16:creationId xmlns:a16="http://schemas.microsoft.com/office/drawing/2014/main" id="{9CB24984-FA94-49CD-B8AC-05395C11567B}"/>
              </a:ext>
            </a:extLst>
          </p:cNvPr>
          <p:cNvSpPr txBox="1"/>
          <p:nvPr/>
        </p:nvSpPr>
        <p:spPr>
          <a:xfrm>
            <a:off x="17588416" y="5133522"/>
            <a:ext cx="5035349" cy="2062103"/>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3200" dirty="0">
                <a:latin typeface="Leelawadee UI Semilight" panose="020B0402040204020203" pitchFamily="34" charset="-34"/>
                <a:cs typeface="Leelawadee UI Semilight" panose="020B0402040204020203" pitchFamily="34" charset="-34"/>
              </a:rPr>
              <a:t>For each neighborhood we summed up the numbers of crime occurred in that neighborhood</a:t>
            </a:r>
          </a:p>
        </p:txBody>
      </p:sp>
      <p:sp>
        <p:nvSpPr>
          <p:cNvPr id="33" name="TextBox 64">
            <a:extLst>
              <a:ext uri="{FF2B5EF4-FFF2-40B4-BE49-F238E27FC236}">
                <a16:creationId xmlns:a16="http://schemas.microsoft.com/office/drawing/2014/main" id="{12641D6C-C6DE-4D8E-B6B5-B1CA57867E65}"/>
              </a:ext>
            </a:extLst>
          </p:cNvPr>
          <p:cNvSpPr txBox="1"/>
          <p:nvPr/>
        </p:nvSpPr>
        <p:spPr>
          <a:xfrm>
            <a:off x="12359639" y="8145940"/>
            <a:ext cx="10363200" cy="1077218"/>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3200" dirty="0">
                <a:latin typeface="Leelawadee UI Semilight" panose="020B0402040204020203" pitchFamily="34" charset="-34"/>
                <a:cs typeface="Leelawadee UI Semilight" panose="020B0402040204020203" pitchFamily="34" charset="-34"/>
              </a:rPr>
              <a:t>For each neighborhood we calculate the average Airbnb price in that neighborhood </a:t>
            </a:r>
          </a:p>
        </p:txBody>
      </p:sp>
      <p:sp>
        <p:nvSpPr>
          <p:cNvPr id="34" name="TextBox 63">
            <a:extLst>
              <a:ext uri="{FF2B5EF4-FFF2-40B4-BE49-F238E27FC236}">
                <a16:creationId xmlns:a16="http://schemas.microsoft.com/office/drawing/2014/main" id="{F774330D-3BB9-486B-8916-DF5A4AFA0F49}"/>
              </a:ext>
            </a:extLst>
          </p:cNvPr>
          <p:cNvSpPr txBox="1"/>
          <p:nvPr/>
        </p:nvSpPr>
        <p:spPr>
          <a:xfrm>
            <a:off x="12378688" y="7318612"/>
            <a:ext cx="10313661"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Aggregation</a:t>
            </a:r>
          </a:p>
        </p:txBody>
      </p:sp>
      <p:sp>
        <p:nvSpPr>
          <p:cNvPr id="37" name="TextBox 67">
            <a:extLst>
              <a:ext uri="{FF2B5EF4-FFF2-40B4-BE49-F238E27FC236}">
                <a16:creationId xmlns:a16="http://schemas.microsoft.com/office/drawing/2014/main" id="{BE727033-96C8-4BF4-BA66-9C69972F2949}"/>
              </a:ext>
            </a:extLst>
          </p:cNvPr>
          <p:cNvSpPr txBox="1"/>
          <p:nvPr/>
        </p:nvSpPr>
        <p:spPr>
          <a:xfrm>
            <a:off x="12357300" y="20592774"/>
            <a:ext cx="10384588"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Results</a:t>
            </a:r>
          </a:p>
        </p:txBody>
      </p:sp>
      <p:sp>
        <p:nvSpPr>
          <p:cNvPr id="38" name="TextBox 66">
            <a:extLst>
              <a:ext uri="{FF2B5EF4-FFF2-40B4-BE49-F238E27FC236}">
                <a16:creationId xmlns:a16="http://schemas.microsoft.com/office/drawing/2014/main" id="{0320A390-17A5-4730-AC82-DCBBB4C538B3}"/>
              </a:ext>
            </a:extLst>
          </p:cNvPr>
          <p:cNvSpPr txBox="1"/>
          <p:nvPr/>
        </p:nvSpPr>
        <p:spPr>
          <a:xfrm>
            <a:off x="12378679" y="20977494"/>
            <a:ext cx="10367021"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solidFill>
                <a:schemeClr val="accent2">
                  <a:lumMod val="50000"/>
                </a:schemeClr>
              </a:solidFill>
              <a:latin typeface="Leelawadee UI Semilight" panose="020B0402040204020203" pitchFamily="34" charset="-34"/>
              <a:cs typeface="Leelawadee UI Semilight" panose="020B0402040204020203" pitchFamily="34" charset="-34"/>
            </a:endParaRPr>
          </a:p>
          <a:p>
            <a:pPr algn="just"/>
            <a:r>
              <a:rPr lang="en-US" sz="3200" dirty="0">
                <a:solidFill>
                  <a:schemeClr val="tx1"/>
                </a:solidFill>
                <a:latin typeface="Leelawadee UI Semilight" panose="020B0402040204020203" pitchFamily="34" charset="-34"/>
                <a:cs typeface="Leelawadee UI Semilight" panose="020B0402040204020203" pitchFamily="34" charset="-34"/>
              </a:rPr>
              <a:t>To our surprise, the correlation between price and crime rate was low. It is likely that other positive factors outweigh the crime rate. And the what disappointed too is that there were almost no relation between price and public places, the two factors we consider are not really playing important roles. </a:t>
            </a:r>
          </a:p>
        </p:txBody>
      </p:sp>
      <p:sp>
        <p:nvSpPr>
          <p:cNvPr id="2" name="矩形 1">
            <a:extLst>
              <a:ext uri="{FF2B5EF4-FFF2-40B4-BE49-F238E27FC236}">
                <a16:creationId xmlns:a16="http://schemas.microsoft.com/office/drawing/2014/main" id="{36D79E67-F1FB-44F8-B8E1-615BCD6A0514}"/>
              </a:ext>
            </a:extLst>
          </p:cNvPr>
          <p:cNvSpPr/>
          <p:nvPr/>
        </p:nvSpPr>
        <p:spPr>
          <a:xfrm>
            <a:off x="12338250" y="20593567"/>
            <a:ext cx="21198842" cy="470483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65">
            <a:extLst>
              <a:ext uri="{FF2B5EF4-FFF2-40B4-BE49-F238E27FC236}">
                <a16:creationId xmlns:a16="http://schemas.microsoft.com/office/drawing/2014/main" id="{63005D6C-6B31-440C-9B89-A75748077498}"/>
              </a:ext>
            </a:extLst>
          </p:cNvPr>
          <p:cNvSpPr txBox="1"/>
          <p:nvPr/>
        </p:nvSpPr>
        <p:spPr>
          <a:xfrm>
            <a:off x="1545660" y="20592773"/>
            <a:ext cx="10350250"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Project Goals</a:t>
            </a:r>
          </a:p>
        </p:txBody>
      </p:sp>
      <p:sp>
        <p:nvSpPr>
          <p:cNvPr id="40" name="矩形 39">
            <a:extLst>
              <a:ext uri="{FF2B5EF4-FFF2-40B4-BE49-F238E27FC236}">
                <a16:creationId xmlns:a16="http://schemas.microsoft.com/office/drawing/2014/main" id="{43372AE4-9773-424D-84FB-D49DC097F8F6}"/>
              </a:ext>
            </a:extLst>
          </p:cNvPr>
          <p:cNvSpPr/>
          <p:nvPr/>
        </p:nvSpPr>
        <p:spPr>
          <a:xfrm>
            <a:off x="1556660" y="2733333"/>
            <a:ext cx="10350250" cy="2256506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64">
            <a:extLst>
              <a:ext uri="{FF2B5EF4-FFF2-40B4-BE49-F238E27FC236}">
                <a16:creationId xmlns:a16="http://schemas.microsoft.com/office/drawing/2014/main" id="{C3F93738-3B85-4838-A4B5-0470C42F0700}"/>
              </a:ext>
            </a:extLst>
          </p:cNvPr>
          <p:cNvSpPr txBox="1"/>
          <p:nvPr/>
        </p:nvSpPr>
        <p:spPr>
          <a:xfrm>
            <a:off x="23149549" y="3637762"/>
            <a:ext cx="10259352" cy="615553"/>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3400" dirty="0">
                <a:solidFill>
                  <a:schemeClr val="accent2">
                    <a:lumMod val="50000"/>
                  </a:schemeClr>
                </a:solidFill>
                <a:latin typeface="Leelawadee UI Semilight" panose="020B0402040204020203" pitchFamily="34" charset="-34"/>
                <a:cs typeface="Leelawadee UI Semilight" panose="020B0402040204020203" pitchFamily="34" charset="-34"/>
              </a:rPr>
              <a:t>Public Places vs Average Airbnb prices</a:t>
            </a:r>
          </a:p>
        </p:txBody>
      </p:sp>
      <p:sp>
        <p:nvSpPr>
          <p:cNvPr id="43" name="矩形 42">
            <a:extLst>
              <a:ext uri="{FF2B5EF4-FFF2-40B4-BE49-F238E27FC236}">
                <a16:creationId xmlns:a16="http://schemas.microsoft.com/office/drawing/2014/main" id="{37CF682C-5368-49B5-972E-057CB28E3489}"/>
              </a:ext>
            </a:extLst>
          </p:cNvPr>
          <p:cNvSpPr/>
          <p:nvPr/>
        </p:nvSpPr>
        <p:spPr>
          <a:xfrm>
            <a:off x="12359636" y="2733333"/>
            <a:ext cx="10347964" cy="174696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3">
            <a:extLst>
              <a:ext uri="{FF2B5EF4-FFF2-40B4-BE49-F238E27FC236}">
                <a16:creationId xmlns:a16="http://schemas.microsoft.com/office/drawing/2014/main" id="{8C55AF66-3C87-4C97-B1D5-9060D5FDCFED}"/>
              </a:ext>
            </a:extLst>
          </p:cNvPr>
          <p:cNvSpPr txBox="1"/>
          <p:nvPr/>
        </p:nvSpPr>
        <p:spPr>
          <a:xfrm>
            <a:off x="23176332" y="4353259"/>
            <a:ext cx="10311278"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K-means</a:t>
            </a:r>
          </a:p>
        </p:txBody>
      </p:sp>
      <p:sp>
        <p:nvSpPr>
          <p:cNvPr id="45" name="矩形 44">
            <a:extLst>
              <a:ext uri="{FF2B5EF4-FFF2-40B4-BE49-F238E27FC236}">
                <a16:creationId xmlns:a16="http://schemas.microsoft.com/office/drawing/2014/main" id="{24F961A1-14BA-48E5-9ED9-759037DB6899}"/>
              </a:ext>
            </a:extLst>
          </p:cNvPr>
          <p:cNvSpPr/>
          <p:nvPr/>
        </p:nvSpPr>
        <p:spPr>
          <a:xfrm>
            <a:off x="23180038" y="2765029"/>
            <a:ext cx="10347964" cy="1743794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63">
            <a:extLst>
              <a:ext uri="{FF2B5EF4-FFF2-40B4-BE49-F238E27FC236}">
                <a16:creationId xmlns:a16="http://schemas.microsoft.com/office/drawing/2014/main" id="{A95ED317-A3CD-4083-9AF8-296A0B3635E5}"/>
              </a:ext>
            </a:extLst>
          </p:cNvPr>
          <p:cNvSpPr txBox="1"/>
          <p:nvPr/>
        </p:nvSpPr>
        <p:spPr>
          <a:xfrm>
            <a:off x="23176332" y="14687798"/>
            <a:ext cx="10311278"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Correlation Coefficient</a:t>
            </a:r>
          </a:p>
        </p:txBody>
      </p:sp>
      <p:sp>
        <p:nvSpPr>
          <p:cNvPr id="47" name="TextBox 62">
            <a:extLst>
              <a:ext uri="{FF2B5EF4-FFF2-40B4-BE49-F238E27FC236}">
                <a16:creationId xmlns:a16="http://schemas.microsoft.com/office/drawing/2014/main" id="{A901B42B-8592-401F-A193-21B583BEEAED}"/>
              </a:ext>
            </a:extLst>
          </p:cNvPr>
          <p:cNvSpPr txBox="1"/>
          <p:nvPr/>
        </p:nvSpPr>
        <p:spPr>
          <a:xfrm>
            <a:off x="23176332" y="15104181"/>
            <a:ext cx="10332722" cy="2862322"/>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latin typeface="Leelawadee UI Semilight" panose="020B0402040204020203" pitchFamily="34" charset="-34"/>
              <a:cs typeface="Leelawadee UI Semilight" panose="020B0402040204020203" pitchFamily="34" charset="-34"/>
            </a:endParaRPr>
          </a:p>
          <a:p>
            <a:pPr algn="just"/>
            <a:r>
              <a:rPr lang="en-US" sz="3200" dirty="0">
                <a:solidFill>
                  <a:schemeClr val="tx1"/>
                </a:solidFill>
                <a:latin typeface="Leelawadee UI Semilight" panose="020B0402040204020203" pitchFamily="34" charset="-34"/>
                <a:cs typeface="Leelawadee UI Semilight" panose="020B0402040204020203" pitchFamily="34" charset="-34"/>
              </a:rPr>
              <a:t>By using the clustered data, we calculated the correlation coefficient between the total number of public places and Airbnb average prices</a:t>
            </a:r>
          </a:p>
          <a:p>
            <a:endParaRPr lang="en-US" sz="2800" dirty="0">
              <a:solidFill>
                <a:schemeClr val="tx1"/>
              </a:solidFill>
              <a:latin typeface="Leelawadee UI Semilight" panose="020B0402040204020203" pitchFamily="34" charset="-34"/>
              <a:cs typeface="Leelawadee UI Semilight" panose="020B0402040204020203" pitchFamily="34" charset="-34"/>
            </a:endParaRPr>
          </a:p>
          <a:p>
            <a:endParaRPr lang="en-US" sz="2800" dirty="0">
              <a:solidFill>
                <a:schemeClr val="tx1"/>
              </a:solidFill>
              <a:latin typeface="Leelawadee UI Semilight" panose="020B0402040204020203" pitchFamily="34" charset="-34"/>
              <a:cs typeface="Leelawadee UI Semilight" panose="020B0402040204020203" pitchFamily="34" charset="-34"/>
            </a:endParaRPr>
          </a:p>
        </p:txBody>
      </p:sp>
      <p:pic>
        <p:nvPicPr>
          <p:cNvPr id="9" name="图片 8">
            <a:extLst>
              <a:ext uri="{FF2B5EF4-FFF2-40B4-BE49-F238E27FC236}">
                <a16:creationId xmlns:a16="http://schemas.microsoft.com/office/drawing/2014/main" id="{E3698202-B939-413B-B319-10738C1ADC0C}"/>
              </a:ext>
            </a:extLst>
          </p:cNvPr>
          <p:cNvPicPr>
            <a:picLocks noChangeAspect="1"/>
          </p:cNvPicPr>
          <p:nvPr/>
        </p:nvPicPr>
        <p:blipFill>
          <a:blip r:embed="rId3"/>
          <a:stretch>
            <a:fillRect/>
          </a:stretch>
        </p:blipFill>
        <p:spPr>
          <a:xfrm>
            <a:off x="2263028" y="7141358"/>
            <a:ext cx="8848289" cy="8315881"/>
          </a:xfrm>
          <a:prstGeom prst="rect">
            <a:avLst/>
          </a:prstGeom>
        </p:spPr>
      </p:pic>
      <p:sp>
        <p:nvSpPr>
          <p:cNvPr id="50" name="TextBox 66">
            <a:extLst>
              <a:ext uri="{FF2B5EF4-FFF2-40B4-BE49-F238E27FC236}">
                <a16:creationId xmlns:a16="http://schemas.microsoft.com/office/drawing/2014/main" id="{A9274037-A469-403F-B738-3456554C5CE1}"/>
              </a:ext>
            </a:extLst>
          </p:cNvPr>
          <p:cNvSpPr txBox="1"/>
          <p:nvPr/>
        </p:nvSpPr>
        <p:spPr>
          <a:xfrm>
            <a:off x="1545172" y="21225381"/>
            <a:ext cx="10284002"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solidFill>
                <a:schemeClr val="accent2">
                  <a:lumMod val="50000"/>
                </a:schemeClr>
              </a:solidFill>
              <a:latin typeface="Leelawadee UI Semilight" panose="020B0402040204020203" pitchFamily="34" charset="-34"/>
              <a:cs typeface="Leelawadee UI Semilight" panose="020B0402040204020203" pitchFamily="34" charset="-34"/>
            </a:endParaRPr>
          </a:p>
          <a:p>
            <a:pPr algn="just"/>
            <a:r>
              <a:rPr lang="en-US" sz="3200" dirty="0">
                <a:solidFill>
                  <a:schemeClr val="tx1"/>
                </a:solidFill>
                <a:latin typeface="Leelawadee UI Semilight" panose="020B0402040204020203" pitchFamily="34" charset="-34"/>
                <a:cs typeface="Leelawadee UI Semilight" panose="020B0402040204020203" pitchFamily="34" charset="-34"/>
              </a:rPr>
              <a:t>Our project consider two factors that might influence the prices of Airbnb, the first is the number of Crime, and the second is the number of public places: </a:t>
            </a:r>
            <a:r>
              <a:rPr lang="en-US" altLang="zh-CN" sz="3200" dirty="0">
                <a:latin typeface="Leelawadee UI Semilight" panose="020B0402040204020203" pitchFamily="34" charset="-34"/>
                <a:cs typeface="Leelawadee UI Semilight" panose="020B0402040204020203" pitchFamily="34" charset="-34"/>
              </a:rPr>
              <a:t>community center, swimming pools, public schools and police stations</a:t>
            </a:r>
            <a:r>
              <a:rPr lang="en-US" altLang="zh-CN" sz="3200" dirty="0">
                <a:solidFill>
                  <a:schemeClr val="tx1"/>
                </a:solidFill>
                <a:latin typeface="Leelawadee UI Semilight" panose="020B0402040204020203" pitchFamily="34" charset="-34"/>
                <a:cs typeface="Leelawadee UI Semilight" panose="020B0402040204020203" pitchFamily="34" charset="-34"/>
              </a:rPr>
              <a:t>. We aim to conclude whether these two factors really make a difference.</a:t>
            </a:r>
            <a:endParaRPr lang="en-US" sz="3200" dirty="0">
              <a:solidFill>
                <a:schemeClr val="tx1"/>
              </a:solidFill>
              <a:latin typeface="Leelawadee UI Semilight" panose="020B0402040204020203" pitchFamily="34" charset="-34"/>
              <a:cs typeface="Leelawadee UI Semilight" panose="020B0402040204020203" pitchFamily="34" charset="-34"/>
            </a:endParaRPr>
          </a:p>
        </p:txBody>
      </p:sp>
      <p:pic>
        <p:nvPicPr>
          <p:cNvPr id="15" name="图片 14">
            <a:extLst>
              <a:ext uri="{FF2B5EF4-FFF2-40B4-BE49-F238E27FC236}">
                <a16:creationId xmlns:a16="http://schemas.microsoft.com/office/drawing/2014/main" id="{B02236CF-9F80-420D-89A2-6645299F7F37}"/>
              </a:ext>
            </a:extLst>
          </p:cNvPr>
          <p:cNvPicPr>
            <a:picLocks noChangeAspect="1"/>
          </p:cNvPicPr>
          <p:nvPr/>
        </p:nvPicPr>
        <p:blipFill>
          <a:blip r:embed="rId4"/>
          <a:stretch>
            <a:fillRect/>
          </a:stretch>
        </p:blipFill>
        <p:spPr>
          <a:xfrm>
            <a:off x="13115491" y="9323772"/>
            <a:ext cx="8610600" cy="8642731"/>
          </a:xfrm>
          <a:prstGeom prst="rect">
            <a:avLst/>
          </a:prstGeom>
        </p:spPr>
      </p:pic>
      <p:sp>
        <p:nvSpPr>
          <p:cNvPr id="35" name="TextBox 63">
            <a:extLst>
              <a:ext uri="{FF2B5EF4-FFF2-40B4-BE49-F238E27FC236}">
                <a16:creationId xmlns:a16="http://schemas.microsoft.com/office/drawing/2014/main" id="{EF8E69B4-1251-4E2A-AB95-75CD73D6379C}"/>
              </a:ext>
            </a:extLst>
          </p:cNvPr>
          <p:cNvSpPr txBox="1"/>
          <p:nvPr/>
        </p:nvSpPr>
        <p:spPr>
          <a:xfrm>
            <a:off x="12378679" y="18127314"/>
            <a:ext cx="10325872" cy="769441"/>
          </a:xfrm>
          <a:prstGeom prst="rect">
            <a:avLst/>
          </a:prstGeom>
          <a:solidFill>
            <a:schemeClr val="accent3">
              <a:lumMod val="60000"/>
              <a:lumOff val="40000"/>
            </a:schemeClr>
          </a:solidFill>
        </p:spPr>
        <p:txBody>
          <a:bodyPr wrap="square" rtlCol="0">
            <a:spAutoFit/>
          </a:bodyPr>
          <a:lstStyle/>
          <a:p>
            <a:pPr algn="ctr"/>
            <a:r>
              <a:rPr lang="en-US" altLang="zh-CN" sz="4400" dirty="0">
                <a:solidFill>
                  <a:schemeClr val="bg1"/>
                </a:solidFill>
                <a:latin typeface="Leelawadee UI Semilight" panose="020B0402040204020203" pitchFamily="34" charset="-34"/>
                <a:cs typeface="Leelawadee UI Semilight" panose="020B0402040204020203" pitchFamily="34" charset="-34"/>
              </a:rPr>
              <a:t>Statistical Analysis</a:t>
            </a:r>
          </a:p>
        </p:txBody>
      </p:sp>
      <p:graphicFrame>
        <p:nvGraphicFramePr>
          <p:cNvPr id="3" name="表格 2">
            <a:extLst>
              <a:ext uri="{FF2B5EF4-FFF2-40B4-BE49-F238E27FC236}">
                <a16:creationId xmlns:a16="http://schemas.microsoft.com/office/drawing/2014/main" id="{BFC2273A-3AB1-4580-A549-2D3F5CA51FDA}"/>
              </a:ext>
            </a:extLst>
          </p:cNvPr>
          <p:cNvGraphicFramePr>
            <a:graphicFrameLocks noGrp="1"/>
          </p:cNvGraphicFramePr>
          <p:nvPr>
            <p:extLst>
              <p:ext uri="{D42A27DB-BD31-4B8C-83A1-F6EECF244321}">
                <p14:modId xmlns:p14="http://schemas.microsoft.com/office/powerpoint/2010/main" val="2779652920"/>
              </p:ext>
            </p:extLst>
          </p:nvPr>
        </p:nvGraphicFramePr>
        <p:xfrm>
          <a:off x="12406815" y="18976222"/>
          <a:ext cx="10216950" cy="1158240"/>
        </p:xfrm>
        <a:graphic>
          <a:graphicData uri="http://schemas.openxmlformats.org/drawingml/2006/table">
            <a:tbl>
              <a:tblPr firstRow="1" bandRow="1">
                <a:tableStyleId>{5C22544A-7EE6-4342-B048-85BDC9FD1C3A}</a:tableStyleId>
              </a:tblPr>
              <a:tblGrid>
                <a:gridCol w="5108475">
                  <a:extLst>
                    <a:ext uri="{9D8B030D-6E8A-4147-A177-3AD203B41FA5}">
                      <a16:colId xmlns:a16="http://schemas.microsoft.com/office/drawing/2014/main" val="2587862996"/>
                    </a:ext>
                  </a:extLst>
                </a:gridCol>
                <a:gridCol w="5108475">
                  <a:extLst>
                    <a:ext uri="{9D8B030D-6E8A-4147-A177-3AD203B41FA5}">
                      <a16:colId xmlns:a16="http://schemas.microsoft.com/office/drawing/2014/main" val="3171716014"/>
                    </a:ext>
                  </a:extLst>
                </a:gridCol>
              </a:tblGrid>
              <a:tr h="466949">
                <a:tc>
                  <a:txBody>
                    <a:bodyPr/>
                    <a:lstStyle/>
                    <a:p>
                      <a:endParaRPr lang="zh-CN"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b="0" dirty="0">
                          <a:solidFill>
                            <a:schemeClr val="tx1"/>
                          </a:solidFill>
                          <a:latin typeface="Leelawadee UI" panose="020B0502040204020203" pitchFamily="34" charset="-34"/>
                          <a:cs typeface="Leelawadee UI" panose="020B0502040204020203" pitchFamily="34" charset="-34"/>
                        </a:rPr>
                        <a:t>Correlation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54269"/>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Crimes reported</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-0.16378839031967327</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4129643"/>
                  </a:ext>
                </a:extLst>
              </a:tr>
            </a:tbl>
          </a:graphicData>
        </a:graphic>
      </p:graphicFrame>
      <p:graphicFrame>
        <p:nvGraphicFramePr>
          <p:cNvPr id="41" name="表格 40">
            <a:extLst>
              <a:ext uri="{FF2B5EF4-FFF2-40B4-BE49-F238E27FC236}">
                <a16:creationId xmlns:a16="http://schemas.microsoft.com/office/drawing/2014/main" id="{9022799B-D644-4A48-B866-C7DB687900A4}"/>
              </a:ext>
            </a:extLst>
          </p:cNvPr>
          <p:cNvGraphicFramePr>
            <a:graphicFrameLocks noGrp="1"/>
          </p:cNvGraphicFramePr>
          <p:nvPr>
            <p:extLst>
              <p:ext uri="{D42A27DB-BD31-4B8C-83A1-F6EECF244321}">
                <p14:modId xmlns:p14="http://schemas.microsoft.com/office/powerpoint/2010/main" val="3962241199"/>
              </p:ext>
            </p:extLst>
          </p:nvPr>
        </p:nvGraphicFramePr>
        <p:xfrm>
          <a:off x="23218362" y="17297549"/>
          <a:ext cx="10269142" cy="2895600"/>
        </p:xfrm>
        <a:graphic>
          <a:graphicData uri="http://schemas.openxmlformats.org/drawingml/2006/table">
            <a:tbl>
              <a:tblPr firstRow="1" bandRow="1">
                <a:tableStyleId>{5C22544A-7EE6-4342-B048-85BDC9FD1C3A}</a:tableStyleId>
              </a:tblPr>
              <a:tblGrid>
                <a:gridCol w="5134571">
                  <a:extLst>
                    <a:ext uri="{9D8B030D-6E8A-4147-A177-3AD203B41FA5}">
                      <a16:colId xmlns:a16="http://schemas.microsoft.com/office/drawing/2014/main" val="2587862996"/>
                    </a:ext>
                  </a:extLst>
                </a:gridCol>
                <a:gridCol w="5134571">
                  <a:extLst>
                    <a:ext uri="{9D8B030D-6E8A-4147-A177-3AD203B41FA5}">
                      <a16:colId xmlns:a16="http://schemas.microsoft.com/office/drawing/2014/main" val="3171716014"/>
                    </a:ext>
                  </a:extLst>
                </a:gridCol>
              </a:tblGrid>
              <a:tr h="0">
                <a:tc>
                  <a:txBody>
                    <a:bodyPr/>
                    <a:lstStyle/>
                    <a:p>
                      <a:endParaRPr lang="zh-CN"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b="0" dirty="0">
                          <a:solidFill>
                            <a:schemeClr val="tx1"/>
                          </a:solidFill>
                          <a:latin typeface="Leelawadee UI" panose="020B0502040204020203" pitchFamily="34" charset="-34"/>
                          <a:cs typeface="Leelawadee UI" panose="020B0502040204020203" pitchFamily="34" charset="-34"/>
                        </a:rPr>
                        <a:t>Correlation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54269"/>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No. of center</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-0.15939130465865842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4129643"/>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No. of swimming pool</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0.019961379242068346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5236595"/>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No. of public school</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-0.33146333954281415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9867988"/>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No. of police station</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-0.122010212532738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9067094"/>
                  </a:ext>
                </a:extLst>
              </a:tr>
            </a:tbl>
          </a:graphicData>
        </a:graphic>
      </p:graphicFrame>
      <p:pic>
        <p:nvPicPr>
          <p:cNvPr id="5" name="图片 4">
            <a:extLst>
              <a:ext uri="{FF2B5EF4-FFF2-40B4-BE49-F238E27FC236}">
                <a16:creationId xmlns:a16="http://schemas.microsoft.com/office/drawing/2014/main" id="{D2A04898-AABC-4B27-A651-3E34F1B82169}"/>
              </a:ext>
            </a:extLst>
          </p:cNvPr>
          <p:cNvPicPr>
            <a:picLocks noChangeAspect="1"/>
          </p:cNvPicPr>
          <p:nvPr/>
        </p:nvPicPr>
        <p:blipFill>
          <a:blip r:embed="rId5"/>
          <a:stretch>
            <a:fillRect/>
          </a:stretch>
        </p:blipFill>
        <p:spPr>
          <a:xfrm>
            <a:off x="25069800" y="8353118"/>
            <a:ext cx="6400800" cy="5944875"/>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455F51"/>
      </a:dk2>
      <a:lt2>
        <a:srgbClr val="E2DFCC"/>
      </a:lt2>
      <a:accent1>
        <a:srgbClr val="A8E2C5"/>
      </a:accent1>
      <a:accent2>
        <a:srgbClr val="86A795"/>
      </a:accent2>
      <a:accent3>
        <a:srgbClr val="37A76F"/>
      </a:accent3>
      <a:accent4>
        <a:srgbClr val="44C1A3"/>
      </a:accent4>
      <a:accent5>
        <a:srgbClr val="D2CDB0"/>
      </a:accent5>
      <a:accent6>
        <a:srgbClr val="89814D"/>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526</TotalTime>
  <Words>458</Words>
  <Application>Microsoft Office PowerPoint</Application>
  <PresentationFormat>自定义</PresentationFormat>
  <Paragraphs>53</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Nimbus Roman No9 L</vt:lpstr>
      <vt:lpstr>Arial</vt:lpstr>
      <vt:lpstr>Calibri</vt:lpstr>
      <vt:lpstr>Calibri Light</vt:lpstr>
      <vt:lpstr>Leelawadee UI</vt:lpstr>
      <vt:lpstr>Leelawadee UI Semilight</vt:lpstr>
      <vt:lpstr>Times New Roman</vt:lpstr>
      <vt:lpstr>Retrospect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 </cp:lastModifiedBy>
  <cp:revision>302</cp:revision>
  <dcterms:created xsi:type="dcterms:W3CDTF">2017-02-02T20:14:35Z</dcterms:created>
  <dcterms:modified xsi:type="dcterms:W3CDTF">2019-05-01T08:52:44Z</dcterms:modified>
</cp:coreProperties>
</file>