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06"/>
    <p:restoredTop sz="94607"/>
  </p:normalViewPr>
  <p:slideViewPr>
    <p:cSldViewPr>
      <p:cViewPr varScale="1">
        <p:scale>
          <a:sx n="31" d="100"/>
          <a:sy n="31" d="100"/>
        </p:scale>
        <p:origin x="952" y="20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18263"/>
            <a:ext cx="16381413" cy="18102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2613" y="6418263"/>
            <a:ext cx="16381412" cy="18102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a:t>Click to edit Master title style</a:t>
            </a:r>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bu.edu</a:t>
            </a:r>
            <a:r>
              <a:rPr lang="en-US" sz="5400" dirty="0"/>
              <a:t>/cs</a:t>
            </a:r>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a:t>BUCompSci</a:t>
            </a:r>
            <a:endParaRPr lang="en-US" sz="4800" dirty="0"/>
          </a:p>
        </p:txBody>
      </p:sp>
      <p:sp>
        <p:nvSpPr>
          <p:cNvPr id="2" name="TextBox 1">
            <a:extLst>
              <a:ext uri="{FF2B5EF4-FFF2-40B4-BE49-F238E27FC236}">
                <a16:creationId xmlns:a16="http://schemas.microsoft.com/office/drawing/2014/main" id="{90365221-B3C2-BC41-8641-140262BE0FA9}"/>
              </a:ext>
            </a:extLst>
          </p:cNvPr>
          <p:cNvSpPr txBox="1"/>
          <p:nvPr/>
        </p:nvSpPr>
        <p:spPr>
          <a:xfrm>
            <a:off x="10255937" y="1497698"/>
            <a:ext cx="18333786" cy="2805383"/>
          </a:xfrm>
          <a:prstGeom prst="rect">
            <a:avLst/>
          </a:prstGeom>
          <a:noFill/>
        </p:spPr>
        <p:txBody>
          <a:bodyPr wrap="square" rtlCol="0">
            <a:spAutoFit/>
          </a:bodyPr>
          <a:lstStyle/>
          <a:p>
            <a:pPr algn="ctr"/>
            <a:r>
              <a:rPr lang="en-US" sz="8800" dirty="0"/>
              <a:t>Chelsea: Gentrification Analysis</a:t>
            </a:r>
          </a:p>
          <a:p>
            <a:pPr algn="ctr"/>
            <a:r>
              <a:rPr lang="en-US" sz="6000" dirty="0" err="1"/>
              <a:t>Ramsha</a:t>
            </a:r>
            <a:r>
              <a:rPr lang="en-US" sz="6000" dirty="0"/>
              <a:t> Arshad, Ibrahim Shaikh, Reed Callahan</a:t>
            </a:r>
          </a:p>
        </p:txBody>
      </p:sp>
      <p:sp>
        <p:nvSpPr>
          <p:cNvPr id="5" name="TextBox 4">
            <a:extLst>
              <a:ext uri="{FF2B5EF4-FFF2-40B4-BE49-F238E27FC236}">
                <a16:creationId xmlns:a16="http://schemas.microsoft.com/office/drawing/2014/main" id="{8028D7D1-0332-D146-9C92-94830BC7188E}"/>
              </a:ext>
            </a:extLst>
          </p:cNvPr>
          <p:cNvSpPr txBox="1"/>
          <p:nvPr/>
        </p:nvSpPr>
        <p:spPr>
          <a:xfrm>
            <a:off x="365414" y="4783251"/>
            <a:ext cx="18724638" cy="6208559"/>
          </a:xfrm>
          <a:prstGeom prst="rect">
            <a:avLst/>
          </a:prstGeom>
          <a:noFill/>
          <a:ln>
            <a:solidFill>
              <a:schemeClr val="tx1"/>
            </a:solidFill>
          </a:ln>
        </p:spPr>
        <p:txBody>
          <a:bodyPr wrap="square" rtlCol="0">
            <a:spAutoFit/>
          </a:bodyPr>
          <a:lstStyle/>
          <a:p>
            <a:r>
              <a:rPr lang="en-US" sz="3600" u="sng" dirty="0"/>
              <a:t>We implemented 3 scripts: </a:t>
            </a:r>
          </a:p>
          <a:p>
            <a:r>
              <a:rPr lang="en-US" sz="3600" b="1" dirty="0" err="1"/>
              <a:t>income_data.py</a:t>
            </a:r>
            <a:r>
              <a:rPr lang="en-US" sz="3600" b="1" dirty="0"/>
              <a:t>, </a:t>
            </a:r>
            <a:r>
              <a:rPr lang="en-US" sz="3600" b="1" dirty="0" err="1"/>
              <a:t>price_per_sqrt_data.py</a:t>
            </a:r>
            <a:r>
              <a:rPr lang="en-US" sz="3600" b="1" dirty="0"/>
              <a:t>, </a:t>
            </a:r>
            <a:r>
              <a:rPr lang="en-US" sz="3600" b="1" dirty="0" err="1"/>
              <a:t>unemployment_data.py</a:t>
            </a:r>
            <a:endParaRPr lang="en-US" sz="3600" b="1" dirty="0"/>
          </a:p>
          <a:p>
            <a:r>
              <a:rPr lang="en-US" sz="3600" u="sng" dirty="0"/>
              <a:t>These scripts ingested the following data sets:</a:t>
            </a:r>
          </a:p>
          <a:p>
            <a:r>
              <a:rPr lang="en-US" sz="3600" b="1" dirty="0">
                <a:solidFill>
                  <a:srgbClr val="24292E"/>
                </a:solidFill>
                <a:latin typeface="Arial" panose="020B0604020202020204" pitchFamily="34" charset="0"/>
              </a:rPr>
              <a:t>‘income-in-the-past-12-months’, ‘</a:t>
            </a:r>
            <a:r>
              <a:rPr lang="en-US" sz="3600" b="1" dirty="0" err="1">
                <a:solidFill>
                  <a:srgbClr val="24292E"/>
                </a:solidFill>
                <a:latin typeface="Arial" panose="020B0604020202020204" pitchFamily="34" charset="0"/>
              </a:rPr>
              <a:t>City_ZriPerSqft_AllHomes.csv</a:t>
            </a:r>
            <a:r>
              <a:rPr lang="en-US" sz="3600" b="1" dirty="0">
                <a:solidFill>
                  <a:srgbClr val="24292E"/>
                </a:solidFill>
                <a:latin typeface="Arial" panose="020B0604020202020204" pitchFamily="34" charset="0"/>
              </a:rPr>
              <a:t>’, and ‘labor-force-and-unemployment-data-chelsea-2001-2017.csv.xlsx’</a:t>
            </a:r>
          </a:p>
          <a:p>
            <a:r>
              <a:rPr lang="en-US" sz="3600" u="sng" dirty="0">
                <a:solidFill>
                  <a:srgbClr val="24292E"/>
                </a:solidFill>
                <a:latin typeface="Arial" panose="020B0604020202020204" pitchFamily="34" charset="0"/>
              </a:rPr>
              <a:t>Transformations:</a:t>
            </a:r>
          </a:p>
          <a:p>
            <a:r>
              <a:rPr lang="en-US" sz="3600" b="1" dirty="0">
                <a:solidFill>
                  <a:srgbClr val="24292E"/>
                </a:solidFill>
                <a:latin typeface="Arial" panose="020B0604020202020204" pitchFamily="34" charset="0"/>
              </a:rPr>
              <a:t>We had to remove irrelevant rows that weren’t adequately showcasing what the process of gentrification is looking like in Chelsea, and select the rows that helped us in our statistical analyses. </a:t>
            </a:r>
            <a:endParaRPr lang="en-US" sz="3600" b="1" dirty="0"/>
          </a:p>
        </p:txBody>
      </p:sp>
      <p:sp>
        <p:nvSpPr>
          <p:cNvPr id="14" name="TextBox 13">
            <a:extLst>
              <a:ext uri="{FF2B5EF4-FFF2-40B4-BE49-F238E27FC236}">
                <a16:creationId xmlns:a16="http://schemas.microsoft.com/office/drawing/2014/main" id="{416C3E98-2CE8-7B48-BF28-4CB4344424DB}"/>
              </a:ext>
            </a:extLst>
          </p:cNvPr>
          <p:cNvSpPr txBox="1"/>
          <p:nvPr/>
        </p:nvSpPr>
        <p:spPr>
          <a:xfrm>
            <a:off x="450273" y="21703964"/>
            <a:ext cx="18766201" cy="4147546"/>
          </a:xfrm>
          <a:prstGeom prst="rect">
            <a:avLst/>
          </a:prstGeom>
          <a:noFill/>
          <a:ln>
            <a:solidFill>
              <a:schemeClr val="tx1"/>
            </a:solidFill>
          </a:ln>
        </p:spPr>
        <p:txBody>
          <a:bodyPr wrap="square" rtlCol="0">
            <a:spAutoFit/>
          </a:bodyPr>
          <a:lstStyle/>
          <a:p>
            <a:r>
              <a:rPr lang="en-US" sz="3600" dirty="0"/>
              <a:t>Based on the date from the two tables above, we were able to calculate the correlation between unemployment rates and average home prices per square foot and compute the p-value. We ultimately found that there was actually a strong negative correlation (~-82%). This conclusion is probable because when people have more disposable income, the demand for homes goes up along with the prices. The p-value for this analysis was relatively low at .001 which indicates it was a significant and unique result.</a:t>
            </a:r>
          </a:p>
        </p:txBody>
      </p:sp>
      <p:sp>
        <p:nvSpPr>
          <p:cNvPr id="25" name="TextBox 24">
            <a:extLst>
              <a:ext uri="{FF2B5EF4-FFF2-40B4-BE49-F238E27FC236}">
                <a16:creationId xmlns:a16="http://schemas.microsoft.com/office/drawing/2014/main" id="{25E395A3-079A-474C-8616-D5DD8DC40AD5}"/>
              </a:ext>
            </a:extLst>
          </p:cNvPr>
          <p:cNvSpPr txBox="1"/>
          <p:nvPr/>
        </p:nvSpPr>
        <p:spPr>
          <a:xfrm>
            <a:off x="19422830" y="4783251"/>
            <a:ext cx="16588707" cy="3460627"/>
          </a:xfrm>
          <a:prstGeom prst="rect">
            <a:avLst/>
          </a:prstGeom>
          <a:noFill/>
          <a:ln>
            <a:solidFill>
              <a:schemeClr val="tx1"/>
            </a:solidFill>
          </a:ln>
        </p:spPr>
        <p:txBody>
          <a:bodyPr wrap="square" rtlCol="0">
            <a:spAutoFit/>
          </a:bodyPr>
          <a:lstStyle/>
          <a:p>
            <a:r>
              <a:rPr lang="en-US" sz="3600" u="sng" dirty="0"/>
              <a:t>Data Visualization:</a:t>
            </a:r>
          </a:p>
          <a:p>
            <a:r>
              <a:rPr lang="en-US" sz="3600" b="1" dirty="0"/>
              <a:t>Visualization 1: Plotting of % in selling price vs. appraisal price to identify higher in demand areas (indication of gentrification and displacement)</a:t>
            </a:r>
          </a:p>
          <a:p>
            <a:r>
              <a:rPr lang="en-US" sz="3600" b="1" dirty="0"/>
              <a:t>Visualization 2: Plotting of price per </a:t>
            </a:r>
            <a:r>
              <a:rPr lang="en-US" sz="3600" b="1" dirty="0" err="1"/>
              <a:t>sqft</a:t>
            </a:r>
            <a:r>
              <a:rPr lang="en-US" sz="3600" b="1" dirty="0"/>
              <a:t> of living area to find hotspots where cost of living </a:t>
            </a:r>
            <a:r>
              <a:rPr lang="en-US" sz="3600" b="1"/>
              <a:t>is increasing</a:t>
            </a:r>
            <a:endParaRPr lang="en-US" sz="3600" b="1" dirty="0"/>
          </a:p>
        </p:txBody>
      </p:sp>
      <p:sp>
        <p:nvSpPr>
          <p:cNvPr id="26" name="TextBox 25">
            <a:extLst>
              <a:ext uri="{FF2B5EF4-FFF2-40B4-BE49-F238E27FC236}">
                <a16:creationId xmlns:a16="http://schemas.microsoft.com/office/drawing/2014/main" id="{5D76DF55-18B5-B941-AF19-6B607A7E5C45}"/>
              </a:ext>
            </a:extLst>
          </p:cNvPr>
          <p:cNvSpPr txBox="1"/>
          <p:nvPr/>
        </p:nvSpPr>
        <p:spPr>
          <a:xfrm>
            <a:off x="19768226" y="17569242"/>
            <a:ext cx="15897913" cy="8269443"/>
          </a:xfrm>
          <a:prstGeom prst="rect">
            <a:avLst/>
          </a:prstGeom>
          <a:noFill/>
          <a:ln>
            <a:solidFill>
              <a:schemeClr val="tx1"/>
            </a:solidFill>
          </a:ln>
        </p:spPr>
        <p:txBody>
          <a:bodyPr wrap="square" rtlCol="0">
            <a:spAutoFit/>
          </a:bodyPr>
          <a:lstStyle/>
          <a:p>
            <a:r>
              <a:rPr lang="en-US" sz="3600" u="sng" dirty="0"/>
              <a:t>Conclusion: </a:t>
            </a:r>
            <a:r>
              <a:rPr lang="en-US" sz="3600" b="1" dirty="0"/>
              <a:t>Our project tackled the problem of gentrification in the city of Chelsea. We analyzed several data-sets that showed that there is an increased demand for housing in this area and is seeing a direct correlation between demand and growing rent prices. Because this area has long been populated with low income families/individuals, it is no surprise that the increasing rent prices is putting a great deal of stress on the native residents of this area and although the City doesn’t want to deter the influx of new people populating this area, it also doesn’t want these increasing rent prices to drive out the current existing residents and wants to ensure that they have affordable housing to those that can’t keep up with the inflated prices. </a:t>
            </a:r>
            <a:br>
              <a:rPr lang="en-US" sz="3600" dirty="0"/>
            </a:br>
            <a:endParaRPr lang="en-US" sz="3600" dirty="0"/>
          </a:p>
        </p:txBody>
      </p:sp>
      <p:sp>
        <p:nvSpPr>
          <p:cNvPr id="12" name="Down Arrow 11">
            <a:extLst>
              <a:ext uri="{FF2B5EF4-FFF2-40B4-BE49-F238E27FC236}">
                <a16:creationId xmlns:a16="http://schemas.microsoft.com/office/drawing/2014/main" id="{CFC1CA6E-7B2B-8142-A261-1D84AE27C7E5}"/>
              </a:ext>
            </a:extLst>
          </p:cNvPr>
          <p:cNvSpPr/>
          <p:nvPr/>
        </p:nvSpPr>
        <p:spPr bwMode="auto">
          <a:xfrm>
            <a:off x="1600200" y="19976139"/>
            <a:ext cx="1005840" cy="1462517"/>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sp>
        <p:nvSpPr>
          <p:cNvPr id="17" name="Down Arrow 16">
            <a:extLst>
              <a:ext uri="{FF2B5EF4-FFF2-40B4-BE49-F238E27FC236}">
                <a16:creationId xmlns:a16="http://schemas.microsoft.com/office/drawing/2014/main" id="{09C02D96-FDCA-DF46-8A22-986B3F4FF43F}"/>
              </a:ext>
            </a:extLst>
          </p:cNvPr>
          <p:cNvSpPr/>
          <p:nvPr/>
        </p:nvSpPr>
        <p:spPr bwMode="auto">
          <a:xfrm>
            <a:off x="9376173" y="19976139"/>
            <a:ext cx="914400" cy="1462517"/>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sp>
        <p:nvSpPr>
          <p:cNvPr id="18" name="Down Arrow 17">
            <a:extLst>
              <a:ext uri="{FF2B5EF4-FFF2-40B4-BE49-F238E27FC236}">
                <a16:creationId xmlns:a16="http://schemas.microsoft.com/office/drawing/2014/main" id="{DFD3DEE3-4BF6-054C-B801-886F30712E88}"/>
              </a:ext>
            </a:extLst>
          </p:cNvPr>
          <p:cNvSpPr/>
          <p:nvPr/>
        </p:nvSpPr>
        <p:spPr bwMode="auto">
          <a:xfrm>
            <a:off x="16245602" y="19976139"/>
            <a:ext cx="914400" cy="1462517"/>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graphicFrame>
        <p:nvGraphicFramePr>
          <p:cNvPr id="15" name="Table 14">
            <a:extLst>
              <a:ext uri="{FF2B5EF4-FFF2-40B4-BE49-F238E27FC236}">
                <a16:creationId xmlns:a16="http://schemas.microsoft.com/office/drawing/2014/main" id="{D5D584AA-1977-F54A-B0AA-40553EDEE795}"/>
              </a:ext>
            </a:extLst>
          </p:cNvPr>
          <p:cNvGraphicFramePr>
            <a:graphicFrameLocks noGrp="1"/>
          </p:cNvGraphicFramePr>
          <p:nvPr>
            <p:extLst>
              <p:ext uri="{D42A27DB-BD31-4B8C-83A1-F6EECF244321}">
                <p14:modId xmlns:p14="http://schemas.microsoft.com/office/powerpoint/2010/main" val="3507924781"/>
              </p:ext>
            </p:extLst>
          </p:nvPr>
        </p:nvGraphicFramePr>
        <p:xfrm>
          <a:off x="351112" y="11887200"/>
          <a:ext cx="18738940" cy="7924808"/>
        </p:xfrm>
        <a:graphic>
          <a:graphicData uri="http://schemas.openxmlformats.org/drawingml/2006/table">
            <a:tbl>
              <a:tblPr firstRow="1" bandRow="1">
                <a:tableStyleId>{5C22544A-7EE6-4342-B048-85BDC9FD1C3A}</a:tableStyleId>
              </a:tblPr>
              <a:tblGrid>
                <a:gridCol w="4684735">
                  <a:extLst>
                    <a:ext uri="{9D8B030D-6E8A-4147-A177-3AD203B41FA5}">
                      <a16:colId xmlns:a16="http://schemas.microsoft.com/office/drawing/2014/main" val="3524205120"/>
                    </a:ext>
                  </a:extLst>
                </a:gridCol>
                <a:gridCol w="5403553">
                  <a:extLst>
                    <a:ext uri="{9D8B030D-6E8A-4147-A177-3AD203B41FA5}">
                      <a16:colId xmlns:a16="http://schemas.microsoft.com/office/drawing/2014/main" val="2629543266"/>
                    </a:ext>
                  </a:extLst>
                </a:gridCol>
                <a:gridCol w="3965917">
                  <a:extLst>
                    <a:ext uri="{9D8B030D-6E8A-4147-A177-3AD203B41FA5}">
                      <a16:colId xmlns:a16="http://schemas.microsoft.com/office/drawing/2014/main" val="2224079348"/>
                    </a:ext>
                  </a:extLst>
                </a:gridCol>
                <a:gridCol w="4684735">
                  <a:extLst>
                    <a:ext uri="{9D8B030D-6E8A-4147-A177-3AD203B41FA5}">
                      <a16:colId xmlns:a16="http://schemas.microsoft.com/office/drawing/2014/main" val="2972862175"/>
                    </a:ext>
                  </a:extLst>
                </a:gridCol>
              </a:tblGrid>
              <a:tr h="990601">
                <a:tc>
                  <a:txBody>
                    <a:bodyPr/>
                    <a:lstStyle/>
                    <a:p>
                      <a:r>
                        <a:rPr lang="en-US" sz="4000" dirty="0"/>
                        <a:t>Year</a:t>
                      </a:r>
                    </a:p>
                  </a:txBody>
                  <a:tcPr/>
                </a:tc>
                <a:tc>
                  <a:txBody>
                    <a:bodyPr/>
                    <a:lstStyle/>
                    <a:p>
                      <a:r>
                        <a:rPr lang="en-US" sz="4000" dirty="0"/>
                        <a:t>Unemployment Rate</a:t>
                      </a:r>
                    </a:p>
                  </a:txBody>
                  <a:tcPr/>
                </a:tc>
                <a:tc>
                  <a:txBody>
                    <a:bodyPr/>
                    <a:lstStyle/>
                    <a:p>
                      <a:r>
                        <a:rPr lang="en-US" sz="4000" dirty="0" err="1"/>
                        <a:t>Avg</a:t>
                      </a:r>
                      <a:r>
                        <a:rPr lang="en-US" sz="4000" dirty="0"/>
                        <a:t> Price/</a:t>
                      </a:r>
                      <a:r>
                        <a:rPr lang="en-US" sz="4000" dirty="0" err="1"/>
                        <a:t>Sqft</a:t>
                      </a:r>
                      <a:endParaRPr lang="en-US" sz="4000" dirty="0"/>
                    </a:p>
                  </a:txBody>
                  <a:tcPr/>
                </a:tc>
                <a:tc>
                  <a:txBody>
                    <a:bodyPr/>
                    <a:lstStyle/>
                    <a:p>
                      <a:r>
                        <a:rPr lang="en-US" sz="4000" dirty="0"/>
                        <a:t>Area</a:t>
                      </a:r>
                    </a:p>
                  </a:txBody>
                  <a:tcPr/>
                </a:tc>
                <a:extLst>
                  <a:ext uri="{0D108BD9-81ED-4DB2-BD59-A6C34878D82A}">
                    <a16:rowId xmlns:a16="http://schemas.microsoft.com/office/drawing/2014/main" val="2288711745"/>
                  </a:ext>
                </a:extLst>
              </a:tr>
              <a:tr h="990601">
                <a:tc>
                  <a:txBody>
                    <a:bodyPr/>
                    <a:lstStyle/>
                    <a:p>
                      <a:r>
                        <a:rPr lang="en-US" sz="4000" dirty="0"/>
                        <a:t>2010</a:t>
                      </a:r>
                    </a:p>
                  </a:txBody>
                  <a:tcPr/>
                </a:tc>
                <a:tc>
                  <a:txBody>
                    <a:bodyPr/>
                    <a:lstStyle/>
                    <a:p>
                      <a:r>
                        <a:rPr lang="en-US" sz="4000" dirty="0"/>
                        <a:t>8.9%</a:t>
                      </a:r>
                    </a:p>
                  </a:txBody>
                  <a:tcPr/>
                </a:tc>
                <a:tc>
                  <a:txBody>
                    <a:bodyPr/>
                    <a:lstStyle/>
                    <a:p>
                      <a:r>
                        <a:rPr lang="en-US" sz="4000" dirty="0"/>
                        <a:t>$1.402/</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1475099969"/>
                  </a:ext>
                </a:extLst>
              </a:tr>
              <a:tr h="990601">
                <a:tc>
                  <a:txBody>
                    <a:bodyPr/>
                    <a:lstStyle/>
                    <a:p>
                      <a:r>
                        <a:rPr lang="en-US" sz="4000" dirty="0"/>
                        <a:t>2011</a:t>
                      </a:r>
                    </a:p>
                  </a:txBody>
                  <a:tcPr/>
                </a:tc>
                <a:tc>
                  <a:txBody>
                    <a:bodyPr/>
                    <a:lstStyle/>
                    <a:p>
                      <a:r>
                        <a:rPr lang="en-US" sz="4000" dirty="0"/>
                        <a:t>7.7%</a:t>
                      </a:r>
                    </a:p>
                  </a:txBody>
                  <a:tcPr/>
                </a:tc>
                <a:tc>
                  <a:txBody>
                    <a:bodyPr/>
                    <a:lstStyle/>
                    <a:p>
                      <a:r>
                        <a:rPr lang="en-US" sz="4000" dirty="0"/>
                        <a:t>$1.398/</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2646134393"/>
                  </a:ext>
                </a:extLst>
              </a:tr>
              <a:tr h="990601">
                <a:tc>
                  <a:txBody>
                    <a:bodyPr/>
                    <a:lstStyle/>
                    <a:p>
                      <a:r>
                        <a:rPr lang="en-US" sz="4000" dirty="0"/>
                        <a:t>2012</a:t>
                      </a:r>
                    </a:p>
                  </a:txBody>
                  <a:tcPr/>
                </a:tc>
                <a:tc>
                  <a:txBody>
                    <a:bodyPr/>
                    <a:lstStyle/>
                    <a:p>
                      <a:r>
                        <a:rPr lang="en-US" sz="4000" dirty="0"/>
                        <a:t>7.1%</a:t>
                      </a:r>
                    </a:p>
                  </a:txBody>
                  <a:tcPr/>
                </a:tc>
                <a:tc>
                  <a:txBody>
                    <a:bodyPr/>
                    <a:lstStyle/>
                    <a:p>
                      <a:r>
                        <a:rPr lang="en-US" sz="4000" dirty="0"/>
                        <a:t>$1.513/</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686473494"/>
                  </a:ext>
                </a:extLst>
              </a:tr>
              <a:tr h="990601">
                <a:tc>
                  <a:txBody>
                    <a:bodyPr/>
                    <a:lstStyle/>
                    <a:p>
                      <a:r>
                        <a:rPr lang="en-US" sz="4000" dirty="0"/>
                        <a:t>2013</a:t>
                      </a:r>
                    </a:p>
                  </a:txBody>
                  <a:tcPr/>
                </a:tc>
                <a:tc>
                  <a:txBody>
                    <a:bodyPr/>
                    <a:lstStyle/>
                    <a:p>
                      <a:r>
                        <a:rPr lang="en-US" sz="4000" dirty="0"/>
                        <a:t>6.9%</a:t>
                      </a:r>
                    </a:p>
                  </a:txBody>
                  <a:tcPr/>
                </a:tc>
                <a:tc>
                  <a:txBody>
                    <a:bodyPr/>
                    <a:lstStyle/>
                    <a:p>
                      <a:r>
                        <a:rPr lang="en-US" sz="4000" dirty="0"/>
                        <a:t>$1.604/</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1348540700"/>
                  </a:ext>
                </a:extLst>
              </a:tr>
              <a:tr h="990601">
                <a:tc>
                  <a:txBody>
                    <a:bodyPr/>
                    <a:lstStyle/>
                    <a:p>
                      <a:r>
                        <a:rPr lang="en-US" sz="4000" dirty="0"/>
                        <a:t>2014</a:t>
                      </a:r>
                    </a:p>
                  </a:txBody>
                  <a:tcPr/>
                </a:tc>
                <a:tc>
                  <a:txBody>
                    <a:bodyPr/>
                    <a:lstStyle/>
                    <a:p>
                      <a:r>
                        <a:rPr lang="en-US" sz="4000" dirty="0"/>
                        <a:t>5.8%</a:t>
                      </a:r>
                    </a:p>
                  </a:txBody>
                  <a:tcPr/>
                </a:tc>
                <a:tc>
                  <a:txBody>
                    <a:bodyPr/>
                    <a:lstStyle/>
                    <a:p>
                      <a:r>
                        <a:rPr lang="en-US" sz="4000" dirty="0"/>
                        <a:t>$1.784/</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3538849885"/>
                  </a:ext>
                </a:extLst>
              </a:tr>
              <a:tr h="990601">
                <a:tc>
                  <a:txBody>
                    <a:bodyPr/>
                    <a:lstStyle/>
                    <a:p>
                      <a:r>
                        <a:rPr lang="en-US" sz="4000" dirty="0"/>
                        <a:t>2015</a:t>
                      </a:r>
                    </a:p>
                  </a:txBody>
                  <a:tcPr/>
                </a:tc>
                <a:tc>
                  <a:txBody>
                    <a:bodyPr/>
                    <a:lstStyle/>
                    <a:p>
                      <a:r>
                        <a:rPr lang="en-US" sz="4000" dirty="0"/>
                        <a:t>4.9%</a:t>
                      </a:r>
                    </a:p>
                  </a:txBody>
                  <a:tcPr/>
                </a:tc>
                <a:tc>
                  <a:txBody>
                    <a:bodyPr/>
                    <a:lstStyle/>
                    <a:p>
                      <a:r>
                        <a:rPr lang="en-US" sz="4000" dirty="0"/>
                        <a:t>$1.875/</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124984751"/>
                  </a:ext>
                </a:extLst>
              </a:tr>
              <a:tr h="990601">
                <a:tc>
                  <a:txBody>
                    <a:bodyPr/>
                    <a:lstStyle/>
                    <a:p>
                      <a:r>
                        <a:rPr lang="en-US" sz="4000" dirty="0"/>
                        <a:t>2016</a:t>
                      </a:r>
                    </a:p>
                  </a:txBody>
                  <a:tcPr/>
                </a:tc>
                <a:tc>
                  <a:txBody>
                    <a:bodyPr/>
                    <a:lstStyle/>
                    <a:p>
                      <a:r>
                        <a:rPr lang="en-US" sz="4000" dirty="0"/>
                        <a:t>3.5%</a:t>
                      </a:r>
                    </a:p>
                  </a:txBody>
                  <a:tcPr/>
                </a:tc>
                <a:tc>
                  <a:txBody>
                    <a:bodyPr/>
                    <a:lstStyle/>
                    <a:p>
                      <a:r>
                        <a:rPr lang="en-US" sz="4000" dirty="0"/>
                        <a:t>$1.927/</a:t>
                      </a:r>
                      <a:r>
                        <a:rPr lang="en-US" sz="4000" dirty="0" err="1"/>
                        <a:t>sqft</a:t>
                      </a:r>
                      <a:endParaRPr lang="en-US" sz="4000" dirty="0"/>
                    </a:p>
                  </a:txBody>
                  <a:tcPr/>
                </a:tc>
                <a:tc>
                  <a:txBody>
                    <a:bodyPr/>
                    <a:lstStyle/>
                    <a:p>
                      <a:r>
                        <a:rPr lang="en-US" sz="4000" dirty="0"/>
                        <a:t>Chelsea</a:t>
                      </a:r>
                    </a:p>
                  </a:txBody>
                  <a:tcPr/>
                </a:tc>
                <a:extLst>
                  <a:ext uri="{0D108BD9-81ED-4DB2-BD59-A6C34878D82A}">
                    <a16:rowId xmlns:a16="http://schemas.microsoft.com/office/drawing/2014/main" val="2522144007"/>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187</TotalTime>
  <Words>446</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Nimbus Roman No9 L</vt:lpstr>
      <vt:lpstr>Symbol</vt:lpstr>
      <vt:lpstr>Times New Roman</vt:lpstr>
      <vt:lpstr>Wingdings</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Arshad, Ramsha, Komel</cp:lastModifiedBy>
  <cp:revision>26</cp:revision>
  <cp:lastPrinted>2019-05-01T20:01:45Z</cp:lastPrinted>
  <dcterms:created xsi:type="dcterms:W3CDTF">2017-02-02T20:14:35Z</dcterms:created>
  <dcterms:modified xsi:type="dcterms:W3CDTF">2019-05-01T20:45:46Z</dcterms:modified>
</cp:coreProperties>
</file>