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Oswald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47A034-F98B-43BC-9FBC-10F2DB00C72F}">
  <a:tblStyle styleId="{C547A034-F98B-43BC-9FBC-10F2DB00C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7BB8F09-7AC6-4C89-AC85-C9DBBC3A3B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goal of the competition for us was to help inform farmers about financial trends in the soybean market.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did this by first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Analyzing the soybean market in the USA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then,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Make predictions for Soybean closing for 3 different contract months for this last week.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3fefad931_0_7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3fefad931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3fefad931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3fefad931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collected additional eod closing prices; and cleaned the data ( filled in missing days)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we were predicting 5 continuous days - there were 2 ways that we approach the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Predicting 5 days at a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Predicting one day at a time and using the prediction as input to predict the next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*Insert image explaining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evaluate our models - a cross validation technique where the model was evaluated on a rolling forecasting origin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competition was to predict the closing prices for this last week for 3 contract months -  the March 2020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3fefad93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3fefad9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3fefad931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3fefad93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3fefad931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3fefad931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3fefad931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3fefad931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3fefad931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3fefad931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3fefad93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3fefad93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3fefad931_0_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3fefad93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3fefad93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3fefad93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came up with a baseline naive model ( averaged the prev week as the price of the next week)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Our models tried to minimize the MAE Loss over the 3 months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*insert formula*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then improved on this through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EMA (noise),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SARIMA,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LSTM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 see how good our models were, we tested it on 15 weeks from July 22 to Nov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Insert graph on this model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* Correlation matrix*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3f0ecbd7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3f0ecbd7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3f0ecbd7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3f0ecbd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3fefad931_0_8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3fefad931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3f0ecbd7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3f0ecbd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Univariate Analysis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-"/>
            </a:pPr>
            <a:r>
              <a:rPr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Volatility isn’t due to a single factor but a number of different factors (weather, government policies…)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Contract Dates for 2018,2017…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 Tuning Models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Swans?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3fefad931_0_8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3fefad93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3fefad931_4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3fefad931_4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Univariate Analysis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-"/>
            </a:pPr>
            <a:r>
              <a:rPr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Volatility isn’t due to a single factor but a number of different factors (weather, government policies…)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Contract Dates for 2018,2017…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 Tuning Models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-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Swans?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3fefad93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73fefad93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aebe46fe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aebe46fe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aebe46fe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aebe46fe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aebe46fe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aebe46fe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aebe46fe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aebe46fe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3fefad931_0_3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3fefad93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aebe46fe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aebe46fe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aebe46fe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aebe46fe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f86f1af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f86f1af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measure how competitive the US Soybean export market is, is by the Commodity exchange rate index - To understand how this has changed over the years, we looked at the yearly distributions of the index from 1970 - 2019.  While most of the years have had little fluctuation, there have been some years which have had great volatility - like the 1970’s &amp; 1990’s due to emergence of competitors &amp; agro chem resp; the financial crisis in 2007 and the trade wars that are going on currently.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3fefad931_4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3fefad931_4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measure how competitive the US Soybean export market is, is by the Commodity exchange rate index - To understand how this has changed over the years, we looked at the yearly distributions of the index from 1970 - 2019.  While most of the years have had little fluctuation, there have been some years which have had great volatility - like the 1970’s &amp; 1990’s due to emergence of competitors &amp; agro chem resp; the financial crisis in 2007 and the trade wars that are going on currently.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3fefad931_4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3fefad931_4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measure how competitive the US Soybean export market is, is by the Commodity exchange rate index - To understand how this has changed over the years, we looked at the yearly distributions of the index from 1970 - 2019.  While most of the years have had little fluctuation, there have been some years which have had great volatility - like the 1970’s &amp; 1990’s due to emergence of competitors &amp; agro chem resp; the financial crisis in 2007 and the trade wars that are going on currently.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f86f1af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f86f1af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then looked at futures contracts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what exactly is a futures contract? It’s basically an agreement to sell soybean at a fixed price at a later date. Knowing whens a high/low helps the farmer know </a:t>
            </a:r>
            <a:r>
              <a:rPr lang="en">
                <a:solidFill>
                  <a:schemeClr val="dk1"/>
                </a:solidFill>
              </a:rPr>
              <a:t>when's</a:t>
            </a:r>
            <a:r>
              <a:rPr lang="en">
                <a:solidFill>
                  <a:schemeClr val="dk1"/>
                </a:solidFill>
              </a:rPr>
              <a:t> the best time to sell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looked at contracts for March,May and July 2020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graph here shows the historical trend of the futures price for March 2020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Similarly, we can also see the trend for May and July 2020 - as you can see the trends are very similar with july always higher than the other 2  - one potential reason for this could be that since its further out , it would cost more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3fefad931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3fefad931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what exactly is a futures contract? It’s basically an agreement to sell soybean at a fixed price at a later date. Knowing whens a high/low helps the farmer know whens the best time to sell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looked at contracts for March,May and July 2020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graph here shows the historical trend of the futures price for March 2020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Similarly, we can also see the trend for May and July 2020 - as you can see the trends are very similar with july always higher than the other 2  - one potential reason for this could be that since its further out , it would cost more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f86f1aff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f86f1aff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Seasonality graphs: Dickie fuller algo: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Canola Prices: Due to similar factors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solidFill>
          <a:schemeClr val="accent2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1200150" y="1790058"/>
            <a:ext cx="6743700" cy="1234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2021396" y="3264408"/>
            <a:ext cx="5101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3" name="Google Shape;463;p13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3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3"/>
          <p:cNvSpPr/>
          <p:nvPr>
            <p:ph idx="12" type="sldNum"/>
          </p:nvPr>
        </p:nvSpPr>
        <p:spPr>
          <a:xfrm>
            <a:off x="8069192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arketwatch.com/investing/future/soybeans" TargetMode="External"/><Relationship Id="rId4" Type="http://schemas.openxmlformats.org/officeDocument/2006/relationships/hyperlink" Target="https://www.cmegroup.com/education/articles-and-reports/naftas-impact-on-us-agriculture.html" TargetMode="External"/><Relationship Id="rId5" Type="http://schemas.openxmlformats.org/officeDocument/2006/relationships/hyperlink" Target="https://robjhyndman.com/hyndsight/tscv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ctrTitle"/>
          </p:nvPr>
        </p:nvSpPr>
        <p:spPr>
          <a:xfrm>
            <a:off x="2885150" y="3061325"/>
            <a:ext cx="5610300" cy="16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MinneMUDAC 2019</a:t>
            </a:r>
            <a:endParaRPr>
              <a:solidFill>
                <a:srgbClr val="28324A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Team U27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471" name="Google Shape;471;p14"/>
          <p:cNvSpPr txBox="1"/>
          <p:nvPr>
            <p:ph idx="4294967295" type="subTitle"/>
          </p:nvPr>
        </p:nvSpPr>
        <p:spPr>
          <a:xfrm>
            <a:off x="173525" y="3148100"/>
            <a:ext cx="35034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Manasi Paste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Marc </a:t>
            </a:r>
            <a:r>
              <a:rPr b="1" lang="en" sz="2400"/>
              <a:t>Mascarenhas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Shashwati Shradha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3"/>
          <p:cNvSpPr txBox="1"/>
          <p:nvPr>
            <p:ph type="ctrTitle"/>
          </p:nvPr>
        </p:nvSpPr>
        <p:spPr>
          <a:xfrm>
            <a:off x="2321750" y="31426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METHODOLOGY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560" name="Google Shape;560;p2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561" name="Google Shape;561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\sum_{month}\sum_{weeks}|Predicted\space Closing\space Price - Actual\space Closing\space Price|" id="567" name="Google Shape;567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00" y="3154962"/>
            <a:ext cx="6303650" cy="4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4"/>
          <p:cNvSpPr txBox="1"/>
          <p:nvPr/>
        </p:nvSpPr>
        <p:spPr>
          <a:xfrm>
            <a:off x="1024450" y="2078075"/>
            <a:ext cx="67722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CONTRACT MONTHS:</a:t>
            </a:r>
            <a:r>
              <a:rPr b="1" lang="en" sz="18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March 2020, May 2020, July 2020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MINIMIZE: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EVALUATION:</a:t>
            </a:r>
            <a:r>
              <a:rPr b="1" lang="en" sz="18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Time-series Cross Validation - Rolling Forecasting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Google Shape;569;p24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Goals</a:t>
            </a:r>
            <a:r>
              <a:rPr lang="en" sz="3000">
                <a:solidFill>
                  <a:srgbClr val="28324A"/>
                </a:solidFill>
              </a:rPr>
              <a:t> </a:t>
            </a:r>
            <a:endParaRPr sz="3000">
              <a:solidFill>
                <a:srgbClr val="28324A"/>
              </a:solidFill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1024438" y="1011825"/>
            <a:ext cx="3611100" cy="317400"/>
          </a:xfrm>
          <a:prstGeom prst="rect">
            <a:avLst/>
          </a:prstGeom>
          <a:solidFill>
            <a:srgbClr val="AFF000">
              <a:alpha val="81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4635538" y="1011825"/>
            <a:ext cx="2169600" cy="317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VALIDATION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2" name="Google Shape;572;p24"/>
          <p:cNvSpPr/>
          <p:nvPr/>
        </p:nvSpPr>
        <p:spPr>
          <a:xfrm>
            <a:off x="6805149" y="1011825"/>
            <a:ext cx="1612800" cy="3174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3" name="Google Shape;573;p24"/>
          <p:cNvSpPr txBox="1"/>
          <p:nvPr/>
        </p:nvSpPr>
        <p:spPr>
          <a:xfrm>
            <a:off x="982250" y="1396000"/>
            <a:ext cx="99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17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Nov '17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>
            <a:off x="4635550" y="1396000"/>
            <a:ext cx="99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22 July '1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5" name="Google Shape;575;p24"/>
          <p:cNvSpPr txBox="1"/>
          <p:nvPr/>
        </p:nvSpPr>
        <p:spPr>
          <a:xfrm>
            <a:off x="6805150" y="1396000"/>
            <a:ext cx="87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 Nov '19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6" name="Google Shape;576;p24"/>
          <p:cNvSpPr txBox="1"/>
          <p:nvPr/>
        </p:nvSpPr>
        <p:spPr>
          <a:xfrm>
            <a:off x="7676150" y="1396000"/>
            <a:ext cx="87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Nov '19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Google Shape;577;p24"/>
          <p:cNvSpPr txBox="1"/>
          <p:nvPr/>
        </p:nvSpPr>
        <p:spPr>
          <a:xfrm>
            <a:off x="5934250" y="1396000"/>
            <a:ext cx="87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Nov '19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8" name="Google Shape;578;p24"/>
          <p:cNvSpPr txBox="1"/>
          <p:nvPr/>
        </p:nvSpPr>
        <p:spPr>
          <a:xfrm>
            <a:off x="3635650" y="1396000"/>
            <a:ext cx="99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July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'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"/>
          <p:cNvSpPr/>
          <p:nvPr/>
        </p:nvSpPr>
        <p:spPr>
          <a:xfrm>
            <a:off x="7625050" y="1913750"/>
            <a:ext cx="996000" cy="384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84" name="Google Shape;584;p25"/>
          <p:cNvSpPr txBox="1"/>
          <p:nvPr>
            <p:ph idx="12" type="sldNum"/>
          </p:nvPr>
        </p:nvSpPr>
        <p:spPr>
          <a:xfrm>
            <a:off x="8421463" y="4679025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5015075" y="1913750"/>
            <a:ext cx="2610000" cy="384900"/>
          </a:xfrm>
          <a:prstGeom prst="roundRect">
            <a:avLst>
              <a:gd fmla="val 16667" name="adj"/>
            </a:avLst>
          </a:prstGeom>
          <a:solidFill>
            <a:srgbClr val="AFF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86" name="Google Shape;586;p25"/>
          <p:cNvSpPr txBox="1"/>
          <p:nvPr>
            <p:ph idx="4294967295" type="body"/>
          </p:nvPr>
        </p:nvSpPr>
        <p:spPr>
          <a:xfrm>
            <a:off x="537138" y="1285338"/>
            <a:ext cx="36762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8324A"/>
                </a:solidFill>
              </a:rPr>
              <a:t>METHOD 1</a:t>
            </a:r>
            <a:r>
              <a:rPr b="1" lang="en" sz="1400">
                <a:solidFill>
                  <a:srgbClr val="28324A"/>
                </a:solidFill>
              </a:rPr>
              <a:t>:</a:t>
            </a:r>
            <a:endParaRPr b="1" sz="1400">
              <a:solidFill>
                <a:srgbClr val="2832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7" name="Google Shape;587;p25"/>
          <p:cNvSpPr/>
          <p:nvPr/>
        </p:nvSpPr>
        <p:spPr>
          <a:xfrm>
            <a:off x="563488" y="1933863"/>
            <a:ext cx="2142000" cy="384900"/>
          </a:xfrm>
          <a:prstGeom prst="roundRect">
            <a:avLst>
              <a:gd fmla="val 16667" name="adj"/>
            </a:avLst>
          </a:prstGeom>
          <a:solidFill>
            <a:srgbClr val="AFF000">
              <a:alpha val="8192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2705488" y="1981238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949088" y="2318663"/>
            <a:ext cx="2142000" cy="384900"/>
          </a:xfrm>
          <a:prstGeom prst="roundRect">
            <a:avLst>
              <a:gd fmla="val 16667" name="adj"/>
            </a:avLst>
          </a:prstGeom>
          <a:solidFill>
            <a:srgbClr val="AFF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3091088" y="235926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1439338" y="2703563"/>
            <a:ext cx="2010300" cy="384900"/>
          </a:xfrm>
          <a:prstGeom prst="roundRect">
            <a:avLst>
              <a:gd fmla="val 16667" name="adj"/>
            </a:avLst>
          </a:prstGeom>
          <a:solidFill>
            <a:srgbClr val="AFF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3449638" y="27407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1826400" y="3088475"/>
            <a:ext cx="1984200" cy="384900"/>
          </a:xfrm>
          <a:prstGeom prst="roundRect">
            <a:avLst>
              <a:gd fmla="val 16667" name="adj"/>
            </a:avLst>
          </a:prstGeom>
          <a:solidFill>
            <a:srgbClr val="AFF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3810588" y="31222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2212600" y="3473275"/>
            <a:ext cx="1984200" cy="384900"/>
          </a:xfrm>
          <a:prstGeom prst="roundRect">
            <a:avLst>
              <a:gd fmla="val 16667" name="adj"/>
            </a:avLst>
          </a:prstGeom>
          <a:solidFill>
            <a:srgbClr val="AFF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4209788" y="35071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2705488" y="235246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3065488" y="27373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2705488" y="27373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3425488" y="312216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3065488" y="312216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2705488" y="312216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3785488" y="35037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3425488" y="35037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3065488" y="35071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2705488" y="3507113"/>
            <a:ext cx="360000" cy="317400"/>
          </a:xfrm>
          <a:prstGeom prst="roundRect">
            <a:avLst>
              <a:gd fmla="val 16667" name="adj"/>
            </a:avLst>
          </a:prstGeom>
          <a:solidFill>
            <a:srgbClr val="00CEF6">
              <a:alpha val="7346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Approach</a:t>
            </a:r>
            <a:endParaRPr sz="3000">
              <a:solidFill>
                <a:srgbClr val="28324A"/>
              </a:solidFill>
            </a:endParaRPr>
          </a:p>
        </p:txBody>
      </p:sp>
      <p:sp>
        <p:nvSpPr>
          <p:cNvPr id="608" name="Google Shape;608;p25"/>
          <p:cNvSpPr txBox="1"/>
          <p:nvPr>
            <p:ph idx="4294967295" type="body"/>
          </p:nvPr>
        </p:nvSpPr>
        <p:spPr>
          <a:xfrm>
            <a:off x="4944713" y="1285338"/>
            <a:ext cx="36762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8324A"/>
                </a:solidFill>
              </a:rPr>
              <a:t>METHOD 2</a:t>
            </a:r>
            <a:r>
              <a:rPr b="1" lang="en" sz="1400">
                <a:solidFill>
                  <a:srgbClr val="28324A"/>
                </a:solidFill>
              </a:rPr>
              <a:t>:</a:t>
            </a:r>
            <a:endParaRPr b="1" sz="1400">
              <a:solidFill>
                <a:srgbClr val="2832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14" name="Google Shape;614;p26"/>
          <p:cNvSpPr txBox="1"/>
          <p:nvPr>
            <p:ph idx="4294967295" type="title"/>
          </p:nvPr>
        </p:nvSpPr>
        <p:spPr>
          <a:xfrm>
            <a:off x="491875" y="229250"/>
            <a:ext cx="127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Models</a:t>
            </a:r>
            <a:endParaRPr sz="3000">
              <a:solidFill>
                <a:srgbClr val="28324A"/>
              </a:solidFill>
            </a:endParaRPr>
          </a:p>
        </p:txBody>
      </p:sp>
      <p:graphicFrame>
        <p:nvGraphicFramePr>
          <p:cNvPr id="615" name="Google Shape;615;p26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8.52</a:t>
                      </a:r>
                      <a:endParaRPr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8.72</a:t>
                      </a:r>
                      <a:endParaRPr b="1"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6" name="Google Shape;6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417320"/>
            <a:ext cx="7732293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22" name="Google Shape;622;p27"/>
          <p:cNvSpPr txBox="1"/>
          <p:nvPr>
            <p:ph idx="4294967295" type="title"/>
          </p:nvPr>
        </p:nvSpPr>
        <p:spPr>
          <a:xfrm>
            <a:off x="491875" y="229250"/>
            <a:ext cx="127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Models</a:t>
            </a:r>
            <a:endParaRPr sz="3000">
              <a:solidFill>
                <a:srgbClr val="28324A"/>
              </a:solidFill>
            </a:endParaRPr>
          </a:p>
        </p:txBody>
      </p:sp>
      <p:graphicFrame>
        <p:nvGraphicFramePr>
          <p:cNvPr id="623" name="Google Shape;623;p27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42.6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8.72</a:t>
                      </a:r>
                      <a:endParaRPr b="1" sz="12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24" name="Google Shape;6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417320"/>
            <a:ext cx="7732293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30" name="Google Shape;630;p28"/>
          <p:cNvSpPr txBox="1"/>
          <p:nvPr>
            <p:ph idx="4294967295" type="title"/>
          </p:nvPr>
        </p:nvSpPr>
        <p:spPr>
          <a:xfrm>
            <a:off x="491875" y="229250"/>
            <a:ext cx="127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Models</a:t>
            </a:r>
            <a:endParaRPr sz="3000">
              <a:solidFill>
                <a:srgbClr val="28324A"/>
              </a:solidFill>
            </a:endParaRPr>
          </a:p>
        </p:txBody>
      </p:sp>
      <p:graphicFrame>
        <p:nvGraphicFramePr>
          <p:cNvPr id="631" name="Google Shape;631;p28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42.6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43.6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32" name="Google Shape;6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417320"/>
            <a:ext cx="7732293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38" name="Google Shape;638;p29"/>
          <p:cNvSpPr txBox="1"/>
          <p:nvPr>
            <p:ph idx="4294967295" type="title"/>
          </p:nvPr>
        </p:nvSpPr>
        <p:spPr>
          <a:xfrm>
            <a:off x="491875" y="229250"/>
            <a:ext cx="127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Models</a:t>
            </a:r>
            <a:endParaRPr sz="3000">
              <a:solidFill>
                <a:srgbClr val="28324A"/>
              </a:solidFill>
            </a:endParaRPr>
          </a:p>
        </p:txBody>
      </p:sp>
      <p:graphicFrame>
        <p:nvGraphicFramePr>
          <p:cNvPr id="639" name="Google Shape;639;p29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42.6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43.6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46.9 ¢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417320"/>
            <a:ext cx="7732293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46" name="Google Shape;646;p30"/>
          <p:cNvSpPr txBox="1"/>
          <p:nvPr>
            <p:ph idx="4294967295" type="title"/>
          </p:nvPr>
        </p:nvSpPr>
        <p:spPr>
          <a:xfrm>
            <a:off x="491875" y="229250"/>
            <a:ext cx="1278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Models</a:t>
            </a:r>
            <a:endParaRPr sz="3000">
              <a:solidFill>
                <a:srgbClr val="28324A"/>
              </a:solidFill>
            </a:endParaRPr>
          </a:p>
        </p:txBody>
      </p:sp>
      <p:graphicFrame>
        <p:nvGraphicFramePr>
          <p:cNvPr id="647" name="Google Shape;647;p30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42.6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43.6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46.9 ¢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35.5 ¢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48" name="Google Shape;6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1417320"/>
            <a:ext cx="7732293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1"/>
          <p:cNvSpPr txBox="1"/>
          <p:nvPr>
            <p:ph type="ctrTitle"/>
          </p:nvPr>
        </p:nvSpPr>
        <p:spPr>
          <a:xfrm>
            <a:off x="2321750" y="31426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PREDICTIONS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655" name="Google Shape;655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61" name="Google Shape;661;p32"/>
          <p:cNvSpPr txBox="1"/>
          <p:nvPr>
            <p:ph idx="4294967295" type="title"/>
          </p:nvPr>
        </p:nvSpPr>
        <p:spPr>
          <a:xfrm>
            <a:off x="148725" y="181175"/>
            <a:ext cx="17970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8324A"/>
                </a:solidFill>
              </a:rPr>
              <a:t>Ensemble Model</a:t>
            </a:r>
            <a:endParaRPr sz="3000">
              <a:solidFill>
                <a:srgbClr val="28324A"/>
              </a:solidFill>
            </a:endParaRPr>
          </a:p>
        </p:txBody>
      </p:sp>
      <p:pic>
        <p:nvPicPr>
          <p:cNvPr id="662" name="Google Shape;6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9752"/>
            <a:ext cx="4201025" cy="342499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2"/>
          <p:cNvSpPr txBox="1"/>
          <p:nvPr/>
        </p:nvSpPr>
        <p:spPr>
          <a:xfrm>
            <a:off x="491875" y="1764500"/>
            <a:ext cx="4200900" cy="234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MARCH</a:t>
            </a:r>
            <a:endParaRPr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0.78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SARIMA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+ 0.22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0.60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SARIMA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+ 0.32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LSTM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+ 0.08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EMA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JULY</a:t>
            </a:r>
            <a:endParaRPr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0.83 *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SARIMA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+ 0.17 *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LSTM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664" name="Google Shape;664;p32"/>
          <p:cNvGraphicFramePr/>
          <p:nvPr/>
        </p:nvGraphicFramePr>
        <p:xfrm>
          <a:off x="2021100" y="2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{C547A034-F98B-43BC-9FBC-10F2DB00C72F}</a:tableStyleId>
              </a:tblPr>
              <a:tblGrid>
                <a:gridCol w="912400"/>
                <a:gridCol w="746150"/>
                <a:gridCol w="1625400"/>
                <a:gridCol w="1285375"/>
                <a:gridCol w="659100"/>
                <a:gridCol w="812300"/>
                <a:gridCol w="748525"/>
              </a:tblGrid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METHOD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MOVING AVERAGE (MA)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EXPONENTIAL 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FINAL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MAE/week</a:t>
                      </a:r>
                      <a:endParaRPr b="1" sz="120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000">
                        <a:alpha val="8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48.8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42.6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43.6 ¢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46.9 ¢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35.5 ¢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34.4 ¢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4294967295"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Overview</a:t>
            </a:r>
            <a:endParaRPr b="1" sz="3000">
              <a:solidFill>
                <a:srgbClr val="28324A"/>
              </a:solidFill>
            </a:endParaRPr>
          </a:p>
        </p:txBody>
      </p:sp>
      <p:sp>
        <p:nvSpPr>
          <p:cNvPr id="477" name="Google Shape;477;p15"/>
          <p:cNvSpPr/>
          <p:nvPr/>
        </p:nvSpPr>
        <p:spPr>
          <a:xfrm>
            <a:off x="1047750" y="1528700"/>
            <a:ext cx="3495000" cy="4296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EXPLORATION</a:t>
            </a:r>
            <a:endParaRPr b="1"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1047750" y="2203100"/>
            <a:ext cx="3495000" cy="455400"/>
          </a:xfrm>
          <a:prstGeom prst="homePlate">
            <a:avLst>
              <a:gd fmla="val 30129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</a:t>
            </a:r>
            <a:endParaRPr b="1"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15"/>
          <p:cNvSpPr/>
          <p:nvPr/>
        </p:nvSpPr>
        <p:spPr>
          <a:xfrm>
            <a:off x="1047750" y="2903300"/>
            <a:ext cx="3495000" cy="455400"/>
          </a:xfrm>
          <a:prstGeom prst="homePlate">
            <a:avLst>
              <a:gd fmla="val 30129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PREDICTIONS</a:t>
            </a:r>
            <a:endParaRPr b="1"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1" name="Google Shape;481;p15"/>
          <p:cNvSpPr/>
          <p:nvPr/>
        </p:nvSpPr>
        <p:spPr>
          <a:xfrm>
            <a:off x="1047750" y="3603500"/>
            <a:ext cx="3495000" cy="455400"/>
          </a:xfrm>
          <a:prstGeom prst="homePlate">
            <a:avLst>
              <a:gd fmla="val 30129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b="1" sz="2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 txBox="1"/>
          <p:nvPr>
            <p:ph idx="12" type="sldNum"/>
          </p:nvPr>
        </p:nvSpPr>
        <p:spPr>
          <a:xfrm>
            <a:off x="8514625" y="48261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70" name="Google Shape;670;p33"/>
          <p:cNvGraphicFramePr/>
          <p:nvPr/>
        </p:nvGraphicFramePr>
        <p:xfrm>
          <a:off x="1301875" y="1977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{97BB8F09-7AC6-4C89-AC85-C9DBBC3A3B5A}</a:tableStyleId>
              </a:tblPr>
              <a:tblGrid>
                <a:gridCol w="1074150"/>
                <a:gridCol w="1074150"/>
                <a:gridCol w="1074150"/>
                <a:gridCol w="1074150"/>
                <a:gridCol w="1074150"/>
                <a:gridCol w="1074150"/>
              </a:tblGrid>
              <a:tr h="53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</a:t>
                      </a:r>
                      <a:endParaRPr b="1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 MA</a:t>
                      </a:r>
                      <a:endParaRPr b="1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LSTM</a:t>
                      </a:r>
                      <a:endParaRPr b="1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SARIMA</a:t>
                      </a:r>
                      <a:endParaRPr b="1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ENSEMBLE</a:t>
                      </a:r>
                      <a:endParaRPr b="1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68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March 2020</a:t>
                      </a:r>
                      <a:endParaRPr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May 2020</a:t>
                      </a:r>
                      <a:endParaRPr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July 2020</a:t>
                      </a:r>
                      <a:endParaRPr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MAE</a:t>
                      </a:r>
                      <a:endParaRPr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\sum_{month}\sum_{weeks}|Predicted\space Closing\space Price - Actual\space Closing\space Price|" id="671" name="Google Shape;671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50" y="1167225"/>
            <a:ext cx="6444900" cy="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3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Predictions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 txBox="1"/>
          <p:nvPr>
            <p:ph type="ctrTitle"/>
          </p:nvPr>
        </p:nvSpPr>
        <p:spPr>
          <a:xfrm>
            <a:off x="2321750" y="31426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CONCLUSION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679" name="Google Shape;679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85" name="Google Shape;685;p35"/>
          <p:cNvSpPr txBox="1"/>
          <p:nvPr/>
        </p:nvSpPr>
        <p:spPr>
          <a:xfrm>
            <a:off x="491875" y="1456125"/>
            <a:ext cx="73431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Single Univariate Analysis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 there systematic errors?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Contract Months for Prior Years ( 2019,2018…)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6" name="Google Shape;686;p35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Issues &amp; Conclusion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8324A"/>
                </a:solidFill>
              </a:rPr>
              <a:t>Thank You</a:t>
            </a:r>
            <a:r>
              <a:rPr lang="en" sz="9600">
                <a:solidFill>
                  <a:srgbClr val="28324A"/>
                </a:solidFill>
              </a:rPr>
              <a:t>!</a:t>
            </a:r>
            <a:endParaRPr sz="9600">
              <a:solidFill>
                <a:srgbClr val="28324A"/>
              </a:solidFill>
            </a:endParaRPr>
          </a:p>
        </p:txBody>
      </p:sp>
      <p:sp>
        <p:nvSpPr>
          <p:cNvPr id="692" name="Google Shape;692;p36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693" name="Google Shape;693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99" name="Google Shape;699;p37"/>
          <p:cNvSpPr txBox="1"/>
          <p:nvPr/>
        </p:nvSpPr>
        <p:spPr>
          <a:xfrm>
            <a:off x="1047750" y="1610700"/>
            <a:ext cx="73431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https://www.marketwatch.com/investing/future/soybeans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https://www.cmegroup.com/education/articles-and-reports/naftas-impact-on-us-agriculture.html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https://robjhyndman.com/hyndsight/tscv/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0" name="Google Shape;700;p37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Sources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6" name="Google Shape;7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25" y="1096925"/>
            <a:ext cx="71247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8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Time-series Cross Validation - Rolling Forecasting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39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May 2020 Test Data Results</a:t>
            </a:r>
            <a:endParaRPr sz="3000">
              <a:solidFill>
                <a:srgbClr val="28324A"/>
              </a:solidFill>
            </a:endParaRPr>
          </a:p>
        </p:txBody>
      </p:sp>
      <p:pic>
        <p:nvPicPr>
          <p:cNvPr id="714" name="Google Shape;7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25" y="945050"/>
            <a:ext cx="8251974" cy="3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40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July</a:t>
            </a:r>
            <a:r>
              <a:rPr lang="en" sz="3000">
                <a:solidFill>
                  <a:srgbClr val="28324A"/>
                </a:solidFill>
              </a:rPr>
              <a:t> 2020 Test Data Results</a:t>
            </a:r>
            <a:endParaRPr sz="3000">
              <a:solidFill>
                <a:srgbClr val="28324A"/>
              </a:solidFill>
            </a:endParaRPr>
          </a:p>
        </p:txBody>
      </p:sp>
      <p:pic>
        <p:nvPicPr>
          <p:cNvPr id="721" name="Google Shape;7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5" y="945050"/>
            <a:ext cx="8251974" cy="40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41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Non-Stationarity</a:t>
            </a:r>
            <a:endParaRPr sz="3000">
              <a:solidFill>
                <a:srgbClr val="28324A"/>
              </a:solidFill>
            </a:endParaRPr>
          </a:p>
        </p:txBody>
      </p:sp>
      <p:sp>
        <p:nvSpPr>
          <p:cNvPr id="728" name="Google Shape;728;p41"/>
          <p:cNvSpPr txBox="1"/>
          <p:nvPr/>
        </p:nvSpPr>
        <p:spPr>
          <a:xfrm>
            <a:off x="491875" y="1146225"/>
            <a:ext cx="78978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Results of 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Dickey-Fuller Test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 March: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                          0.174739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Results of Dickey-Fuller Test for May: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                          0.222584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Results of Dickey-Fuller Test for July: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                          0.208864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42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Time Series Decomposition</a:t>
            </a:r>
            <a:endParaRPr sz="3000">
              <a:solidFill>
                <a:srgbClr val="28324A"/>
              </a:solidFill>
            </a:endParaRPr>
          </a:p>
        </p:txBody>
      </p:sp>
      <p:pic>
        <p:nvPicPr>
          <p:cNvPr id="735" name="Google Shape;7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1276275"/>
            <a:ext cx="5356475" cy="35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42"/>
          <p:cNvSpPr txBox="1"/>
          <p:nvPr/>
        </p:nvSpPr>
        <p:spPr>
          <a:xfrm>
            <a:off x="3204150" y="945050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July contracts decomposition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ctrTitle"/>
          </p:nvPr>
        </p:nvSpPr>
        <p:spPr>
          <a:xfrm>
            <a:off x="2321750" y="31426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</a:rPr>
              <a:t>EXPLORATION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43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Seasonality </a:t>
            </a:r>
            <a:endParaRPr sz="3000">
              <a:solidFill>
                <a:srgbClr val="28324A"/>
              </a:solidFill>
            </a:endParaRPr>
          </a:p>
        </p:txBody>
      </p:sp>
      <p:pic>
        <p:nvPicPr>
          <p:cNvPr id="743" name="Google Shape;7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945050"/>
            <a:ext cx="7713574" cy="4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44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Finding weights for Ensemble Model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" y="945050"/>
            <a:ext cx="8687499" cy="2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95" name="Google Shape;495;p17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Soybean Commodity Exchange Rate Index</a:t>
            </a:r>
            <a:endParaRPr sz="30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" y="945050"/>
            <a:ext cx="8687499" cy="2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2" name="Google Shape;502;p18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Soybean Commodity Exchange Rate Index</a:t>
            </a:r>
            <a:endParaRPr sz="3000">
              <a:solidFill>
                <a:srgbClr val="28324A"/>
              </a:solidFill>
            </a:endParaRPr>
          </a:p>
        </p:txBody>
      </p:sp>
      <p:sp>
        <p:nvSpPr>
          <p:cNvPr id="503" name="Google Shape;503;p18"/>
          <p:cNvSpPr txBox="1"/>
          <p:nvPr/>
        </p:nvSpPr>
        <p:spPr>
          <a:xfrm>
            <a:off x="6998075" y="945050"/>
            <a:ext cx="8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Financial Crisis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4" name="Google Shape;504;p18"/>
          <p:cNvSpPr txBox="1"/>
          <p:nvPr/>
        </p:nvSpPr>
        <p:spPr>
          <a:xfrm>
            <a:off x="7704400" y="2431763"/>
            <a:ext cx="71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Trade Wars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05" name="Google Shape;505;p18"/>
          <p:cNvCxnSpPr>
            <a:endCxn id="506" idx="3"/>
          </p:cNvCxnSpPr>
          <p:nvPr/>
        </p:nvCxnSpPr>
        <p:spPr>
          <a:xfrm flipH="1" rot="10800000">
            <a:off x="8048800" y="2141800"/>
            <a:ext cx="21600" cy="4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18"/>
          <p:cNvSpPr txBox="1"/>
          <p:nvPr/>
        </p:nvSpPr>
        <p:spPr>
          <a:xfrm>
            <a:off x="1009175" y="1983125"/>
            <a:ext cx="1209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Emergence of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Competitors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8" name="Google Shape;508;p18"/>
          <p:cNvSpPr txBox="1"/>
          <p:nvPr/>
        </p:nvSpPr>
        <p:spPr>
          <a:xfrm>
            <a:off x="1613975" y="1326250"/>
            <a:ext cx="1381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Agrochemicals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09" name="Google Shape;509;p18"/>
          <p:cNvCxnSpPr/>
          <p:nvPr/>
        </p:nvCxnSpPr>
        <p:spPr>
          <a:xfrm>
            <a:off x="3988575" y="1329525"/>
            <a:ext cx="3498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18"/>
          <p:cNvSpPr txBox="1"/>
          <p:nvPr/>
        </p:nvSpPr>
        <p:spPr>
          <a:xfrm>
            <a:off x="3351075" y="1154625"/>
            <a:ext cx="812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NAFTA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11" name="Google Shape;511;p18"/>
          <p:cNvCxnSpPr/>
          <p:nvPr/>
        </p:nvCxnSpPr>
        <p:spPr>
          <a:xfrm flipH="1">
            <a:off x="1300250" y="2553150"/>
            <a:ext cx="249000" cy="3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18"/>
          <p:cNvCxnSpPr/>
          <p:nvPr/>
        </p:nvCxnSpPr>
        <p:spPr>
          <a:xfrm>
            <a:off x="2430500" y="1685650"/>
            <a:ext cx="2244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18"/>
          <p:cNvCxnSpPr/>
          <p:nvPr/>
        </p:nvCxnSpPr>
        <p:spPr>
          <a:xfrm flipH="1">
            <a:off x="6824775" y="1375725"/>
            <a:ext cx="227400" cy="1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" y="945050"/>
            <a:ext cx="8687499" cy="2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20" name="Google Shape;520;p19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Soybean Commodity Exchange Rate Index</a:t>
            </a:r>
            <a:endParaRPr sz="3000">
              <a:solidFill>
                <a:srgbClr val="28324A"/>
              </a:solidFill>
            </a:endParaRPr>
          </a:p>
        </p:txBody>
      </p:sp>
      <p:cxnSp>
        <p:nvCxnSpPr>
          <p:cNvPr id="521" name="Google Shape;521;p19"/>
          <p:cNvCxnSpPr/>
          <p:nvPr/>
        </p:nvCxnSpPr>
        <p:spPr>
          <a:xfrm flipH="1">
            <a:off x="1300250" y="2553150"/>
            <a:ext cx="249000" cy="3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19"/>
          <p:cNvCxnSpPr/>
          <p:nvPr/>
        </p:nvCxnSpPr>
        <p:spPr>
          <a:xfrm flipH="1">
            <a:off x="6824775" y="1375725"/>
            <a:ext cx="227400" cy="1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19"/>
          <p:cNvSpPr txBox="1"/>
          <p:nvPr/>
        </p:nvSpPr>
        <p:spPr>
          <a:xfrm>
            <a:off x="6998075" y="945050"/>
            <a:ext cx="8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Financial Crisis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7704400" y="2431763"/>
            <a:ext cx="71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Trade Wars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5" name="Google Shape;525;p19"/>
          <p:cNvCxnSpPr>
            <a:endCxn id="526" idx="3"/>
          </p:cNvCxnSpPr>
          <p:nvPr/>
        </p:nvCxnSpPr>
        <p:spPr>
          <a:xfrm flipH="1" rot="10800000">
            <a:off x="8048800" y="2141800"/>
            <a:ext cx="21600" cy="4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19"/>
          <p:cNvSpPr txBox="1"/>
          <p:nvPr/>
        </p:nvSpPr>
        <p:spPr>
          <a:xfrm>
            <a:off x="1009175" y="1983125"/>
            <a:ext cx="1209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Emergence of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Competitors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8" name="Google Shape;528;p19"/>
          <p:cNvCxnSpPr/>
          <p:nvPr/>
        </p:nvCxnSpPr>
        <p:spPr>
          <a:xfrm>
            <a:off x="2430500" y="1685650"/>
            <a:ext cx="2244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19"/>
          <p:cNvSpPr txBox="1"/>
          <p:nvPr/>
        </p:nvSpPr>
        <p:spPr>
          <a:xfrm>
            <a:off x="1613975" y="1326250"/>
            <a:ext cx="1381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Agrochemicals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0" name="Google Shape;5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5" y="3627400"/>
            <a:ext cx="9056576" cy="147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19"/>
          <p:cNvCxnSpPr/>
          <p:nvPr/>
        </p:nvCxnSpPr>
        <p:spPr>
          <a:xfrm>
            <a:off x="3988575" y="1329525"/>
            <a:ext cx="3498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19"/>
          <p:cNvSpPr txBox="1"/>
          <p:nvPr/>
        </p:nvSpPr>
        <p:spPr>
          <a:xfrm>
            <a:off x="3351075" y="1154625"/>
            <a:ext cx="812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NAFTA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38" name="Google Shape;538;p20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8324A"/>
                </a:solidFill>
              </a:rPr>
              <a:t>Futures Contracts</a:t>
            </a:r>
            <a:endParaRPr b="1" sz="3000">
              <a:solidFill>
                <a:srgbClr val="28324A"/>
              </a:solidFill>
            </a:endParaRPr>
          </a:p>
        </p:txBody>
      </p:sp>
      <p:pic>
        <p:nvPicPr>
          <p:cNvPr id="539" name="Google Shape;5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7450"/>
            <a:ext cx="8251975" cy="375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8324A"/>
                </a:solidFill>
              </a:rPr>
              <a:t>Futures Contracts</a:t>
            </a:r>
            <a:endParaRPr b="1" sz="3000">
              <a:solidFill>
                <a:srgbClr val="28324A"/>
              </a:solidFill>
            </a:endParaRPr>
          </a:p>
        </p:txBody>
      </p:sp>
      <p:sp>
        <p:nvSpPr>
          <p:cNvPr id="545" name="Google Shape;54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546" name="Google Shape;5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7450"/>
            <a:ext cx="8251975" cy="375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52" name="Google Shape;552;p22"/>
          <p:cNvSpPr txBox="1"/>
          <p:nvPr>
            <p:ph idx="4294967295" type="title"/>
          </p:nvPr>
        </p:nvSpPr>
        <p:spPr>
          <a:xfrm>
            <a:off x="491875" y="229250"/>
            <a:ext cx="8064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8324A"/>
                </a:solidFill>
              </a:rPr>
              <a:t>Interesting Findings</a:t>
            </a:r>
            <a:endParaRPr sz="3000">
              <a:solidFill>
                <a:srgbClr val="28324A"/>
              </a:solidFill>
            </a:endParaRPr>
          </a:p>
        </p:txBody>
      </p:sp>
      <p:sp>
        <p:nvSpPr>
          <p:cNvPr id="553" name="Google Shape;553;p22"/>
          <p:cNvSpPr txBox="1"/>
          <p:nvPr/>
        </p:nvSpPr>
        <p:spPr>
          <a:xfrm>
            <a:off x="491875" y="1349125"/>
            <a:ext cx="34149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Seasonality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Canola price</a:t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Delayed Seeding</a:t>
            </a:r>
            <a:endParaRPr b="1" sz="18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4" name="Google Shape;5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62" y="1097450"/>
            <a:ext cx="5297638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