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2"/>
  </p:notesMasterIdLst>
  <p:sldIdLst>
    <p:sldId id="256" r:id="rId2"/>
    <p:sldId id="257" r:id="rId3"/>
    <p:sldId id="258" r:id="rId4"/>
    <p:sldId id="259" r:id="rId5"/>
    <p:sldId id="266" r:id="rId6"/>
    <p:sldId id="261"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1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09/05/2020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1</a:t>
            </a:fld>
            <a:endParaRPr lang="en-GB"/>
          </a:p>
        </p:txBody>
      </p:sp>
    </p:spTree>
    <p:extLst>
      <p:ext uri="{BB962C8B-B14F-4D97-AF65-F5344CB8AC3E}">
        <p14:creationId xmlns:p14="http://schemas.microsoft.com/office/powerpoint/2010/main" val="3601882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Arial" panose="020B0604020202020204" pitchFamily="34" charset="0"/>
                <a:cs typeface="Arial" panose="020B0604020202020204" pitchFamily="34" charset="0"/>
              </a:rPr>
              <a:t>Optimization: </a:t>
            </a:r>
            <a:r>
              <a:rPr lang="en-GB" sz="1200" kern="1200" dirty="0">
                <a:solidFill>
                  <a:schemeClr val="tx1"/>
                </a:solidFill>
                <a:effectLst/>
                <a:latin typeface="+mn-lt"/>
                <a:ea typeface="+mn-ea"/>
                <a:cs typeface="+mn-cs"/>
              </a:rPr>
              <a:t>displays the performance of our algorithm through the use of 5-fold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Arial" panose="020B0604020202020204" pitchFamily="34" charset="0"/>
                <a:cs typeface="Arial" panose="020B0604020202020204" pitchFamily="34" charset="0"/>
              </a:rPr>
              <a:t>Predicting: </a:t>
            </a:r>
            <a:r>
              <a:rPr lang="en-GB" sz="1200" kern="1200" dirty="0">
                <a:solidFill>
                  <a:schemeClr val="tx1"/>
                </a:solidFill>
                <a:effectLst/>
                <a:latin typeface="+mn-lt"/>
                <a:ea typeface="+mn-ea"/>
                <a:cs typeface="+mn-cs"/>
              </a:rPr>
              <a:t>Finally, we are interested in the predicted rating for a certain user-movie combination so we know whether the user will like this movie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And from the results we can see that the estimated rating is 4.04 compared to the actual rating of 5 as displayed. </a:t>
            </a:r>
            <a:endParaRPr lang="en-GB" b="1"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10</a:t>
            </a:fld>
            <a:endParaRPr lang="en-GB"/>
          </a:p>
        </p:txBody>
      </p:sp>
    </p:spTree>
    <p:extLst>
      <p:ext uri="{BB962C8B-B14F-4D97-AF65-F5344CB8AC3E}">
        <p14:creationId xmlns:p14="http://schemas.microsoft.com/office/powerpoint/2010/main" val="775852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a:solidFill>
                  <a:schemeClr val="tx1"/>
                </a:solidFill>
                <a:effectLst/>
                <a:latin typeface="+mn-lt"/>
                <a:ea typeface="+mn-ea"/>
                <a:cs typeface="+mn-cs"/>
              </a:rPr>
              <a:t>This is a list of all the datasets used throughout the projec</a:t>
            </a:r>
            <a:r>
              <a:rPr lang="en-GB" sz="1200" b="0" i="0" kern="1200" dirty="0">
                <a:solidFill>
                  <a:schemeClr val="tx1"/>
                </a:solidFill>
                <a:effectLst/>
                <a:latin typeface="+mn-lt"/>
                <a:ea typeface="+mn-ea"/>
                <a:cs typeface="+mn-cs"/>
              </a:rPr>
              <a:t>t. </a:t>
            </a:r>
            <a:r>
              <a:rPr lang="en-GB" sz="1200" b="1" i="1" kern="1200" dirty="0">
                <a:solidFill>
                  <a:schemeClr val="tx1"/>
                </a:solidFill>
                <a:effectLst/>
                <a:latin typeface="+mn-lt"/>
                <a:ea typeface="+mn-ea"/>
                <a:cs typeface="+mn-cs"/>
              </a:rPr>
              <a:t>Online Retail </a:t>
            </a:r>
            <a:r>
              <a:rPr lang="en-GB" sz="1200" i="1" kern="1200" dirty="0">
                <a:solidFill>
                  <a:schemeClr val="tx1"/>
                </a:solidFill>
                <a:effectLst/>
                <a:latin typeface="+mn-lt"/>
                <a:ea typeface="+mn-ea"/>
                <a:cs typeface="+mn-cs"/>
              </a:rPr>
              <a:t>(Point to the paragraph about it) – </a:t>
            </a:r>
            <a:r>
              <a:rPr lang="en-GB" sz="1200" kern="1200" dirty="0">
                <a:solidFill>
                  <a:schemeClr val="tx1"/>
                </a:solidFill>
                <a:effectLst/>
                <a:latin typeface="+mn-lt"/>
                <a:ea typeface="+mn-ea"/>
                <a:cs typeface="+mn-cs"/>
              </a:rPr>
              <a:t>Used for both </a:t>
            </a:r>
            <a:r>
              <a:rPr lang="en-GB" sz="1200" b="1" kern="1200" dirty="0">
                <a:solidFill>
                  <a:schemeClr val="tx1"/>
                </a:solidFill>
                <a:effectLst/>
                <a:latin typeface="+mn-lt"/>
                <a:ea typeface="+mn-ea"/>
                <a:cs typeface="+mn-cs"/>
              </a:rPr>
              <a:t>the algorithm</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written </a:t>
            </a:r>
            <a:r>
              <a:rPr lang="en-GB" sz="1200" b="1" u="sng" kern="1200" dirty="0">
                <a:solidFill>
                  <a:schemeClr val="tx1"/>
                </a:solidFill>
                <a:effectLst/>
                <a:latin typeface="+mn-lt"/>
                <a:ea typeface="+mn-ea"/>
                <a:cs typeface="+mn-cs"/>
              </a:rPr>
              <a:t>from scratch</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the algorithm</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written</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with the </a:t>
            </a:r>
            <a:r>
              <a:rPr lang="en-GB" sz="1200" b="1" u="sng" kern="1200" dirty="0" err="1">
                <a:solidFill>
                  <a:schemeClr val="tx1"/>
                </a:solidFill>
                <a:effectLst/>
                <a:latin typeface="+mn-lt"/>
                <a:ea typeface="+mn-ea"/>
                <a:cs typeface="+mn-cs"/>
              </a:rPr>
              <a:t>MLextend</a:t>
            </a:r>
            <a:r>
              <a:rPr lang="en-GB" sz="1200" b="1" u="sng" kern="1200" dirty="0">
                <a:solidFill>
                  <a:schemeClr val="tx1"/>
                </a:solidFill>
                <a:effectLst/>
                <a:latin typeface="+mn-lt"/>
                <a:ea typeface="+mn-ea"/>
                <a:cs typeface="+mn-cs"/>
              </a:rPr>
              <a:t> Library</a:t>
            </a:r>
            <a:r>
              <a:rPr lang="en-GB" sz="1200" kern="1200" dirty="0">
                <a:solidFill>
                  <a:schemeClr val="tx1"/>
                </a:solidFill>
                <a:effectLst/>
                <a:latin typeface="+mn-lt"/>
                <a:ea typeface="+mn-ea"/>
                <a:cs typeface="+mn-cs"/>
              </a:rPr>
              <a:t>. It is the</a:t>
            </a:r>
            <a:r>
              <a:rPr lang="en-GB" sz="1200" b="1" kern="1200" dirty="0">
                <a:solidFill>
                  <a:schemeClr val="tx1"/>
                </a:solidFill>
                <a:effectLst/>
                <a:latin typeface="+mn-lt"/>
                <a:ea typeface="+mn-ea"/>
                <a:cs typeface="+mn-cs"/>
              </a:rPr>
              <a:t> largest dataset</a:t>
            </a:r>
            <a:r>
              <a:rPr lang="en-GB" sz="1200" kern="1200" dirty="0">
                <a:solidFill>
                  <a:schemeClr val="tx1"/>
                </a:solidFill>
                <a:effectLst/>
                <a:latin typeface="+mn-lt"/>
                <a:ea typeface="+mn-ea"/>
                <a:cs typeface="+mn-cs"/>
              </a:rPr>
              <a:t> from the available and has both </a:t>
            </a:r>
            <a:r>
              <a:rPr lang="en-GB" sz="1200" b="1" kern="1200" dirty="0">
                <a:solidFill>
                  <a:schemeClr val="tx1"/>
                </a:solidFill>
                <a:effectLst/>
                <a:latin typeface="+mn-lt"/>
                <a:ea typeface="+mn-ea"/>
                <a:cs typeface="+mn-cs"/>
              </a:rPr>
              <a:t>missing</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erroneous</a:t>
            </a:r>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data</a:t>
            </a:r>
            <a:r>
              <a:rPr lang="en-GB" sz="1200" kern="1200" dirty="0">
                <a:solidFill>
                  <a:schemeClr val="tx1"/>
                </a:solidFill>
                <a:effectLst/>
                <a:latin typeface="+mn-lt"/>
                <a:ea typeface="+mn-ea"/>
                <a:cs typeface="+mn-cs"/>
              </a:rPr>
              <a:t>, those are the key reasons it was first chosen to present the </a:t>
            </a:r>
            <a:r>
              <a:rPr lang="en-GB" sz="1200" b="1" kern="1200" dirty="0">
                <a:solidFill>
                  <a:schemeClr val="tx1"/>
                </a:solidFill>
                <a:effectLst/>
                <a:latin typeface="+mn-lt"/>
                <a:ea typeface="+mn-ea"/>
                <a:cs typeface="+mn-cs"/>
              </a:rPr>
              <a:t>Apriori Association Rules Mining </a:t>
            </a:r>
            <a:r>
              <a:rPr lang="en-GB" sz="1200" kern="1200" dirty="0">
                <a:solidFill>
                  <a:schemeClr val="tx1"/>
                </a:solidFill>
                <a:effectLst/>
                <a:latin typeface="+mn-lt"/>
                <a:ea typeface="+mn-ea"/>
                <a:cs typeface="+mn-cs"/>
              </a:rPr>
              <a:t>algorithm.</a:t>
            </a:r>
          </a:p>
          <a:p>
            <a:r>
              <a:rPr lang="en-GB" sz="1200" b="1" i="1" kern="1200" dirty="0">
                <a:solidFill>
                  <a:schemeClr val="tx1"/>
                </a:solidFill>
                <a:effectLst/>
                <a:latin typeface="+mn-lt"/>
                <a:ea typeface="+mn-ea"/>
                <a:cs typeface="+mn-cs"/>
              </a:rPr>
              <a:t>Groceries</a:t>
            </a:r>
            <a:r>
              <a:rPr lang="en-GB" sz="1200" i="1" kern="1200" dirty="0">
                <a:solidFill>
                  <a:schemeClr val="tx1"/>
                </a:solidFill>
                <a:effectLst/>
                <a:latin typeface="+mn-lt"/>
                <a:ea typeface="+mn-ea"/>
                <a:cs typeface="+mn-cs"/>
              </a:rPr>
              <a:t> (Point to the paragraph about it)  </a:t>
            </a:r>
            <a:r>
              <a:rPr lang="en-GB" sz="1200" kern="1200" dirty="0">
                <a:solidFill>
                  <a:schemeClr val="tx1"/>
                </a:solidFill>
                <a:effectLst/>
                <a:latin typeface="+mn-lt"/>
                <a:ea typeface="+mn-ea"/>
                <a:cs typeface="+mn-cs"/>
              </a:rPr>
              <a:t>– Much smaller dataset, no cleaning required, very simple to work with when building an </a:t>
            </a:r>
            <a:r>
              <a:rPr lang="en-GB" sz="1200" b="1" kern="1200" dirty="0">
                <a:solidFill>
                  <a:schemeClr val="tx1"/>
                </a:solidFill>
                <a:effectLst/>
                <a:latin typeface="+mn-lt"/>
                <a:ea typeface="+mn-ea"/>
                <a:cs typeface="+mn-cs"/>
              </a:rPr>
              <a:t>Association Rules Mining </a:t>
            </a:r>
            <a:r>
              <a:rPr lang="en-GB" sz="1200" kern="1200" dirty="0">
                <a:solidFill>
                  <a:schemeClr val="tx1"/>
                </a:solidFill>
                <a:effectLst/>
                <a:latin typeface="+mn-lt"/>
                <a:ea typeface="+mn-ea"/>
                <a:cs typeface="+mn-cs"/>
              </a:rPr>
              <a:t>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1" kern="1200" dirty="0">
                <a:solidFill>
                  <a:schemeClr val="tx1"/>
                </a:solidFill>
                <a:effectLst/>
                <a:latin typeface="+mn-lt"/>
                <a:ea typeface="+mn-ea"/>
                <a:cs typeface="+mn-cs"/>
              </a:rPr>
              <a:t>Movielands</a:t>
            </a:r>
            <a:r>
              <a:rPr lang="en-GB" sz="1200" i="1" kern="1200" dirty="0">
                <a:solidFill>
                  <a:schemeClr val="tx1"/>
                </a:solidFill>
                <a:effectLst/>
                <a:latin typeface="+mn-lt"/>
                <a:ea typeface="+mn-ea"/>
                <a:cs typeface="+mn-cs"/>
              </a:rPr>
              <a:t>(Point to the paragraph about it)</a:t>
            </a:r>
            <a:r>
              <a:rPr lang="en-GB" sz="1200" b="1" i="1" kern="1200" dirty="0">
                <a:solidFill>
                  <a:schemeClr val="tx1"/>
                </a:solidFill>
                <a:effectLst/>
                <a:latin typeface="Arial" panose="020B0604020202020204" pitchFamily="34" charset="0"/>
                <a:ea typeface="+mn-ea"/>
                <a:cs typeface="Arial" panose="020B0604020202020204" pitchFamily="34" charset="0"/>
              </a:rPr>
              <a:t> </a:t>
            </a:r>
            <a:r>
              <a:rPr lang="en-GB" sz="1200" kern="1200" dirty="0">
                <a:solidFill>
                  <a:schemeClr val="tx1"/>
                </a:solidFill>
                <a:effectLst/>
                <a:latin typeface="+mn-lt"/>
                <a:ea typeface="+mn-ea"/>
                <a:cs typeface="+mn-cs"/>
              </a:rPr>
              <a:t>–</a:t>
            </a:r>
            <a:r>
              <a:rPr lang="en-GB" sz="1200" b="1" i="1" kern="1200" dirty="0">
                <a:solidFill>
                  <a:schemeClr val="tx1"/>
                </a:solidFill>
                <a:effectLst/>
                <a:latin typeface="Arial" panose="020B0604020202020204" pitchFamily="34" charset="0"/>
                <a:ea typeface="+mn-ea"/>
                <a:cs typeface="Arial" panose="020B0604020202020204" pitchFamily="34" charset="0"/>
              </a:rPr>
              <a:t> </a:t>
            </a:r>
            <a:r>
              <a:rPr lang="en-GB" sz="1200" kern="1200" dirty="0">
                <a:solidFill>
                  <a:schemeClr val="tx1"/>
                </a:solidFill>
                <a:effectLst/>
                <a:latin typeface="+mn-lt"/>
                <a:ea typeface="+mn-ea"/>
                <a:cs typeface="+mn-cs"/>
              </a:rPr>
              <a:t>small dataset, no cleaning required, very simple to work with when building </a:t>
            </a:r>
            <a:r>
              <a:rPr lang="en-GB" sz="1200" b="1" dirty="0"/>
              <a:t>Collaborative Filtering </a:t>
            </a:r>
            <a:r>
              <a:rPr lang="en-GB" sz="1200" kern="1200" dirty="0">
                <a:solidFill>
                  <a:schemeClr val="tx1"/>
                </a:solidFill>
                <a:effectLst/>
                <a:latin typeface="+mn-lt"/>
                <a:ea typeface="+mn-ea"/>
                <a:cs typeface="+mn-cs"/>
              </a:rPr>
              <a:t>algorithm. </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techniques we chose for this project are very different </a:t>
            </a:r>
            <a:r>
              <a:rPr lang="en-GB" b="0" dirty="0"/>
              <a:t>(</a:t>
            </a:r>
            <a:r>
              <a:rPr lang="en-GB" b="0" i="1" dirty="0"/>
              <a:t>Point to the two figures</a:t>
            </a:r>
            <a:r>
              <a:rPr lang="en-GB" b="0" dirty="0"/>
              <a:t>) </a:t>
            </a:r>
            <a:r>
              <a:rPr lang="en-GB" dirty="0"/>
              <a:t>and are utilised in unrelated scenarios - shopping basket analysis, recommendation systems, we chose this because this allows us to learn more about data mining as a whole rather than one particular part of data mining for one particular scenario. </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list of questions we thought would be interesting to answer for the generated frequent itemsets and </a:t>
            </a:r>
            <a:r>
              <a:rPr lang="en-GB"/>
              <a:t>association rules.</a:t>
            </a:r>
            <a:endParaRPr lang="en-GB" dirty="0"/>
          </a:p>
          <a:p>
            <a:r>
              <a:rPr lang="en-GB" dirty="0"/>
              <a:t>Under the questions, examples of the information extracted is given by showing the first 4 rows of the rules and itemsets output files.</a:t>
            </a:r>
          </a:p>
        </p:txBody>
      </p:sp>
      <p:sp>
        <p:nvSpPr>
          <p:cNvPr id="4" name="Slide Number Placeholder 3"/>
          <p:cNvSpPr>
            <a:spLocks noGrp="1"/>
          </p:cNvSpPr>
          <p:nvPr>
            <p:ph type="sldNum" sz="quarter" idx="5"/>
          </p:nvPr>
        </p:nvSpPr>
        <p:spPr/>
        <p:txBody>
          <a:bodyPr/>
          <a:lstStyle/>
          <a:p>
            <a:fld id="{56968897-611B-4557-97B4-67EAE2B1ABE0}" type="slidenum">
              <a:rPr lang="en-GB" smtClean="0"/>
              <a:t>5</a:t>
            </a:fld>
            <a:endParaRPr lang="en-GB"/>
          </a:p>
        </p:txBody>
      </p:sp>
    </p:spTree>
    <p:extLst>
      <p:ext uri="{BB962C8B-B14F-4D97-AF65-F5344CB8AC3E}">
        <p14:creationId xmlns:p14="http://schemas.microsoft.com/office/powerpoint/2010/main" val="221555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algorithm we have successfully extracted information about the </a:t>
            </a:r>
            <a:r>
              <a:rPr lang="en-GB" b="1" dirty="0"/>
              <a:t>frequent itemsets </a:t>
            </a:r>
            <a:r>
              <a:rPr lang="en-GB" dirty="0"/>
              <a:t>and </a:t>
            </a:r>
            <a:r>
              <a:rPr lang="en-GB" b="1" dirty="0"/>
              <a:t>their associations</a:t>
            </a:r>
            <a:r>
              <a:rPr lang="en-GB" dirty="0"/>
              <a:t>. </a:t>
            </a:r>
          </a:p>
          <a:p>
            <a:r>
              <a:rPr lang="en-GB" dirty="0"/>
              <a:t>We have discovered there are </a:t>
            </a:r>
            <a:r>
              <a:rPr lang="en-GB" b="1" dirty="0"/>
              <a:t>169 unique items</a:t>
            </a:r>
            <a:r>
              <a:rPr lang="en-GB" dirty="0"/>
              <a:t>, out of which thousands of possible rules can be generated. </a:t>
            </a:r>
          </a:p>
          <a:p>
            <a:r>
              <a:rPr lang="en-GB" dirty="0"/>
              <a:t>The </a:t>
            </a:r>
            <a:r>
              <a:rPr lang="en-GB" b="1" dirty="0"/>
              <a:t>confidence</a:t>
            </a:r>
            <a:r>
              <a:rPr lang="en-GB" dirty="0"/>
              <a:t> and </a:t>
            </a:r>
            <a:r>
              <a:rPr lang="en-GB" b="1" dirty="0"/>
              <a:t>support </a:t>
            </a:r>
            <a:r>
              <a:rPr lang="en-GB" b="0" dirty="0"/>
              <a:t>boundaries</a:t>
            </a:r>
            <a:r>
              <a:rPr lang="en-GB" b="1" dirty="0"/>
              <a:t> </a:t>
            </a:r>
            <a:r>
              <a:rPr lang="en-GB" dirty="0"/>
              <a:t>make it possible </a:t>
            </a:r>
            <a:r>
              <a:rPr lang="en-GB" b="1" dirty="0"/>
              <a:t>to filleter out the unpopular itemsets and uncommon rules </a:t>
            </a:r>
            <a:r>
              <a:rPr lang="en-GB" dirty="0"/>
              <a:t>leaving only those that have the requested impact, as shown on Fig. 3. </a:t>
            </a:r>
          </a:p>
          <a:p>
            <a:r>
              <a:rPr lang="en-GB" dirty="0"/>
              <a:t>Only the itemsets with 251 number of occurrences/support are considered for the association rules mining and even the association rules generated can be filtered by setting the minimum confidence boundary. </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6</a:t>
            </a:fld>
            <a:endParaRPr lang="en-GB"/>
          </a:p>
        </p:txBody>
      </p:sp>
    </p:spTree>
    <p:extLst>
      <p:ext uri="{BB962C8B-B14F-4D97-AF65-F5344CB8AC3E}">
        <p14:creationId xmlns:p14="http://schemas.microsoft.com/office/powerpoint/2010/main" val="273060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has been developed both from scratch and with the Surprise Library to make recommendation based on Collaborative Filtering and predict user rating for a movie.</a:t>
            </a:r>
          </a:p>
          <a:p>
            <a:r>
              <a:rPr lang="en-GB" dirty="0"/>
              <a:t>The attributes of </a:t>
            </a:r>
            <a:r>
              <a:rPr lang="en-GB" sz="1200" b="1" i="1" dirty="0">
                <a:latin typeface="Arial" panose="020B0604020202020204" pitchFamily="34" charset="0"/>
                <a:cs typeface="Arial" panose="020B0604020202020204" pitchFamily="34" charset="0"/>
              </a:rPr>
              <a:t>Movielands </a:t>
            </a:r>
            <a:r>
              <a:rPr lang="en-GB" dirty="0"/>
              <a:t>data set is:</a:t>
            </a:r>
          </a:p>
          <a:p>
            <a:pPr lvl="0" rtl="0"/>
            <a:r>
              <a:rPr lang="en-GB" sz="1200" kern="1200" dirty="0">
                <a:solidFill>
                  <a:schemeClr val="tx1"/>
                </a:solidFill>
                <a:effectLst/>
                <a:latin typeface="+mn-lt"/>
                <a:ea typeface="+mn-ea"/>
                <a:cs typeface="+mn-cs"/>
              </a:rPr>
              <a:t>User Ids: </a:t>
            </a:r>
            <a:r>
              <a:rPr lang="en-GB" sz="1200" i="1" kern="1200" dirty="0">
                <a:solidFill>
                  <a:schemeClr val="tx1"/>
                </a:solidFill>
                <a:effectLst/>
                <a:latin typeface="+mn-lt"/>
                <a:ea typeface="+mn-ea"/>
                <a:cs typeface="+mn-cs"/>
              </a:rPr>
              <a:t>Movielands</a:t>
            </a:r>
            <a:r>
              <a:rPr lang="en-GB" sz="1200" kern="1200" dirty="0">
                <a:solidFill>
                  <a:schemeClr val="tx1"/>
                </a:solidFill>
                <a:effectLst/>
                <a:latin typeface="+mn-lt"/>
                <a:ea typeface="+mn-ea"/>
                <a:cs typeface="+mn-cs"/>
              </a:rPr>
              <a:t> users were selected at random for inclusion</a:t>
            </a:r>
          </a:p>
          <a:p>
            <a:pPr lvl="0"/>
            <a:r>
              <a:rPr lang="en-GB" sz="1200" kern="1200" dirty="0">
                <a:solidFill>
                  <a:schemeClr val="tx1"/>
                </a:solidFill>
                <a:effectLst/>
                <a:latin typeface="+mn-lt"/>
                <a:ea typeface="+mn-ea"/>
                <a:cs typeface="+mn-cs"/>
              </a:rPr>
              <a:t>Movie Ids: Only movies with at least one rating or tag are included in the dataset.</a:t>
            </a:r>
          </a:p>
          <a:p>
            <a:pPr lvl="0"/>
            <a:r>
              <a:rPr lang="en-GB" sz="1200" kern="1200" dirty="0">
                <a:solidFill>
                  <a:schemeClr val="tx1"/>
                </a:solidFill>
                <a:effectLst/>
                <a:latin typeface="+mn-lt"/>
                <a:ea typeface="+mn-ea"/>
                <a:cs typeface="+mn-cs"/>
              </a:rPr>
              <a:t>Ratings: Each line of this file after the header row represents one rating of one movie by one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Also </a:t>
            </a:r>
            <a:r>
              <a:rPr lang="en-GB" sz="1200" kern="1200" dirty="0">
                <a:solidFill>
                  <a:schemeClr val="tx1"/>
                </a:solidFill>
                <a:effectLst/>
                <a:latin typeface="+mn-lt"/>
                <a:ea typeface="+mn-ea"/>
                <a:cs typeface="+mn-cs"/>
              </a:rPr>
              <a:t>Ratings are made on a 5-star scale, with half-star increments (0.5 stars - 5.0 stars).</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7</a:t>
            </a:fld>
            <a:endParaRPr lang="en-GB"/>
          </a:p>
        </p:txBody>
      </p:sp>
    </p:spTree>
    <p:extLst>
      <p:ext uri="{BB962C8B-B14F-4D97-AF65-F5344CB8AC3E}">
        <p14:creationId xmlns:p14="http://schemas.microsoft.com/office/powerpoint/2010/main" val="373192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Question1: </a:t>
            </a:r>
            <a:r>
              <a:rPr lang="en-GB" sz="1200" kern="1200" dirty="0">
                <a:solidFill>
                  <a:schemeClr val="tx1"/>
                </a:solidFill>
                <a:effectLst/>
                <a:latin typeface="+mn-lt"/>
                <a:ea typeface="+mn-ea"/>
                <a:cs typeface="+mn-cs"/>
              </a:rPr>
              <a:t>To find the average rating of each movie. To do so, we grouped the dataset by the title of the movie and then calculate the mean of the rating for each movie. Then we sorted the ratings in the descending order of their average ratings, then we have added the number of ratings for a movie to the ratings_mean_count data 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Question2: </a:t>
            </a:r>
            <a:r>
              <a:rPr lang="en-GB" sz="1200" kern="1200" dirty="0">
                <a:solidFill>
                  <a:schemeClr val="tx1"/>
                </a:solidFill>
                <a:effectLst/>
                <a:latin typeface="+mn-lt"/>
                <a:ea typeface="+mn-ea"/>
                <a:cs typeface="+mn-cs"/>
              </a:rPr>
              <a:t>As in many other Machine Learning algorithms training is used to optimize its predictions to match as closely as possible the actual results. So, in the context of collaborative filtering, our algorithm will try to predict the rating of a certain user-movie combination and it will compare that prediction to the actual prediction. The difference between the actual and the predicted rating is measured using classical error measurements such as Root mean squared error (RMSE) and Mean absolute error (MAE).</a:t>
            </a:r>
          </a:p>
          <a:p>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8</a:t>
            </a:fld>
            <a:endParaRPr lang="en-GB"/>
          </a:p>
        </p:txBody>
      </p:sp>
    </p:spTree>
    <p:extLst>
      <p:ext uri="{BB962C8B-B14F-4D97-AF65-F5344CB8AC3E}">
        <p14:creationId xmlns:p14="http://schemas.microsoft.com/office/powerpoint/2010/main" val="4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output in figure 4, clearly shows that most of the movies have received 8 ratings. To view the average ratings for each movie, we have plotted a histogram chart as showing in Figure 5.</a:t>
            </a:r>
            <a:endParaRPr lang="en-GB" dirty="0"/>
          </a:p>
        </p:txBody>
      </p:sp>
      <p:sp>
        <p:nvSpPr>
          <p:cNvPr id="4" name="Slide Number Placeholder 3"/>
          <p:cNvSpPr>
            <a:spLocks noGrp="1"/>
          </p:cNvSpPr>
          <p:nvPr>
            <p:ph type="sldNum" sz="quarter" idx="5"/>
          </p:nvPr>
        </p:nvSpPr>
        <p:spPr/>
        <p:txBody>
          <a:bodyPr/>
          <a:lstStyle/>
          <a:p>
            <a:fld id="{56968897-611B-4557-97B4-67EAE2B1ABE0}" type="slidenum">
              <a:rPr lang="en-GB" smtClean="0"/>
              <a:t>9</a:t>
            </a:fld>
            <a:endParaRPr lang="en-GB"/>
          </a:p>
        </p:txBody>
      </p:sp>
    </p:spTree>
    <p:extLst>
      <p:ext uri="{BB962C8B-B14F-4D97-AF65-F5344CB8AC3E}">
        <p14:creationId xmlns:p14="http://schemas.microsoft.com/office/powerpoint/2010/main" val="249475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urprise.readthedocs.io/en/stable/getting_started.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dirty="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3"/>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b="1" dirty="0"/>
              <a:t>Results – Cross Validation and Predictions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171851" y="2178539"/>
            <a:ext cx="9983827" cy="3760891"/>
          </a:xfrm>
        </p:spPr>
        <p:txBody>
          <a:bodyPr/>
          <a:lstStyle/>
          <a:p>
            <a:pPr marL="0" indent="0">
              <a:buNone/>
            </a:pPr>
            <a:r>
              <a:rPr lang="en-GB" b="1" dirty="0">
                <a:latin typeface="Arial" panose="020B0604020202020204" pitchFamily="34" charset="0"/>
                <a:cs typeface="Arial" panose="020B0604020202020204" pitchFamily="34" charset="0"/>
              </a:rPr>
              <a:t>Optimization:</a:t>
            </a:r>
          </a:p>
          <a:p>
            <a:endParaRPr lang="en-GB" b="1" dirty="0"/>
          </a:p>
          <a:p>
            <a:endParaRPr lang="en-GB" b="1" dirty="0"/>
          </a:p>
          <a:p>
            <a:pPr marL="0" indent="0">
              <a:buNone/>
            </a:pPr>
            <a:endParaRPr lang="en-GB" b="1" dirty="0"/>
          </a:p>
          <a:p>
            <a:pPr marL="0" indent="0">
              <a:buNone/>
            </a:pPr>
            <a:r>
              <a:rPr lang="en-GB" b="1" dirty="0">
                <a:latin typeface="Arial" panose="020B0604020202020204" pitchFamily="34" charset="0"/>
                <a:cs typeface="Arial" panose="020B0604020202020204" pitchFamily="34" charset="0"/>
              </a:rPr>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3"/>
          <a:stretch>
            <a:fillRect/>
          </a:stretch>
        </p:blipFill>
        <p:spPr>
          <a:xfrm>
            <a:off x="1171850" y="2619348"/>
            <a:ext cx="7025665" cy="1523461"/>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4"/>
          <a:stretch>
            <a:fillRect/>
          </a:stretch>
        </p:blipFill>
        <p:spPr>
          <a:xfrm>
            <a:off x="1171851" y="4583989"/>
            <a:ext cx="7763602" cy="774074"/>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a:xfrm>
            <a:off x="643468" y="643467"/>
            <a:ext cx="3073550" cy="5126203"/>
          </a:xfrm>
        </p:spPr>
        <p:txBody>
          <a:bodyPr anchor="ctr">
            <a:normAutofit/>
          </a:bodyPr>
          <a:lstStyle/>
          <a:p>
            <a:pPr algn="r"/>
            <a:br>
              <a:rPr lang="en-GB" b="1" dirty="0"/>
            </a:br>
            <a:r>
              <a:rPr lang="en-GB" b="1" dirty="0"/>
              <a:t>Datasets</a:t>
            </a:r>
            <a:endParaRPr lang="en-GB" dirty="0"/>
          </a:p>
        </p:txBody>
      </p:sp>
      <p:cxnSp>
        <p:nvCxnSpPr>
          <p:cNvPr id="28" name="Straight Connector 27">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a:xfrm>
            <a:off x="4363786" y="621697"/>
            <a:ext cx="6791894" cy="5147973"/>
          </a:xfrm>
        </p:spPr>
        <p:txBody>
          <a:bodyPr anchor="ctr">
            <a:noAutofit/>
          </a:bodyPr>
          <a:lstStyle/>
          <a:p>
            <a:pPr lvl="0">
              <a:buFont typeface="Wingdings" panose="05000000000000000000" pitchFamily="2" charset="2"/>
              <a:buChar char="v"/>
            </a:pPr>
            <a:r>
              <a:rPr lang="en-GB" sz="1800" b="1" u="sng" dirty="0">
                <a:latin typeface="Arial" panose="020B0604020202020204" pitchFamily="34" charset="0"/>
                <a:cs typeface="Arial" panose="020B0604020202020204" pitchFamily="34" charset="0"/>
                <a:hlinkClick r:id="rId3"/>
              </a:rPr>
              <a:t>Online Retail</a:t>
            </a:r>
            <a:r>
              <a:rPr lang="en-GB" sz="1800" b="1" dirty="0">
                <a:latin typeface="Arial" panose="020B0604020202020204" pitchFamily="34" charset="0"/>
                <a:cs typeface="Arial" panose="020B0604020202020204" pitchFamily="34" charset="0"/>
              </a:rPr>
              <a:t>: time series, transactional data – 8 attributes, 541K records</a:t>
            </a:r>
            <a:endParaRPr lang="en-GB" sz="1800" b="1" u="sng" dirty="0">
              <a:latin typeface="Arial" panose="020B0604020202020204" pitchFamily="34" charset="0"/>
              <a:cs typeface="Arial" panose="020B0604020202020204" pitchFamily="34" charset="0"/>
            </a:endParaRPr>
          </a:p>
          <a:p>
            <a:pPr marL="292608" lvl="1" indent="0">
              <a:buNone/>
            </a:pPr>
            <a:r>
              <a:rPr lang="en-GB" b="1" dirty="0">
                <a:latin typeface="Arial" panose="020B0604020202020204" pitchFamily="34" charset="0"/>
                <a:cs typeface="Arial" panose="020B0604020202020204" pitchFamily="34" charset="0"/>
              </a:rPr>
              <a:t>Each row represents a whole sale purchase of an item along with details about the purchase such as: the invoice ID, stock code, item description, quantity purchased, price per unit, the ID and country of the customer who made the purchase.</a:t>
            </a:r>
            <a:endParaRPr lang="en-GB" dirty="0">
              <a:latin typeface="Arial" panose="020B0604020202020204" pitchFamily="34" charset="0"/>
              <a:cs typeface="Arial" panose="020B0604020202020204" pitchFamily="34" charset="0"/>
            </a:endParaRPr>
          </a:p>
          <a:p>
            <a:pPr lvl="0">
              <a:buFont typeface="Wingdings" panose="05000000000000000000" pitchFamily="2" charset="2"/>
              <a:buChar char="v"/>
            </a:pPr>
            <a:r>
              <a:rPr lang="en-GB" sz="1800" b="1" u="sng" dirty="0">
                <a:latin typeface="Arial" panose="020B0604020202020204" pitchFamily="34" charset="0"/>
                <a:cs typeface="Arial" panose="020B0604020202020204" pitchFamily="34" charset="0"/>
                <a:hlinkClick r:id="rId4"/>
              </a:rPr>
              <a:t>Groceries</a:t>
            </a:r>
            <a:r>
              <a:rPr lang="en-GB" sz="1800" b="1" dirty="0">
                <a:latin typeface="Arial" panose="020B0604020202020204" pitchFamily="34" charset="0"/>
                <a:cs typeface="Arial" panose="020B0604020202020204" pitchFamily="34" charset="0"/>
              </a:rPr>
              <a:t>: customer recite data – 9K records</a:t>
            </a:r>
            <a:endParaRPr lang="en-GB" sz="1800" b="1" u="sng" dirty="0">
              <a:latin typeface="Arial" panose="020B0604020202020204" pitchFamily="34" charset="0"/>
              <a:cs typeface="Arial" panose="020B0604020202020204" pitchFamily="34" charset="0"/>
            </a:endParaRPr>
          </a:p>
          <a:p>
            <a:pPr marL="292608" lvl="1" indent="0">
              <a:buNone/>
            </a:pPr>
            <a:r>
              <a:rPr lang="en-GB" b="1" dirty="0">
                <a:latin typeface="Arial" panose="020B0604020202020204" pitchFamily="34" charset="0"/>
                <a:cs typeface="Arial" panose="020B0604020202020204" pitchFamily="34" charset="0"/>
              </a:rPr>
              <a:t>Each row represents a customer recite (list of the items bought) with no details about the purchase but the names of the items.</a:t>
            </a:r>
          </a:p>
          <a:p>
            <a:pPr lvl="0">
              <a:buFont typeface="Wingdings" panose="05000000000000000000" pitchFamily="2" charset="2"/>
              <a:buChar char="v"/>
            </a:pPr>
            <a:r>
              <a:rPr lang="en-GB" sz="1800" b="1" u="sng" dirty="0" err="1">
                <a:latin typeface="Arial" panose="020B0604020202020204" pitchFamily="34" charset="0"/>
                <a:cs typeface="Arial" panose="020B0604020202020204" pitchFamily="34" charset="0"/>
                <a:hlinkClick r:id="rId5"/>
              </a:rPr>
              <a:t>MovieLands</a:t>
            </a:r>
            <a:r>
              <a:rPr lang="en-GB" sz="1800" b="1" dirty="0">
                <a:latin typeface="Arial" panose="020B0604020202020204" pitchFamily="34" charset="0"/>
                <a:cs typeface="Arial" panose="020B0604020202020204" pitchFamily="34" charset="0"/>
              </a:rPr>
              <a:t>: movie rating data – 100K records</a:t>
            </a:r>
            <a:br>
              <a:rPr lang="en-GB" sz="1800" b="1" u="sng" dirty="0">
                <a:latin typeface="Arial" panose="020B0604020202020204" pitchFamily="34" charset="0"/>
                <a:cs typeface="Arial" panose="020B0604020202020204" pitchFamily="34" charset="0"/>
              </a:rPr>
            </a:br>
            <a:r>
              <a:rPr lang="en-GB" sz="1800" b="1" dirty="0">
                <a:latin typeface="Arial" panose="020B0604020202020204" pitchFamily="34" charset="0"/>
                <a:cs typeface="Arial" panose="020B0604020202020204" pitchFamily="34" charset="0"/>
              </a:rPr>
              <a:t>describes a movie recommendation service. It contains 100836   ratings and 3683 tag applications across 9742 movies. The data contains ratings from 610 unique users made between March 29, 1996 and September 24, 2018. The dataset was generated on September 26, 2018.</a:t>
            </a:r>
          </a:p>
        </p:txBody>
      </p:sp>
      <p:sp>
        <p:nvSpPr>
          <p:cNvPr id="30" name="Rectangle 29">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a:xfrm>
            <a:off x="642257" y="634946"/>
            <a:ext cx="6432434" cy="1450757"/>
          </a:xfrm>
        </p:spPr>
        <p:txBody>
          <a:bodyPr>
            <a:normAutofit/>
          </a:bodyPr>
          <a:lstStyle/>
          <a:p>
            <a:br>
              <a:rPr lang="en-GB" b="1" dirty="0"/>
            </a:br>
            <a:r>
              <a:rPr lang="en-GB" b="1" dirty="0"/>
              <a:t>Techniques</a:t>
            </a:r>
            <a:endParaRPr lang="en-GB" dirty="0"/>
          </a:p>
        </p:txBody>
      </p:sp>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a:xfrm>
            <a:off x="642257" y="2407436"/>
            <a:ext cx="6432434" cy="3461658"/>
          </a:xfrm>
        </p:spPr>
        <p:txBody>
          <a:bodyPr>
            <a:normAutofit/>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 Association Rules Mining, </a:t>
            </a:r>
            <a:r>
              <a:rPr lang="en-GB" b="1" i="1" dirty="0" err="1">
                <a:latin typeface="Arial" panose="020B0604020202020204" pitchFamily="34" charset="0"/>
                <a:cs typeface="Arial" panose="020B0604020202020204" pitchFamily="34" charset="0"/>
              </a:rPr>
              <a:t>Apriori</a:t>
            </a:r>
            <a:endParaRPr lang="en-GB" b="1"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latin typeface="Arial" panose="020B0604020202020204" pitchFamily="34" charset="0"/>
                <a:cs typeface="Arial" panose="020B0604020202020204" pitchFamily="34" charset="0"/>
              </a:rPr>
              <a:t> Algorithm</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Questions </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Results</a:t>
            </a:r>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 Collaborative Filtering</a:t>
            </a:r>
            <a:endParaRPr lang="en-GB"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latin typeface="Arial" panose="020B0604020202020204" pitchFamily="34" charset="0"/>
                <a:cs typeface="Arial" panose="020B0604020202020204" pitchFamily="34" charset="0"/>
              </a:rPr>
              <a:t> Algorithm</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Questions </a:t>
            </a:r>
          </a:p>
          <a:p>
            <a:pPr lvl="1">
              <a:buFont typeface="Arial" panose="020B0604020202020204" pitchFamily="34" charset="0"/>
              <a:buChar char="•"/>
            </a:pPr>
            <a:r>
              <a:rPr lang="en-GB" dirty="0">
                <a:latin typeface="Arial" panose="020B0604020202020204" pitchFamily="34" charset="0"/>
                <a:cs typeface="Arial" panose="020B0604020202020204" pitchFamily="34" charset="0"/>
              </a:rPr>
              <a:t> Results</a:t>
            </a:r>
            <a:endParaRPr lang="en-GB" i="1" dirty="0">
              <a:latin typeface="Arial" panose="020B0604020202020204" pitchFamily="34" charset="0"/>
              <a:cs typeface="Arial" panose="020B0604020202020204" pitchFamily="34" charset="0"/>
            </a:endParaRPr>
          </a:p>
          <a:p>
            <a:pPr marL="0" indent="0">
              <a:buNone/>
            </a:pPr>
            <a:endParaRPr lang="en-GB" dirty="0"/>
          </a:p>
        </p:txBody>
      </p:sp>
      <p:pic>
        <p:nvPicPr>
          <p:cNvPr id="6" name="Picture 5">
            <a:extLst>
              <a:ext uri="{FF2B5EF4-FFF2-40B4-BE49-F238E27FC236}">
                <a16:creationId xmlns:a16="http://schemas.microsoft.com/office/drawing/2014/main" id="{B37D5C7A-D4C1-460F-B6FC-857725B2F015}"/>
              </a:ext>
            </a:extLst>
          </p:cNvPr>
          <p:cNvPicPr>
            <a:picLocks noChangeAspect="1"/>
          </p:cNvPicPr>
          <p:nvPr/>
        </p:nvPicPr>
        <p:blipFill>
          <a:blip r:embed="rId3"/>
          <a:stretch>
            <a:fillRect/>
          </a:stretch>
        </p:blipFill>
        <p:spPr>
          <a:xfrm>
            <a:off x="7539359" y="581198"/>
            <a:ext cx="4001315" cy="2050674"/>
          </a:xfrm>
          <a:prstGeom prst="rect">
            <a:avLst/>
          </a:prstGeom>
        </p:spPr>
      </p:pic>
      <p:pic>
        <p:nvPicPr>
          <p:cNvPr id="5" name="Picture 4">
            <a:extLst>
              <a:ext uri="{FF2B5EF4-FFF2-40B4-BE49-F238E27FC236}">
                <a16:creationId xmlns:a16="http://schemas.microsoft.com/office/drawing/2014/main" id="{3DF8AD17-2FDB-4ED8-AEBC-DEED0029068C}"/>
              </a:ext>
            </a:extLst>
          </p:cNvPr>
          <p:cNvPicPr>
            <a:picLocks noChangeAspect="1"/>
          </p:cNvPicPr>
          <p:nvPr/>
        </p:nvPicPr>
        <p:blipFill>
          <a:blip r:embed="rId4"/>
          <a:stretch>
            <a:fillRect/>
          </a:stretch>
        </p:blipFill>
        <p:spPr>
          <a:xfrm>
            <a:off x="7539358" y="3535176"/>
            <a:ext cx="4001315" cy="2313133"/>
          </a:xfrm>
          <a:prstGeom prst="rect">
            <a:avLst/>
          </a:prstGeom>
        </p:spPr>
      </p:pic>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EDF014A7-1C6B-46E1-8BD9-F35064996309}"/>
              </a:ext>
            </a:extLst>
          </p:cNvPr>
          <p:cNvSpPr txBox="1">
            <a:spLocks/>
          </p:cNvSpPr>
          <p:nvPr/>
        </p:nvSpPr>
        <p:spPr>
          <a:xfrm>
            <a:off x="6729274" y="2108201"/>
            <a:ext cx="4160075"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GB" dirty="0"/>
          </a:p>
        </p:txBody>
      </p:sp>
      <p:sp>
        <p:nvSpPr>
          <p:cNvPr id="7" name="TextBox 6">
            <a:extLst>
              <a:ext uri="{FF2B5EF4-FFF2-40B4-BE49-F238E27FC236}">
                <a16:creationId xmlns:a16="http://schemas.microsoft.com/office/drawing/2014/main" id="{2A6D5F17-A42E-4393-8B09-982EBBAA1D1B}"/>
              </a:ext>
            </a:extLst>
          </p:cNvPr>
          <p:cNvSpPr txBox="1"/>
          <p:nvPr/>
        </p:nvSpPr>
        <p:spPr>
          <a:xfrm>
            <a:off x="7973139" y="5848309"/>
            <a:ext cx="3320412" cy="646331"/>
          </a:xfrm>
          <a:prstGeom prst="rect">
            <a:avLst/>
          </a:prstGeom>
          <a:noFill/>
        </p:spPr>
        <p:txBody>
          <a:bodyPr wrap="square" rtlCol="0">
            <a:spAutoFit/>
          </a:bodyPr>
          <a:lstStyle/>
          <a:p>
            <a:r>
              <a:rPr lang="en-GB" b="1" i="1" dirty="0">
                <a:latin typeface="Arial" panose="020B0604020202020204" pitchFamily="34" charset="0"/>
                <a:cs typeface="Arial" panose="020B0604020202020204" pitchFamily="34" charset="0"/>
              </a:rPr>
              <a:t>Figure2: Association Rules Mining</a:t>
            </a:r>
            <a:endParaRPr lang="en-GB" dirty="0"/>
          </a:p>
        </p:txBody>
      </p:sp>
      <p:sp>
        <p:nvSpPr>
          <p:cNvPr id="8" name="TextBox 7">
            <a:extLst>
              <a:ext uri="{FF2B5EF4-FFF2-40B4-BE49-F238E27FC236}">
                <a16:creationId xmlns:a16="http://schemas.microsoft.com/office/drawing/2014/main" id="{3B68EBFF-4191-462A-86C2-3EDD4CB9BA8F}"/>
              </a:ext>
            </a:extLst>
          </p:cNvPr>
          <p:cNvSpPr txBox="1"/>
          <p:nvPr/>
        </p:nvSpPr>
        <p:spPr>
          <a:xfrm>
            <a:off x="8175240" y="2710900"/>
            <a:ext cx="2916210" cy="646331"/>
          </a:xfrm>
          <a:prstGeom prst="rect">
            <a:avLst/>
          </a:prstGeom>
          <a:noFill/>
        </p:spPr>
        <p:txBody>
          <a:bodyPr wrap="square" rtlCol="0">
            <a:spAutoFit/>
          </a:bodyPr>
          <a:lstStyle/>
          <a:p>
            <a:r>
              <a:rPr lang="en-GB" b="1" i="1" dirty="0">
                <a:latin typeface="Arial" panose="020B0604020202020204" pitchFamily="34" charset="0"/>
                <a:cs typeface="Arial" panose="020B0604020202020204" pitchFamily="34" charset="0"/>
              </a:rPr>
              <a:t>Figure1: Collaborative Filtering</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a:xfrm>
            <a:off x="643468" y="643467"/>
            <a:ext cx="3073550" cy="5126203"/>
          </a:xfrm>
        </p:spPr>
        <p:txBody>
          <a:bodyPr anchor="ctr">
            <a:normAutofit/>
          </a:bodyPr>
          <a:lstStyle/>
          <a:p>
            <a:pPr algn="r"/>
            <a:br>
              <a:rPr lang="en-GB" dirty="0"/>
            </a:br>
            <a:br>
              <a:rPr lang="en-GB" dirty="0"/>
            </a:br>
            <a:r>
              <a:rPr lang="en-GB" b="1" dirty="0"/>
              <a:t>Association Rules Mining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a:xfrm>
            <a:off x="4363786" y="621697"/>
            <a:ext cx="6791894" cy="5147973"/>
          </a:xfrm>
        </p:spPr>
        <p:txBody>
          <a:bodyPr anchor="ctr">
            <a:normAutofit/>
          </a:bodyPr>
          <a:lstStyle/>
          <a:p>
            <a:r>
              <a:rPr lang="en-GB" b="1" dirty="0">
                <a:latin typeface="Arial" panose="020B0604020202020204" pitchFamily="34" charset="0"/>
                <a:cs typeface="Arial" panose="020B0604020202020204" pitchFamily="34" charset="0"/>
              </a:rPr>
              <a:t>Apriori Algorithm </a:t>
            </a:r>
            <a:r>
              <a:rPr lang="en-GB" sz="1800" dirty="0">
                <a:latin typeface="Arial" panose="020B0604020202020204" pitchFamily="34" charset="0"/>
                <a:cs typeface="Arial" panose="020B0604020202020204" pitchFamily="34" charset="0"/>
              </a:rPr>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sz="1800" i="1" dirty="0">
                <a:latin typeface="Arial" panose="020B0604020202020204" pitchFamily="34" charset="0"/>
                <a:cs typeface="Arial" panose="020B0604020202020204" pitchFamily="34" charset="0"/>
              </a:rPr>
              <a:t>- </a:t>
            </a:r>
            <a:r>
              <a:rPr lang="en-GB" sz="1800" b="1" i="1" dirty="0">
                <a:latin typeface="Arial" panose="020B0604020202020204" pitchFamily="34" charset="0"/>
                <a:cs typeface="Arial" panose="020B0604020202020204" pitchFamily="34" charset="0"/>
              </a:rPr>
              <a:t>Online Retail </a:t>
            </a:r>
            <a:r>
              <a:rPr lang="en-GB" sz="1800" i="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Used for both the algorithm written </a:t>
            </a:r>
            <a:r>
              <a:rPr lang="en-GB" sz="1800" u="sng" dirty="0">
                <a:latin typeface="Arial" panose="020B0604020202020204" pitchFamily="34" charset="0"/>
                <a:cs typeface="Arial" panose="020B0604020202020204" pitchFamily="34" charset="0"/>
              </a:rPr>
              <a:t>from scratch</a:t>
            </a:r>
            <a:r>
              <a:rPr lang="en-GB" sz="1800" dirty="0">
                <a:latin typeface="Arial" panose="020B0604020202020204" pitchFamily="34" charset="0"/>
                <a:cs typeface="Arial" panose="020B0604020202020204" pitchFamily="34" charset="0"/>
              </a:rPr>
              <a:t> and the algorithm written with the </a:t>
            </a:r>
            <a:r>
              <a:rPr lang="en-GB" sz="1800" u="sng" dirty="0">
                <a:latin typeface="Arial" panose="020B0604020202020204" pitchFamily="34" charset="0"/>
                <a:cs typeface="Arial" panose="020B0604020202020204" pitchFamily="34" charset="0"/>
              </a:rPr>
              <a:t>MLextend Library</a:t>
            </a:r>
            <a:r>
              <a:rPr lang="en-GB" sz="1800" dirty="0">
                <a:latin typeface="Arial" panose="020B0604020202020204" pitchFamily="34" charset="0"/>
                <a:cs typeface="Arial" panose="020B0604020202020204" pitchFamily="34" charset="0"/>
              </a:rPr>
              <a:t>.   </a:t>
            </a:r>
          </a:p>
          <a:p>
            <a:r>
              <a:rPr lang="en-GB" sz="1800" dirty="0">
                <a:latin typeface="Arial" panose="020B0604020202020204" pitchFamily="34" charset="0"/>
                <a:cs typeface="Arial" panose="020B0604020202020204" pitchFamily="34" charset="0"/>
              </a:rPr>
              <a:t>- </a:t>
            </a:r>
            <a:r>
              <a:rPr lang="en-GB" sz="1800" b="1" i="1" dirty="0">
                <a:latin typeface="Arial" panose="020B0604020202020204" pitchFamily="34" charset="0"/>
                <a:cs typeface="Arial" panose="020B0604020202020204" pitchFamily="34" charset="0"/>
              </a:rPr>
              <a:t>Groceries</a:t>
            </a:r>
            <a:r>
              <a:rPr lang="en-GB" sz="1800" i="1"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 Much smaller dataset, no cleaning required, very simple to work with when building an Association Rules Mining algorithm</a:t>
            </a:r>
            <a:r>
              <a:rPr lang="en-GB" dirty="0"/>
              <a:t>.</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b="1"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a:xfrm>
            <a:off x="1097280" y="2108202"/>
            <a:ext cx="10058400" cy="2179714"/>
          </a:xfrm>
        </p:spPr>
        <p:txBody>
          <a:bodyPr/>
          <a:lstStyle/>
          <a:p>
            <a:pPr marL="457200" indent="-457200">
              <a:buFont typeface="+mj-lt"/>
              <a:buAutoNum type="arabicPeriod"/>
            </a:pPr>
            <a:r>
              <a:rPr lang="en-GB" sz="1800" dirty="0">
                <a:latin typeface="Arial" panose="020B0604020202020204" pitchFamily="34" charset="0"/>
                <a:cs typeface="Arial" panose="020B0604020202020204" pitchFamily="34" charset="0"/>
              </a:rPr>
              <a:t>How many </a:t>
            </a:r>
            <a:r>
              <a:rPr lang="en-GB" sz="1800" b="1" dirty="0">
                <a:latin typeface="Arial" panose="020B0604020202020204" pitchFamily="34" charset="0"/>
                <a:cs typeface="Arial" panose="020B0604020202020204" pitchFamily="34" charset="0"/>
              </a:rPr>
              <a:t>unique items</a:t>
            </a:r>
            <a:r>
              <a:rPr lang="en-GB" sz="1800" dirty="0">
                <a:latin typeface="Arial" panose="020B0604020202020204" pitchFamily="34" charset="0"/>
                <a:cs typeface="Arial" panose="020B0604020202020204" pitchFamily="34" charset="0"/>
              </a:rPr>
              <a:t> are there?</a:t>
            </a:r>
          </a:p>
          <a:p>
            <a:pPr marL="457200" indent="-457200">
              <a:buFont typeface="+mj-lt"/>
              <a:buAutoNum type="arabicPeriod"/>
            </a:pPr>
            <a:r>
              <a:rPr lang="en-GB" sz="1800" dirty="0">
                <a:latin typeface="Arial" panose="020B0604020202020204" pitchFamily="34" charset="0"/>
                <a:cs typeface="Arial" panose="020B0604020202020204" pitchFamily="34" charset="0"/>
              </a:rPr>
              <a:t>Which items are very </a:t>
            </a:r>
            <a:r>
              <a:rPr lang="en-GB" sz="1800" b="1" dirty="0">
                <a:latin typeface="Arial" panose="020B0604020202020204" pitchFamily="34" charset="0"/>
                <a:cs typeface="Arial" panose="020B0604020202020204" pitchFamily="34" charset="0"/>
              </a:rPr>
              <a:t>often bought together</a:t>
            </a:r>
          </a:p>
          <a:p>
            <a:pPr marL="457200" indent="-457200">
              <a:buFont typeface="+mj-lt"/>
              <a:buAutoNum type="arabicPeriod"/>
            </a:pPr>
            <a:r>
              <a:rPr lang="en-GB" sz="1800" dirty="0">
                <a:latin typeface="Arial" panose="020B0604020202020204" pitchFamily="34" charset="0"/>
                <a:cs typeface="Arial" panose="020B0604020202020204" pitchFamily="34" charset="0"/>
              </a:rPr>
              <a:t>Are there any </a:t>
            </a:r>
            <a:r>
              <a:rPr lang="en-GB" sz="1800" b="1" dirty="0">
                <a:latin typeface="Arial" panose="020B0604020202020204" pitchFamily="34" charset="0"/>
                <a:cs typeface="Arial" panose="020B0604020202020204" pitchFamily="34" charset="0"/>
              </a:rPr>
              <a:t>associations</a:t>
            </a:r>
            <a:r>
              <a:rPr lang="en-GB" sz="1800" dirty="0">
                <a:latin typeface="Arial" panose="020B0604020202020204" pitchFamily="34" charset="0"/>
                <a:cs typeface="Arial" panose="020B0604020202020204" pitchFamily="34" charset="0"/>
              </a:rPr>
              <a:t> in the dataset/s with </a:t>
            </a:r>
            <a:r>
              <a:rPr lang="en-GB" sz="1800" b="1" dirty="0">
                <a:latin typeface="Arial" panose="020B0604020202020204" pitchFamily="34" charset="0"/>
                <a:cs typeface="Arial" panose="020B0604020202020204" pitchFamily="34" charset="0"/>
              </a:rPr>
              <a:t>high confidence</a:t>
            </a:r>
            <a:r>
              <a:rPr lang="en-GB" sz="1800" dirty="0">
                <a:latin typeface="Arial" panose="020B0604020202020204" pitchFamily="34" charset="0"/>
                <a:cs typeface="Arial" panose="020B0604020202020204" pitchFamily="34" charset="0"/>
              </a:rPr>
              <a:t>?</a:t>
            </a:r>
          </a:p>
          <a:p>
            <a:pPr marL="457200" indent="-457200">
              <a:buFont typeface="+mj-lt"/>
              <a:buAutoNum type="arabicPeriod"/>
            </a:pPr>
            <a:r>
              <a:rPr lang="en-GB" sz="1800" dirty="0">
                <a:latin typeface="Arial" panose="020B0604020202020204" pitchFamily="34" charset="0"/>
                <a:cs typeface="Arial" panose="020B0604020202020204" pitchFamily="34" charset="0"/>
              </a:rPr>
              <a:t>How many association rules have </a:t>
            </a:r>
            <a:r>
              <a:rPr lang="en-GB" sz="1800" b="1" dirty="0">
                <a:latin typeface="Arial" panose="020B0604020202020204" pitchFamily="34" charset="0"/>
                <a:cs typeface="Arial" panose="020B0604020202020204" pitchFamily="34" charset="0"/>
              </a:rPr>
              <a:t>high confidence</a:t>
            </a:r>
            <a:r>
              <a:rPr lang="en-GB" sz="1800" dirty="0">
                <a:latin typeface="Arial" panose="020B0604020202020204" pitchFamily="34" charset="0"/>
                <a:cs typeface="Arial" panose="020B0604020202020204" pitchFamily="34" charset="0"/>
              </a:rPr>
              <a:t>?</a:t>
            </a:r>
          </a:p>
          <a:p>
            <a:endParaRPr lang="en-GB" dirty="0"/>
          </a:p>
        </p:txBody>
      </p:sp>
      <p:sp>
        <p:nvSpPr>
          <p:cNvPr id="5" name="Content Placeholder 2">
            <a:extLst>
              <a:ext uri="{FF2B5EF4-FFF2-40B4-BE49-F238E27FC236}">
                <a16:creationId xmlns:a16="http://schemas.microsoft.com/office/drawing/2014/main" id="{A4C7655E-2EB6-4C36-BFBC-1445EBB84DC2}"/>
              </a:ext>
            </a:extLst>
          </p:cNvPr>
          <p:cNvSpPr txBox="1">
            <a:spLocks/>
          </p:cNvSpPr>
          <p:nvPr/>
        </p:nvSpPr>
        <p:spPr>
          <a:xfrm>
            <a:off x="1017381" y="4417762"/>
            <a:ext cx="2942060" cy="37754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a:t>Rules List</a:t>
            </a:r>
          </a:p>
        </p:txBody>
      </p:sp>
      <p:pic>
        <p:nvPicPr>
          <p:cNvPr id="6" name="Picture 5">
            <a:extLst>
              <a:ext uri="{FF2B5EF4-FFF2-40B4-BE49-F238E27FC236}">
                <a16:creationId xmlns:a16="http://schemas.microsoft.com/office/drawing/2014/main" id="{E5554052-CDAD-4E96-B3FA-3FA8A9A0FA81}"/>
              </a:ext>
            </a:extLst>
          </p:cNvPr>
          <p:cNvPicPr>
            <a:picLocks noChangeAspect="1"/>
          </p:cNvPicPr>
          <p:nvPr/>
        </p:nvPicPr>
        <p:blipFill>
          <a:blip r:embed="rId3"/>
          <a:stretch>
            <a:fillRect/>
          </a:stretch>
        </p:blipFill>
        <p:spPr>
          <a:xfrm>
            <a:off x="1097280" y="4813725"/>
            <a:ext cx="6794857" cy="570090"/>
          </a:xfrm>
          <a:prstGeom prst="rect">
            <a:avLst/>
          </a:prstGeom>
        </p:spPr>
      </p:pic>
      <p:pic>
        <p:nvPicPr>
          <p:cNvPr id="7" name="Picture 6">
            <a:extLst>
              <a:ext uri="{FF2B5EF4-FFF2-40B4-BE49-F238E27FC236}">
                <a16:creationId xmlns:a16="http://schemas.microsoft.com/office/drawing/2014/main" id="{E9A92E95-2D46-49EF-8897-26D6291BCC67}"/>
              </a:ext>
            </a:extLst>
          </p:cNvPr>
          <p:cNvPicPr>
            <a:picLocks noChangeAspect="1"/>
          </p:cNvPicPr>
          <p:nvPr/>
        </p:nvPicPr>
        <p:blipFill>
          <a:blip r:embed="rId4"/>
          <a:stretch>
            <a:fillRect/>
          </a:stretch>
        </p:blipFill>
        <p:spPr>
          <a:xfrm>
            <a:off x="8522300" y="4479906"/>
            <a:ext cx="2317335" cy="966053"/>
          </a:xfrm>
          <a:prstGeom prst="rect">
            <a:avLst/>
          </a:prstGeom>
        </p:spPr>
      </p:pic>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a:xfrm>
            <a:off x="1106158" y="1066259"/>
            <a:ext cx="10150728" cy="709492"/>
          </a:xfrm>
        </p:spPr>
        <p:txBody>
          <a:bodyPr>
            <a:noAutofit/>
          </a:bodyPr>
          <a:lstStyle/>
          <a:p>
            <a:r>
              <a:rPr lang="en-GB" sz="4400" b="1" dirty="0"/>
              <a:t>Results  -  Grocery Shopping Association Rules</a:t>
            </a:r>
          </a:p>
        </p:txBody>
      </p:sp>
      <p:grpSp>
        <p:nvGrpSpPr>
          <p:cNvPr id="10" name="Group 9">
            <a:extLst>
              <a:ext uri="{FF2B5EF4-FFF2-40B4-BE49-F238E27FC236}">
                <a16:creationId xmlns:a16="http://schemas.microsoft.com/office/drawing/2014/main" id="{20AF042E-3286-4E86-98CC-4EBAFC800232}"/>
              </a:ext>
            </a:extLst>
          </p:cNvPr>
          <p:cNvGrpSpPr/>
          <p:nvPr/>
        </p:nvGrpSpPr>
        <p:grpSpPr>
          <a:xfrm>
            <a:off x="1230666" y="4325185"/>
            <a:ext cx="5712447" cy="884263"/>
            <a:chOff x="4420507" y="3598271"/>
            <a:chExt cx="5712447" cy="884263"/>
          </a:xfrm>
        </p:grpSpPr>
        <p:pic>
          <p:nvPicPr>
            <p:cNvPr id="8" name="Picture 7">
              <a:extLst>
                <a:ext uri="{FF2B5EF4-FFF2-40B4-BE49-F238E27FC236}">
                  <a16:creationId xmlns:a16="http://schemas.microsoft.com/office/drawing/2014/main" id="{E6A15D24-EDC4-4292-A87B-0A325A632B34}"/>
                </a:ext>
              </a:extLst>
            </p:cNvPr>
            <p:cNvPicPr>
              <a:picLocks noChangeAspect="1"/>
            </p:cNvPicPr>
            <p:nvPr/>
          </p:nvPicPr>
          <p:blipFill>
            <a:blip r:embed="rId3"/>
            <a:stretch>
              <a:fillRect/>
            </a:stretch>
          </p:blipFill>
          <p:spPr>
            <a:xfrm>
              <a:off x="4420507" y="3976522"/>
              <a:ext cx="5712447" cy="506012"/>
            </a:xfrm>
            <a:prstGeom prst="rect">
              <a:avLst/>
            </a:prstGeom>
          </p:spPr>
        </p:pic>
        <p:sp>
          <p:nvSpPr>
            <p:cNvPr id="9" name="Content Placeholder 2">
              <a:extLst>
                <a:ext uri="{FF2B5EF4-FFF2-40B4-BE49-F238E27FC236}">
                  <a16:creationId xmlns:a16="http://schemas.microsoft.com/office/drawing/2014/main" id="{6798494D-5B84-4129-A00D-A7569B8A92C8}"/>
                </a:ext>
              </a:extLst>
            </p:cNvPr>
            <p:cNvSpPr txBox="1">
              <a:spLocks/>
            </p:cNvSpPr>
            <p:nvPr/>
          </p:nvSpPr>
          <p:spPr>
            <a:xfrm>
              <a:off x="4420507" y="3598271"/>
              <a:ext cx="3562018" cy="37754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a:latin typeface="Arial" panose="020B0604020202020204" pitchFamily="34" charset="0"/>
                  <a:cs typeface="Arial" panose="020B0604020202020204" pitchFamily="34" charset="0"/>
                </a:rPr>
                <a:t>Highest and Lowest Frequency Items</a:t>
              </a:r>
            </a:p>
          </p:txBody>
        </p:sp>
      </p:grpSp>
      <p:pic>
        <p:nvPicPr>
          <p:cNvPr id="12" name="Picture 11">
            <a:extLst>
              <a:ext uri="{FF2B5EF4-FFF2-40B4-BE49-F238E27FC236}">
                <a16:creationId xmlns:a16="http://schemas.microsoft.com/office/drawing/2014/main" id="{F14489EF-3042-4698-864D-C78BA5C66ABB}"/>
              </a:ext>
            </a:extLst>
          </p:cNvPr>
          <p:cNvPicPr>
            <a:picLocks noChangeAspect="1"/>
          </p:cNvPicPr>
          <p:nvPr/>
        </p:nvPicPr>
        <p:blipFill rotWithShape="1">
          <a:blip r:embed="rId4"/>
          <a:srcRect l="272" t="533" r="304"/>
          <a:stretch/>
        </p:blipFill>
        <p:spPr>
          <a:xfrm>
            <a:off x="7954281" y="2235104"/>
            <a:ext cx="3731830" cy="2090081"/>
          </a:xfrm>
          <a:prstGeom prst="rect">
            <a:avLst/>
          </a:prstGeom>
        </p:spPr>
      </p:pic>
      <p:sp>
        <p:nvSpPr>
          <p:cNvPr id="13" name="Content Placeholder 2">
            <a:extLst>
              <a:ext uri="{FF2B5EF4-FFF2-40B4-BE49-F238E27FC236}">
                <a16:creationId xmlns:a16="http://schemas.microsoft.com/office/drawing/2014/main" id="{79D7104A-A2B3-442A-A701-4D842F532753}"/>
              </a:ext>
            </a:extLst>
          </p:cNvPr>
          <p:cNvSpPr txBox="1">
            <a:spLocks/>
          </p:cNvSpPr>
          <p:nvPr/>
        </p:nvSpPr>
        <p:spPr>
          <a:xfrm>
            <a:off x="1230666" y="2219615"/>
            <a:ext cx="6200165" cy="163016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sz="1600" dirty="0"/>
              <a:t>  </a:t>
            </a:r>
            <a:r>
              <a:rPr lang="en-GB" sz="1900" dirty="0">
                <a:latin typeface="Arial" panose="020B0604020202020204" pitchFamily="34" charset="0"/>
                <a:cs typeface="Arial" panose="020B0604020202020204" pitchFamily="34" charset="0"/>
              </a:rPr>
              <a:t>169 unique items, with highest frequency 2513 for whole milk and lowest frequency – 1 for baby food. </a:t>
            </a:r>
          </a:p>
          <a:p>
            <a:pPr>
              <a:buFont typeface="Wingdings" panose="05000000000000000000" pitchFamily="2" charset="2"/>
              <a:buChar char="Ø"/>
            </a:pPr>
            <a:r>
              <a:rPr lang="en-GB" sz="1900" dirty="0">
                <a:latin typeface="Arial" panose="020B0604020202020204" pitchFamily="34" charset="0"/>
                <a:cs typeface="Arial" panose="020B0604020202020204" pitchFamily="34" charset="0"/>
              </a:rPr>
              <a:t>  When given 10% relative support and 10% confidence barrier, the lowest support that passes the boundary is 736, with 86 unique itemsets and 66 unique associations between them. </a:t>
            </a:r>
          </a:p>
        </p:txBody>
      </p:sp>
      <p:sp>
        <p:nvSpPr>
          <p:cNvPr id="3" name="TextBox 2">
            <a:extLst>
              <a:ext uri="{FF2B5EF4-FFF2-40B4-BE49-F238E27FC236}">
                <a16:creationId xmlns:a16="http://schemas.microsoft.com/office/drawing/2014/main" id="{5E25AC29-0C9B-458A-9AB0-9470331E4BD5}"/>
              </a:ext>
            </a:extLst>
          </p:cNvPr>
          <p:cNvSpPr txBox="1"/>
          <p:nvPr/>
        </p:nvSpPr>
        <p:spPr>
          <a:xfrm>
            <a:off x="7954281" y="4379566"/>
            <a:ext cx="4237719"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Figure3: Grocery Shopping Association Rules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a:xfrm>
            <a:off x="643468" y="643467"/>
            <a:ext cx="3073550" cy="5126203"/>
          </a:xfrm>
        </p:spPr>
        <p:txBody>
          <a:bodyPr anchor="ctr">
            <a:normAutofit/>
          </a:bodyPr>
          <a:lstStyle/>
          <a:p>
            <a:pPr algn="r"/>
            <a:r>
              <a:rPr lang="en-GB" sz="4400" b="1" dirty="0"/>
              <a:t>Collaborative Filtering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a:xfrm>
            <a:off x="4363786" y="621697"/>
            <a:ext cx="6791894" cy="5147973"/>
          </a:xfrm>
        </p:spPr>
        <p:txBody>
          <a:bodyPr anchor="ctr">
            <a:normAutofit/>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a:t>
            </a:r>
            <a:endParaRPr lang="en-GB" b="1" dirty="0">
              <a:latin typeface="Arial" panose="020B0604020202020204" pitchFamily="34" charset="0"/>
              <a:cs typeface="Arial" panose="020B0604020202020204" pitchFamily="34" charset="0"/>
            </a:endParaRPr>
          </a:p>
          <a:p>
            <a:r>
              <a:rPr lang="en-GB" sz="1800" b="1" dirty="0">
                <a:latin typeface="Arial" panose="020B0604020202020204" pitchFamily="34" charset="0"/>
                <a:cs typeface="Arial" panose="020B0604020202020204" pitchFamily="34" charset="0"/>
                <a:hlinkClick r:id="rId3"/>
              </a:rPr>
              <a:t>Surprise</a:t>
            </a:r>
            <a:r>
              <a:rPr lang="en-GB"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library has been developed to make recommendation based on Collaborative filtering to predict user rating for a movie, also Nearest neighbour it’s a popular approach. In this data set we used </a:t>
            </a:r>
            <a:r>
              <a:rPr lang="en-GB" sz="1800" b="1" dirty="0">
                <a:latin typeface="Arial" panose="020B0604020202020204" pitchFamily="34" charset="0"/>
                <a:cs typeface="Arial" panose="020B0604020202020204" pitchFamily="34" charset="0"/>
                <a:hlinkClick r:id="rId3"/>
              </a:rPr>
              <a:t>Surprise</a:t>
            </a:r>
            <a:r>
              <a:rPr lang="en-GB" sz="1800" dirty="0">
                <a:latin typeface="Arial" panose="020B0604020202020204" pitchFamily="34" charset="0"/>
                <a:cs typeface="Arial" panose="020B0604020202020204" pitchFamily="34" charset="0"/>
              </a:rPr>
              <a:t> library since it has default implementation for a variety of CF algorithms.</a:t>
            </a:r>
          </a:p>
          <a:p>
            <a:r>
              <a:rPr lang="en-GB" sz="1800" i="1" dirty="0">
                <a:latin typeface="Arial" panose="020B0604020202020204" pitchFamily="34" charset="0"/>
                <a:cs typeface="Arial" panose="020B0604020202020204" pitchFamily="34" charset="0"/>
              </a:rPr>
              <a:t>- </a:t>
            </a:r>
            <a:r>
              <a:rPr lang="en-GB" sz="1800" b="1" i="1" dirty="0">
                <a:latin typeface="Arial" panose="020B0604020202020204" pitchFamily="34" charset="0"/>
                <a:cs typeface="Arial" panose="020B0604020202020204" pitchFamily="34" charset="0"/>
              </a:rPr>
              <a:t>Movielands</a:t>
            </a:r>
            <a:r>
              <a:rPr lang="en-GB" sz="1800" dirty="0">
                <a:latin typeface="Arial" panose="020B0604020202020204" pitchFamily="34" charset="0"/>
                <a:cs typeface="Arial" panose="020B0604020202020204" pitchFamily="34" charset="0"/>
              </a:rPr>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a:xfrm>
            <a:off x="643468" y="643467"/>
            <a:ext cx="3073550" cy="5126203"/>
          </a:xfrm>
        </p:spPr>
        <p:txBody>
          <a:bodyPr anchor="ctr">
            <a:normAutofit/>
          </a:bodyPr>
          <a:lstStyle/>
          <a:p>
            <a:pPr algn="r"/>
            <a:r>
              <a:rPr lang="en-GB" b="1" dirty="0"/>
              <a:t>Questions</a:t>
            </a:r>
          </a:p>
        </p:txBody>
      </p:sp>
      <p:cxnSp>
        <p:nvCxnSpPr>
          <p:cNvPr id="19" name="Straight Connector 1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a:xfrm>
            <a:off x="4363786" y="621697"/>
            <a:ext cx="6791894" cy="5147973"/>
          </a:xfrm>
        </p:spPr>
        <p:txBody>
          <a:bodyPr anchor="ctr">
            <a:normAutofit/>
          </a:bodyPr>
          <a:lstStyle/>
          <a:p>
            <a:pPr marL="457200" indent="-457200">
              <a:buFont typeface="+mj-lt"/>
              <a:buAutoNum type="arabicPeriod"/>
            </a:pPr>
            <a:r>
              <a:rPr lang="en-GB" sz="1800" dirty="0">
                <a:latin typeface="Arial" panose="020B0604020202020204" pitchFamily="34" charset="0"/>
                <a:cs typeface="Arial" panose="020B0604020202020204" pitchFamily="34" charset="0"/>
              </a:rPr>
              <a:t>Find the average rating and number of ratings for the movie?</a:t>
            </a:r>
          </a:p>
          <a:p>
            <a:pPr marL="457200" indent="-457200">
              <a:buFont typeface="+mj-lt"/>
              <a:buAutoNum type="arabicPeriod"/>
            </a:pPr>
            <a:r>
              <a:rPr lang="en-GB" sz="1800" dirty="0">
                <a:latin typeface="Arial" panose="020B0604020202020204" pitchFamily="34" charset="0"/>
                <a:cs typeface="Arial" panose="020B0604020202020204" pitchFamily="34" charset="0"/>
              </a:rPr>
              <a:t>Find the predicted rating?</a:t>
            </a:r>
          </a:p>
          <a:p>
            <a:endParaRPr lang="en-GB" dirty="0"/>
          </a:p>
        </p:txBody>
      </p:sp>
      <p:sp>
        <p:nvSpPr>
          <p:cNvPr id="21" name="Rectangle 2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b="1" dirty="0"/>
              <a:t>Results – Movie Ratings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5312656"/>
            <a:ext cx="4639736" cy="801857"/>
          </a:xfrm>
        </p:spPr>
        <p:txBody>
          <a:bodyPr>
            <a:normAutofit fontScale="92500" lnSpcReduction="20000"/>
          </a:bodyPr>
          <a:lstStyle/>
          <a:p>
            <a:pPr algn="ctr"/>
            <a:r>
              <a:rPr lang="en-GB" sz="1800" b="1" dirty="0">
                <a:latin typeface="Arial" panose="020B0604020202020204" pitchFamily="34" charset="0"/>
                <a:cs typeface="Arial" panose="020B0604020202020204" pitchFamily="34" charset="0"/>
              </a:rPr>
              <a:t>Figure4: 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5769540"/>
            <a:ext cx="4639736" cy="801857"/>
          </a:xfrm>
        </p:spPr>
        <p:txBody>
          <a:bodyPr>
            <a:normAutofit fontScale="92500" lnSpcReduction="20000"/>
          </a:bodyPr>
          <a:lstStyle/>
          <a:p>
            <a:r>
              <a:rPr lang="en-GB" sz="1800" b="1" dirty="0">
                <a:latin typeface="Arial" panose="020B0604020202020204" pitchFamily="34" charset="0"/>
                <a:cs typeface="Arial" panose="020B0604020202020204" pitchFamily="34" charset="0"/>
              </a:rPr>
              <a:t>Figure5: 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3"/>
          <a:stretch>
            <a:fillRect/>
          </a:stretch>
        </p:blipFill>
        <p:spPr>
          <a:xfrm>
            <a:off x="1119560" y="2067951"/>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4"/>
          <a:stretch>
            <a:fillRect/>
          </a:stretch>
        </p:blipFill>
        <p:spPr>
          <a:xfrm>
            <a:off x="6515944" y="2067951"/>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1340</Words>
  <Application>Microsoft Office PowerPoint</Application>
  <PresentationFormat>Widescreen</PresentationFormat>
  <Paragraphs>84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RetrospectVTI</vt:lpstr>
      <vt:lpstr>Data Mining</vt:lpstr>
      <vt:lpstr> Datasets</vt:lpstr>
      <vt:lpstr> Techniques</vt:lpstr>
      <vt:lpstr>  Association Rules Mining</vt:lpstr>
      <vt:lpstr>Questions</vt:lpstr>
      <vt:lpstr>Results  -  Grocery Shopping Association Rules</vt:lpstr>
      <vt:lpstr>Collaborative Filtering</vt:lpstr>
      <vt:lpstr>Questions</vt:lpstr>
      <vt:lpstr>Results – Movie Ratings</vt:lpstr>
      <vt:lpstr>Results – Cross Validation and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Aleksandra Petkova</cp:lastModifiedBy>
  <cp:revision>27</cp:revision>
  <dcterms:created xsi:type="dcterms:W3CDTF">2020-05-08T11:50:36Z</dcterms:created>
  <dcterms:modified xsi:type="dcterms:W3CDTF">2020-05-09T11:16:47Z</dcterms:modified>
</cp:coreProperties>
</file>