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2"/>
  </p:notesMasterIdLst>
  <p:sldIdLst>
    <p:sldId id="256" r:id="rId2"/>
    <p:sldId id="257" r:id="rId3"/>
    <p:sldId id="258" r:id="rId4"/>
    <p:sldId id="259" r:id="rId5"/>
    <p:sldId id="266" r:id="rId6"/>
    <p:sldId id="261" r:id="rId7"/>
    <p:sldId id="262" r:id="rId8"/>
    <p:sldId id="263" r:id="rId9"/>
    <p:sldId id="267"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76724-6684-4474-AC7D-B2BAA2DF309E}" type="datetimeFigureOut">
              <a:rPr lang="en-GB" smtClean="0"/>
              <a:t>07/05/2020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68897-611B-4557-97B4-67EAE2B1ABE0}" type="slidenum">
              <a:rPr lang="en-GB" smtClean="0"/>
              <a:t>‹#›</a:t>
            </a:fld>
            <a:endParaRPr lang="en-GB"/>
          </a:p>
        </p:txBody>
      </p:sp>
    </p:spTree>
    <p:extLst>
      <p:ext uri="{BB962C8B-B14F-4D97-AF65-F5344CB8AC3E}">
        <p14:creationId xmlns:p14="http://schemas.microsoft.com/office/powerpoint/2010/main" val="329029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2</a:t>
            </a:fld>
            <a:endParaRPr lang="en-GB"/>
          </a:p>
        </p:txBody>
      </p:sp>
    </p:spTree>
    <p:extLst>
      <p:ext uri="{BB962C8B-B14F-4D97-AF65-F5344CB8AC3E}">
        <p14:creationId xmlns:p14="http://schemas.microsoft.com/office/powerpoint/2010/main" val="741440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3</a:t>
            </a:fld>
            <a:endParaRPr lang="en-GB"/>
          </a:p>
        </p:txBody>
      </p:sp>
    </p:spTree>
    <p:extLst>
      <p:ext uri="{BB962C8B-B14F-4D97-AF65-F5344CB8AC3E}">
        <p14:creationId xmlns:p14="http://schemas.microsoft.com/office/powerpoint/2010/main" val="2479589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notes</a:t>
            </a:r>
          </a:p>
        </p:txBody>
      </p:sp>
      <p:sp>
        <p:nvSpPr>
          <p:cNvPr id="4" name="Slide Number Placeholder 3"/>
          <p:cNvSpPr>
            <a:spLocks noGrp="1"/>
          </p:cNvSpPr>
          <p:nvPr>
            <p:ph type="sldNum" sz="quarter" idx="5"/>
          </p:nvPr>
        </p:nvSpPr>
        <p:spPr/>
        <p:txBody>
          <a:bodyPr/>
          <a:lstStyle/>
          <a:p>
            <a:fld id="{56968897-611B-4557-97B4-67EAE2B1ABE0}" type="slidenum">
              <a:rPr lang="en-GB" smtClean="0"/>
              <a:t>4</a:t>
            </a:fld>
            <a:endParaRPr lang="en-GB"/>
          </a:p>
        </p:txBody>
      </p:sp>
    </p:spTree>
    <p:extLst>
      <p:ext uri="{BB962C8B-B14F-4D97-AF65-F5344CB8AC3E}">
        <p14:creationId xmlns:p14="http://schemas.microsoft.com/office/powerpoint/2010/main" val="332180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169 unique items discovered by the </a:t>
            </a:r>
            <a:r>
              <a:rPr lang="en-GB" dirty="0" err="1"/>
              <a:t>Apriori</a:t>
            </a:r>
            <a:r>
              <a:rPr lang="en-GB" dirty="0"/>
              <a:t> algorithm, out of which thousands of rules were generated. </a:t>
            </a:r>
          </a:p>
        </p:txBody>
      </p:sp>
      <p:sp>
        <p:nvSpPr>
          <p:cNvPr id="4" name="Slide Number Placeholder 3"/>
          <p:cNvSpPr>
            <a:spLocks noGrp="1"/>
          </p:cNvSpPr>
          <p:nvPr>
            <p:ph type="sldNum" sz="quarter" idx="5"/>
          </p:nvPr>
        </p:nvSpPr>
        <p:spPr/>
        <p:txBody>
          <a:bodyPr/>
          <a:lstStyle/>
          <a:p>
            <a:fld id="{56968897-611B-4557-97B4-67EAE2B1ABE0}" type="slidenum">
              <a:rPr lang="en-GB" smtClean="0"/>
              <a:t>6</a:t>
            </a:fld>
            <a:endParaRPr lang="en-GB"/>
          </a:p>
        </p:txBody>
      </p:sp>
    </p:spTree>
    <p:extLst>
      <p:ext uri="{BB962C8B-B14F-4D97-AF65-F5344CB8AC3E}">
        <p14:creationId xmlns:p14="http://schemas.microsoft.com/office/powerpoint/2010/main" val="2730601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716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948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628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6770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99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56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979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82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1850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65353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12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37364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hf sldNum="0" hdr="0" ftr="0" dt="0"/>
  <p:txStyles>
    <p:titleStyle>
      <a:lvl1pPr algn="l" defTabSz="914400" rtl="0" eaLnBrk="1" latinLnBrk="0" hangingPunct="1">
        <a:lnSpc>
          <a:spcPct val="90000"/>
        </a:lnSpc>
        <a:spcBef>
          <a:spcPct val="0"/>
        </a:spcBef>
        <a:buNone/>
        <a:defRPr sz="48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ml/datasets/Online+Retai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kaggle.com/prajitdatta/movielens-100k-dataset" TargetMode="External"/><Relationship Id="rId4" Type="http://schemas.openxmlformats.org/officeDocument/2006/relationships/hyperlink" Target="https://www.kaggle.com/irfanasrullah/groceri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urprise.readthedocs.io/en/stable/getting_started.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26">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8" name="Straight Connector 28">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9" name="Rectangle 3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31AD63-8FD8-4435-9581-E831095C14B0}"/>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dirty="0">
                <a:solidFill>
                  <a:srgbClr val="FFFFFF"/>
                </a:solidFill>
              </a:rPr>
              <a:t>Data Mining</a:t>
            </a:r>
          </a:p>
        </p:txBody>
      </p:sp>
      <p:cxnSp>
        <p:nvCxnSpPr>
          <p:cNvPr id="40" name="Straight Connector 3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BCBF53-D6D2-4A61-97AE-7133E454D85B}"/>
              </a:ext>
            </a:extLst>
          </p:cNvPr>
          <p:cNvSpPr>
            <a:spLocks noGrp="1"/>
          </p:cNvSpPr>
          <p:nvPr>
            <p:ph type="subTitle" idx="1"/>
          </p:nvPr>
        </p:nvSpPr>
        <p:spPr>
          <a:xfrm>
            <a:off x="643467" y="2546224"/>
            <a:ext cx="4010828" cy="3342747"/>
          </a:xfrm>
        </p:spPr>
        <p:txBody>
          <a:bodyPr vert="horz" lIns="0" tIns="45720" rIns="0" bIns="45720" rtlCol="0">
            <a:normAutofit/>
          </a:bodyPr>
          <a:lstStyle/>
          <a:p>
            <a:r>
              <a:rPr lang="en-US" sz="1800" dirty="0">
                <a:solidFill>
                  <a:srgbClr val="FFFFFF"/>
                </a:solidFill>
              </a:rPr>
              <a:t>represented by:</a:t>
            </a: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Aleksandra Petkova - S6222041</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Nour Aldin ALMUBARAK- p4302185</a:t>
            </a:r>
            <a:endParaRPr lang="en-US" sz="1800" dirty="0">
              <a:solidFill>
                <a:srgbClr val="FFFFFF"/>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800" b="1" dirty="0">
                <a:solidFill>
                  <a:srgbClr val="FFFFFF"/>
                </a:solidFill>
                <a:latin typeface="Arial" panose="020B0604020202020204" pitchFamily="34" charset="0"/>
                <a:cs typeface="Arial" panose="020B0604020202020204" pitchFamily="34" charset="0"/>
              </a:rPr>
              <a:t>Victor Essien-</a:t>
            </a:r>
            <a:r>
              <a:rPr lang="en-GB" b="1" dirty="0"/>
              <a:t>W9104119</a:t>
            </a:r>
            <a:endParaRPr lang="en-US" sz="1800" dirty="0">
              <a:solidFill>
                <a:srgbClr val="FFFFFF"/>
              </a:solidFill>
              <a:latin typeface="Arial" panose="020B0604020202020204" pitchFamily="34" charset="0"/>
              <a:cs typeface="Arial" panose="020B0604020202020204" pitchFamily="34" charset="0"/>
            </a:endParaRPr>
          </a:p>
          <a:p>
            <a:endParaRPr lang="en-US" sz="1800" dirty="0">
              <a:solidFill>
                <a:srgbClr val="FFFFFF"/>
              </a:solidFill>
            </a:endParaRPr>
          </a:p>
        </p:txBody>
      </p:sp>
      <p:pic>
        <p:nvPicPr>
          <p:cNvPr id="4" name="Picture 3">
            <a:extLst>
              <a:ext uri="{FF2B5EF4-FFF2-40B4-BE49-F238E27FC236}">
                <a16:creationId xmlns:a16="http://schemas.microsoft.com/office/drawing/2014/main" id="{5FDDC2A6-921B-4797-9084-A1F3ED55C600}"/>
              </a:ext>
            </a:extLst>
          </p:cNvPr>
          <p:cNvPicPr>
            <a:picLocks noChangeAspect="1"/>
          </p:cNvPicPr>
          <p:nvPr/>
        </p:nvPicPr>
        <p:blipFill rotWithShape="1">
          <a:blip r:embed="rId2"/>
          <a:srcRect l="14172" r="12189" b="2"/>
          <a:stretch/>
        </p:blipFill>
        <p:spPr>
          <a:xfrm>
            <a:off x="4654296" y="10"/>
            <a:ext cx="7537703" cy="6857990"/>
          </a:xfrm>
          <a:prstGeom prst="rect">
            <a:avLst/>
          </a:prstGeom>
        </p:spPr>
      </p:pic>
    </p:spTree>
    <p:extLst>
      <p:ext uri="{BB962C8B-B14F-4D97-AF65-F5344CB8AC3E}">
        <p14:creationId xmlns:p14="http://schemas.microsoft.com/office/powerpoint/2010/main" val="12111846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4449-CE1C-48D5-B24A-E0DEC678F672}"/>
              </a:ext>
            </a:extLst>
          </p:cNvPr>
          <p:cNvSpPr>
            <a:spLocks noGrp="1"/>
          </p:cNvSpPr>
          <p:nvPr>
            <p:ph type="title"/>
          </p:nvPr>
        </p:nvSpPr>
        <p:spPr/>
        <p:txBody>
          <a:bodyPr/>
          <a:lstStyle/>
          <a:p>
            <a:r>
              <a:rPr lang="en-GB" b="1" dirty="0"/>
              <a:t>Results – Cross Validation and Predictions</a:t>
            </a:r>
          </a:p>
        </p:txBody>
      </p:sp>
      <p:sp>
        <p:nvSpPr>
          <p:cNvPr id="6" name="Content Placeholder 5">
            <a:extLst>
              <a:ext uri="{FF2B5EF4-FFF2-40B4-BE49-F238E27FC236}">
                <a16:creationId xmlns:a16="http://schemas.microsoft.com/office/drawing/2014/main" id="{45853E50-7F99-4FAC-AD19-A11E546821A2}"/>
              </a:ext>
            </a:extLst>
          </p:cNvPr>
          <p:cNvSpPr>
            <a:spLocks noGrp="1"/>
          </p:cNvSpPr>
          <p:nvPr>
            <p:ph idx="1"/>
          </p:nvPr>
        </p:nvSpPr>
        <p:spPr>
          <a:xfrm>
            <a:off x="1171851" y="2178539"/>
            <a:ext cx="9983827" cy="3760891"/>
          </a:xfrm>
        </p:spPr>
        <p:txBody>
          <a:bodyPr/>
          <a:lstStyle/>
          <a:p>
            <a:pPr marL="0" indent="0">
              <a:buNone/>
            </a:pPr>
            <a:r>
              <a:rPr lang="en-GB" b="1" dirty="0"/>
              <a:t>Optimization:</a:t>
            </a:r>
          </a:p>
          <a:p>
            <a:endParaRPr lang="en-GB" b="1" dirty="0"/>
          </a:p>
          <a:p>
            <a:endParaRPr lang="en-GB" b="1" dirty="0"/>
          </a:p>
          <a:p>
            <a:pPr marL="0" indent="0">
              <a:buNone/>
            </a:pPr>
            <a:endParaRPr lang="en-GB" b="1" dirty="0"/>
          </a:p>
          <a:p>
            <a:pPr marL="0" indent="0">
              <a:buNone/>
            </a:pPr>
            <a:r>
              <a:rPr lang="en-GB" b="1" dirty="0"/>
              <a:t>Predicting:</a:t>
            </a:r>
          </a:p>
          <a:p>
            <a:pPr marL="0" indent="0">
              <a:buNone/>
            </a:pPr>
            <a:endParaRPr lang="en-GB" b="1" dirty="0"/>
          </a:p>
        </p:txBody>
      </p:sp>
      <p:pic>
        <p:nvPicPr>
          <p:cNvPr id="7" name="Picture 6">
            <a:extLst>
              <a:ext uri="{FF2B5EF4-FFF2-40B4-BE49-F238E27FC236}">
                <a16:creationId xmlns:a16="http://schemas.microsoft.com/office/drawing/2014/main" id="{93D24892-9C52-4A8D-AAA3-1826D045400E}"/>
              </a:ext>
            </a:extLst>
          </p:cNvPr>
          <p:cNvPicPr/>
          <p:nvPr/>
        </p:nvPicPr>
        <p:blipFill>
          <a:blip r:embed="rId2"/>
          <a:stretch>
            <a:fillRect/>
          </a:stretch>
        </p:blipFill>
        <p:spPr>
          <a:xfrm>
            <a:off x="1171851" y="2619349"/>
            <a:ext cx="5784100" cy="1162660"/>
          </a:xfrm>
          <a:prstGeom prst="rect">
            <a:avLst/>
          </a:prstGeom>
        </p:spPr>
      </p:pic>
      <p:pic>
        <p:nvPicPr>
          <p:cNvPr id="8" name="Picture 7">
            <a:extLst>
              <a:ext uri="{FF2B5EF4-FFF2-40B4-BE49-F238E27FC236}">
                <a16:creationId xmlns:a16="http://schemas.microsoft.com/office/drawing/2014/main" id="{5F4B0285-DD94-43C5-9B61-A70AE1E14F38}"/>
              </a:ext>
            </a:extLst>
          </p:cNvPr>
          <p:cNvPicPr/>
          <p:nvPr/>
        </p:nvPicPr>
        <p:blipFill>
          <a:blip r:embed="rId3"/>
          <a:stretch>
            <a:fillRect/>
          </a:stretch>
        </p:blipFill>
        <p:spPr>
          <a:xfrm>
            <a:off x="1171851" y="4583989"/>
            <a:ext cx="5784101" cy="276730"/>
          </a:xfrm>
          <a:prstGeom prst="rect">
            <a:avLst/>
          </a:prstGeom>
        </p:spPr>
      </p:pic>
    </p:spTree>
    <p:extLst>
      <p:ext uri="{BB962C8B-B14F-4D97-AF65-F5344CB8AC3E}">
        <p14:creationId xmlns:p14="http://schemas.microsoft.com/office/powerpoint/2010/main" val="4059096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EBCF-310B-4D8F-AA13-BB86DD72F452}"/>
              </a:ext>
            </a:extLst>
          </p:cNvPr>
          <p:cNvSpPr>
            <a:spLocks noGrp="1"/>
          </p:cNvSpPr>
          <p:nvPr>
            <p:ph type="title"/>
          </p:nvPr>
        </p:nvSpPr>
        <p:spPr/>
        <p:txBody>
          <a:bodyPr/>
          <a:lstStyle/>
          <a:p>
            <a:br>
              <a:rPr lang="en-GB" b="1" dirty="0"/>
            </a:br>
            <a:r>
              <a:rPr lang="en-GB" b="1" dirty="0"/>
              <a:t>Datasets</a:t>
            </a:r>
            <a:endParaRPr lang="en-GB" dirty="0"/>
          </a:p>
        </p:txBody>
      </p:sp>
      <p:sp>
        <p:nvSpPr>
          <p:cNvPr id="3" name="Content Placeholder 2">
            <a:extLst>
              <a:ext uri="{FF2B5EF4-FFF2-40B4-BE49-F238E27FC236}">
                <a16:creationId xmlns:a16="http://schemas.microsoft.com/office/drawing/2014/main" id="{34962736-9EA6-4181-A4A7-5D13468AB819}"/>
              </a:ext>
            </a:extLst>
          </p:cNvPr>
          <p:cNvSpPr>
            <a:spLocks noGrp="1"/>
          </p:cNvSpPr>
          <p:nvPr>
            <p:ph idx="1"/>
          </p:nvPr>
        </p:nvSpPr>
        <p:spPr/>
        <p:txBody>
          <a:bodyPr>
            <a:normAutofit/>
          </a:bodyPr>
          <a:lstStyle/>
          <a:p>
            <a:pPr lvl="0">
              <a:buFont typeface="Wingdings" panose="05000000000000000000" pitchFamily="2" charset="2"/>
              <a:buChar char="v"/>
            </a:pPr>
            <a:r>
              <a:rPr lang="en-GB" b="1" u="sng" dirty="0">
                <a:hlinkClick r:id="rId3"/>
              </a:rPr>
              <a:t>Online Retail</a:t>
            </a:r>
            <a:r>
              <a:rPr lang="en-GB" b="1" dirty="0"/>
              <a:t>: time series, transactional data – 8 attributes, 541K records</a:t>
            </a:r>
            <a:endParaRPr lang="en-GB" b="1" u="sng" dirty="0"/>
          </a:p>
          <a:p>
            <a:pPr marL="292608" lvl="1" indent="0">
              <a:buNone/>
            </a:pPr>
            <a:r>
              <a:rPr lang="en-GB" b="1" dirty="0"/>
              <a:t>Each row represents a whole sale purchase of an item along with details about the purchase such as: the invoice ID, stock code, item description, quantity purchased, price per unit, the ID and country of the customer who made the purchase.</a:t>
            </a:r>
            <a:endParaRPr lang="en-GB" dirty="0"/>
          </a:p>
          <a:p>
            <a:pPr lvl="0">
              <a:buFont typeface="Wingdings" panose="05000000000000000000" pitchFamily="2" charset="2"/>
              <a:buChar char="v"/>
            </a:pPr>
            <a:r>
              <a:rPr lang="en-GB" b="1" u="sng" dirty="0">
                <a:hlinkClick r:id="rId4"/>
              </a:rPr>
              <a:t>Groceries</a:t>
            </a:r>
            <a:r>
              <a:rPr lang="en-GB" b="1" dirty="0"/>
              <a:t>: customer recite data – 9K records</a:t>
            </a:r>
            <a:endParaRPr lang="en-GB" b="1" u="sng" dirty="0"/>
          </a:p>
          <a:p>
            <a:pPr marL="292608" lvl="1" indent="0">
              <a:buNone/>
            </a:pPr>
            <a:r>
              <a:rPr lang="en-GB" b="1" dirty="0"/>
              <a:t>Each row represents a customer recite (list of the items bought) with no details about the purchase but the names of the items.</a:t>
            </a:r>
          </a:p>
          <a:p>
            <a:pPr lvl="0">
              <a:buFont typeface="Wingdings" panose="05000000000000000000" pitchFamily="2" charset="2"/>
              <a:buChar char="v"/>
            </a:pPr>
            <a:r>
              <a:rPr lang="en-GB" b="1" u="sng" dirty="0" err="1">
                <a:hlinkClick r:id="rId5"/>
              </a:rPr>
              <a:t>MovieLens</a:t>
            </a:r>
            <a:r>
              <a:rPr lang="en-GB" b="1" dirty="0"/>
              <a:t>: movie rating data – 100K records</a:t>
            </a:r>
            <a:br>
              <a:rPr lang="en-GB" b="1" u="sng" dirty="0"/>
            </a:br>
            <a:r>
              <a:rPr lang="en-GB" dirty="0"/>
              <a:t>    </a:t>
            </a:r>
            <a:r>
              <a:rPr lang="en-GB" sz="1800" b="1" dirty="0"/>
              <a:t>Each row represents one review by one customer.</a:t>
            </a:r>
          </a:p>
        </p:txBody>
      </p:sp>
    </p:spTree>
    <p:extLst>
      <p:ext uri="{BB962C8B-B14F-4D97-AF65-F5344CB8AC3E}">
        <p14:creationId xmlns:p14="http://schemas.microsoft.com/office/powerpoint/2010/main" val="3095327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A14-482D-483E-B536-570943CEF309}"/>
              </a:ext>
            </a:extLst>
          </p:cNvPr>
          <p:cNvSpPr>
            <a:spLocks noGrp="1"/>
          </p:cNvSpPr>
          <p:nvPr>
            <p:ph type="title"/>
          </p:nvPr>
        </p:nvSpPr>
        <p:spPr/>
        <p:txBody>
          <a:bodyPr/>
          <a:lstStyle/>
          <a:p>
            <a:br>
              <a:rPr lang="en-GB" b="1" dirty="0"/>
            </a:br>
            <a:r>
              <a:rPr lang="en-GB" b="1" dirty="0"/>
              <a:t>Techniques</a:t>
            </a:r>
            <a:endParaRPr lang="en-GB" dirty="0"/>
          </a:p>
        </p:txBody>
      </p:sp>
      <p:sp>
        <p:nvSpPr>
          <p:cNvPr id="3" name="Content Placeholder 2">
            <a:extLst>
              <a:ext uri="{FF2B5EF4-FFF2-40B4-BE49-F238E27FC236}">
                <a16:creationId xmlns:a16="http://schemas.microsoft.com/office/drawing/2014/main" id="{16B2228D-D60F-437B-8550-2174CE19CB75}"/>
              </a:ext>
            </a:extLst>
          </p:cNvPr>
          <p:cNvSpPr>
            <a:spLocks noGrp="1"/>
          </p:cNvSpPr>
          <p:nvPr>
            <p:ph idx="1"/>
          </p:nvPr>
        </p:nvSpPr>
        <p:spPr>
          <a:xfrm>
            <a:off x="1097280" y="2108201"/>
            <a:ext cx="4708716" cy="3760891"/>
          </a:xfrm>
        </p:spPr>
        <p:txBody>
          <a:bodyPr>
            <a:normAutofit/>
          </a:bodyPr>
          <a:lstStyle/>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Association Rules Mining, </a:t>
            </a:r>
            <a:r>
              <a:rPr lang="en-GB" b="1" i="1" dirty="0" err="1">
                <a:latin typeface="Arial" panose="020B0604020202020204" pitchFamily="34" charset="0"/>
                <a:cs typeface="Arial" panose="020B0604020202020204" pitchFamily="34" charset="0"/>
              </a:rPr>
              <a:t>Apriori</a:t>
            </a:r>
            <a:endParaRPr lang="en-GB" b="1" i="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t> Algorithm</a:t>
            </a:r>
          </a:p>
          <a:p>
            <a:pPr lvl="1">
              <a:buFont typeface="Arial" panose="020B0604020202020204" pitchFamily="34" charset="0"/>
              <a:buChar char="•"/>
            </a:pPr>
            <a:r>
              <a:rPr lang="en-GB" dirty="0"/>
              <a:t> Questions </a:t>
            </a:r>
          </a:p>
          <a:p>
            <a:pPr lvl="1">
              <a:buFont typeface="Arial" panose="020B0604020202020204" pitchFamily="34" charset="0"/>
              <a:buChar char="•"/>
            </a:pPr>
            <a:r>
              <a:rPr lang="en-GB" dirty="0"/>
              <a:t> Results</a:t>
            </a:r>
            <a:endParaRPr lang="en-GB" i="1" dirty="0"/>
          </a:p>
          <a:p>
            <a:pPr>
              <a:buFont typeface="Wingdings" panose="05000000000000000000" pitchFamily="2" charset="2"/>
              <a:buChar char="Ø"/>
            </a:pPr>
            <a:r>
              <a:rPr lang="en-GB" b="1" i="1" dirty="0">
                <a:latin typeface="Arial" panose="020B0604020202020204" pitchFamily="34" charset="0"/>
                <a:cs typeface="Arial" panose="020B0604020202020204" pitchFamily="34" charset="0"/>
              </a:rPr>
              <a:t> Collaborative Filtering</a:t>
            </a:r>
            <a:endParaRPr lang="en-GB" b="1" dirty="0">
              <a:latin typeface="Arial" panose="020B0604020202020204" pitchFamily="34" charset="0"/>
              <a:cs typeface="Arial" panose="020B0604020202020204" pitchFamily="34" charset="0"/>
            </a:endParaRPr>
          </a:p>
          <a:p>
            <a:pPr lvl="1">
              <a:buFont typeface="Arial" panose="020B0604020202020204" pitchFamily="34" charset="0"/>
              <a:buChar char="•"/>
            </a:pPr>
            <a:r>
              <a:rPr lang="en-GB" dirty="0"/>
              <a:t> Algorithm</a:t>
            </a:r>
          </a:p>
          <a:p>
            <a:pPr lvl="1">
              <a:buFont typeface="Arial" panose="020B0604020202020204" pitchFamily="34" charset="0"/>
              <a:buChar char="•"/>
            </a:pPr>
            <a:r>
              <a:rPr lang="en-GB" dirty="0"/>
              <a:t> Questions </a:t>
            </a:r>
          </a:p>
          <a:p>
            <a:pPr lvl="1">
              <a:buFont typeface="Arial" panose="020B0604020202020204" pitchFamily="34" charset="0"/>
              <a:buChar char="•"/>
            </a:pPr>
            <a:r>
              <a:rPr lang="en-GB" dirty="0"/>
              <a:t> Results</a:t>
            </a:r>
            <a:endParaRPr lang="en-GB" i="1" dirty="0"/>
          </a:p>
          <a:p>
            <a:pPr marL="0" indent="0">
              <a:buNone/>
            </a:pPr>
            <a:endParaRPr lang="en-GB" dirty="0"/>
          </a:p>
        </p:txBody>
      </p:sp>
      <p:sp>
        <p:nvSpPr>
          <p:cNvPr id="4" name="Content Placeholder 2">
            <a:extLst>
              <a:ext uri="{FF2B5EF4-FFF2-40B4-BE49-F238E27FC236}">
                <a16:creationId xmlns:a16="http://schemas.microsoft.com/office/drawing/2014/main" id="{EDF014A7-1C6B-46E1-8BD9-F35064996309}"/>
              </a:ext>
            </a:extLst>
          </p:cNvPr>
          <p:cNvSpPr txBox="1">
            <a:spLocks/>
          </p:cNvSpPr>
          <p:nvPr/>
        </p:nvSpPr>
        <p:spPr>
          <a:xfrm>
            <a:off x="6729274" y="2108201"/>
            <a:ext cx="4160075" cy="3760891"/>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GB" b="1" i="1" dirty="0">
                <a:solidFill>
                  <a:srgbClr val="FF0000"/>
                </a:solidFill>
                <a:latin typeface="Arial" panose="020B0604020202020204" pitchFamily="34" charset="0"/>
                <a:cs typeface="Arial" panose="020B0604020202020204" pitchFamily="34" charset="0"/>
              </a:rPr>
              <a:t>SOME RELATED IMAGES HERE</a:t>
            </a:r>
            <a:endParaRPr lang="en-GB" i="1" dirty="0">
              <a:solidFill>
                <a:srgbClr val="FF0000"/>
              </a:solidFill>
            </a:endParaRPr>
          </a:p>
          <a:p>
            <a:pPr marL="0" indent="0">
              <a:buFont typeface="Calibri" panose="020F0502020204030204" pitchFamily="34" charset="0"/>
              <a:buNone/>
            </a:pPr>
            <a:endParaRPr lang="en-GB" dirty="0"/>
          </a:p>
        </p:txBody>
      </p:sp>
    </p:spTree>
    <p:extLst>
      <p:ext uri="{BB962C8B-B14F-4D97-AF65-F5344CB8AC3E}">
        <p14:creationId xmlns:p14="http://schemas.microsoft.com/office/powerpoint/2010/main" val="1416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5DFB-C311-425A-B4F3-95B507AD3B6F}"/>
              </a:ext>
            </a:extLst>
          </p:cNvPr>
          <p:cNvSpPr>
            <a:spLocks noGrp="1"/>
          </p:cNvSpPr>
          <p:nvPr>
            <p:ph type="title"/>
          </p:nvPr>
        </p:nvSpPr>
        <p:spPr/>
        <p:txBody>
          <a:bodyPr>
            <a:normAutofit fontScale="90000"/>
          </a:bodyPr>
          <a:lstStyle/>
          <a:p>
            <a:br>
              <a:rPr lang="en-GB" dirty="0"/>
            </a:br>
            <a:br>
              <a:rPr lang="en-GB" dirty="0"/>
            </a:br>
            <a:r>
              <a:rPr lang="en-GB" b="1" dirty="0"/>
              <a:t>Association Rules Mining</a:t>
            </a:r>
          </a:p>
        </p:txBody>
      </p:sp>
      <p:sp>
        <p:nvSpPr>
          <p:cNvPr id="3" name="Content Placeholder 2">
            <a:extLst>
              <a:ext uri="{FF2B5EF4-FFF2-40B4-BE49-F238E27FC236}">
                <a16:creationId xmlns:a16="http://schemas.microsoft.com/office/drawing/2014/main" id="{79CE9907-E303-4941-94B2-3308DEF8B1FF}"/>
              </a:ext>
            </a:extLst>
          </p:cNvPr>
          <p:cNvSpPr>
            <a:spLocks noGrp="1"/>
          </p:cNvSpPr>
          <p:nvPr>
            <p:ph idx="1"/>
          </p:nvPr>
        </p:nvSpPr>
        <p:spPr/>
        <p:txBody>
          <a:bodyPr/>
          <a:lstStyle/>
          <a:p>
            <a:r>
              <a:rPr lang="en-GB" sz="2400" b="1" dirty="0"/>
              <a:t>Apriori Algorithm </a:t>
            </a:r>
            <a:r>
              <a:rPr lang="en-GB" dirty="0"/>
              <a:t>is one of many algorithms for Association Rules Mining, other popular examples are the Eclat Algorithm, OPUS Search and FP-growth algorithm. We chose to work with Apriori because it is a standard and simple method for association rules mining and is also the one we are most familiar with. </a:t>
            </a:r>
          </a:p>
          <a:p>
            <a:r>
              <a:rPr lang="en-GB" i="1" dirty="0"/>
              <a:t>- Online Retail – </a:t>
            </a:r>
            <a:r>
              <a:rPr lang="en-GB" dirty="0"/>
              <a:t>Used for both the algorithm written </a:t>
            </a:r>
            <a:r>
              <a:rPr lang="en-GB" u="sng" dirty="0"/>
              <a:t>from scratch</a:t>
            </a:r>
            <a:r>
              <a:rPr lang="en-GB" dirty="0"/>
              <a:t> and the algorithm written with the </a:t>
            </a:r>
            <a:r>
              <a:rPr lang="en-GB" u="sng" dirty="0"/>
              <a:t>MLextend Library</a:t>
            </a:r>
            <a:r>
              <a:rPr lang="en-GB" dirty="0"/>
              <a:t>.   </a:t>
            </a:r>
          </a:p>
          <a:p>
            <a:r>
              <a:rPr lang="en-GB" dirty="0"/>
              <a:t>- </a:t>
            </a:r>
            <a:r>
              <a:rPr lang="en-GB" i="1" dirty="0"/>
              <a:t>Groceries </a:t>
            </a:r>
            <a:r>
              <a:rPr lang="en-GB" dirty="0"/>
              <a:t>– Much smaller dataset, no cleaning required, very simple to work with when building an Association Rules Mining algorithm.</a:t>
            </a:r>
          </a:p>
        </p:txBody>
      </p:sp>
    </p:spTree>
    <p:extLst>
      <p:ext uri="{BB962C8B-B14F-4D97-AF65-F5344CB8AC3E}">
        <p14:creationId xmlns:p14="http://schemas.microsoft.com/office/powerpoint/2010/main" val="25994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CE46E-4AFD-4E58-A643-2E1FB9460DE1}"/>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4B2EE2BF-AB44-4952-A8A5-C68306BD088F}"/>
              </a:ext>
            </a:extLst>
          </p:cNvPr>
          <p:cNvSpPr>
            <a:spLocks noGrp="1"/>
          </p:cNvSpPr>
          <p:nvPr>
            <p:ph idx="1"/>
          </p:nvPr>
        </p:nvSpPr>
        <p:spPr>
          <a:xfrm>
            <a:off x="1097280" y="2108202"/>
            <a:ext cx="10058400" cy="2179714"/>
          </a:xfrm>
        </p:spPr>
        <p:txBody>
          <a:bodyPr/>
          <a:lstStyle/>
          <a:p>
            <a:pPr marL="457200" indent="-457200">
              <a:buFont typeface="+mj-lt"/>
              <a:buAutoNum type="arabicPeriod"/>
            </a:pPr>
            <a:r>
              <a:rPr lang="en-GB" dirty="0"/>
              <a:t>How many </a:t>
            </a:r>
            <a:r>
              <a:rPr lang="en-GB" b="1" dirty="0"/>
              <a:t>unique items</a:t>
            </a:r>
            <a:r>
              <a:rPr lang="en-GB" dirty="0"/>
              <a:t> are there?</a:t>
            </a:r>
          </a:p>
          <a:p>
            <a:pPr marL="457200" indent="-457200">
              <a:buFont typeface="+mj-lt"/>
              <a:buAutoNum type="arabicPeriod"/>
            </a:pPr>
            <a:r>
              <a:rPr lang="en-GB" dirty="0"/>
              <a:t>Which items are very </a:t>
            </a:r>
            <a:r>
              <a:rPr lang="en-GB" b="1" dirty="0"/>
              <a:t>often bought together</a:t>
            </a:r>
          </a:p>
          <a:p>
            <a:pPr marL="457200" indent="-457200">
              <a:buFont typeface="+mj-lt"/>
              <a:buAutoNum type="arabicPeriod"/>
            </a:pPr>
            <a:r>
              <a:rPr lang="en-GB" dirty="0"/>
              <a:t>Are there any </a:t>
            </a:r>
            <a:r>
              <a:rPr lang="en-GB" b="1" dirty="0"/>
              <a:t>associations</a:t>
            </a:r>
            <a:r>
              <a:rPr lang="en-GB" dirty="0"/>
              <a:t> in the dataset/s with </a:t>
            </a:r>
            <a:r>
              <a:rPr lang="en-GB" b="1" dirty="0"/>
              <a:t>high confidence</a:t>
            </a:r>
            <a:r>
              <a:rPr lang="en-GB" dirty="0"/>
              <a:t>?</a:t>
            </a:r>
          </a:p>
          <a:p>
            <a:pPr marL="457200" indent="-457200">
              <a:buFont typeface="+mj-lt"/>
              <a:buAutoNum type="arabicPeriod"/>
            </a:pPr>
            <a:r>
              <a:rPr lang="en-GB" dirty="0"/>
              <a:t>How many association rules have </a:t>
            </a:r>
            <a:r>
              <a:rPr lang="en-GB" b="1" dirty="0"/>
              <a:t>high confidence</a:t>
            </a:r>
            <a:r>
              <a:rPr lang="en-GB" dirty="0"/>
              <a:t>?</a:t>
            </a:r>
          </a:p>
          <a:p>
            <a:endParaRPr lang="en-GB" dirty="0"/>
          </a:p>
        </p:txBody>
      </p:sp>
      <p:sp>
        <p:nvSpPr>
          <p:cNvPr id="5" name="Content Placeholder 2">
            <a:extLst>
              <a:ext uri="{FF2B5EF4-FFF2-40B4-BE49-F238E27FC236}">
                <a16:creationId xmlns:a16="http://schemas.microsoft.com/office/drawing/2014/main" id="{A4C7655E-2EB6-4C36-BFBC-1445EBB84DC2}"/>
              </a:ext>
            </a:extLst>
          </p:cNvPr>
          <p:cNvSpPr txBox="1">
            <a:spLocks/>
          </p:cNvSpPr>
          <p:nvPr/>
        </p:nvSpPr>
        <p:spPr>
          <a:xfrm>
            <a:off x="1017381" y="4417762"/>
            <a:ext cx="2942060" cy="37754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Rules List</a:t>
            </a:r>
          </a:p>
        </p:txBody>
      </p:sp>
      <p:pic>
        <p:nvPicPr>
          <p:cNvPr id="6" name="Picture 5">
            <a:extLst>
              <a:ext uri="{FF2B5EF4-FFF2-40B4-BE49-F238E27FC236}">
                <a16:creationId xmlns:a16="http://schemas.microsoft.com/office/drawing/2014/main" id="{E5554052-CDAD-4E96-B3FA-3FA8A9A0FA81}"/>
              </a:ext>
            </a:extLst>
          </p:cNvPr>
          <p:cNvPicPr>
            <a:picLocks noChangeAspect="1"/>
          </p:cNvPicPr>
          <p:nvPr/>
        </p:nvPicPr>
        <p:blipFill>
          <a:blip r:embed="rId2"/>
          <a:stretch>
            <a:fillRect/>
          </a:stretch>
        </p:blipFill>
        <p:spPr>
          <a:xfrm>
            <a:off x="1097280" y="4813725"/>
            <a:ext cx="6794857" cy="570090"/>
          </a:xfrm>
          <a:prstGeom prst="rect">
            <a:avLst/>
          </a:prstGeom>
        </p:spPr>
      </p:pic>
      <p:pic>
        <p:nvPicPr>
          <p:cNvPr id="7" name="Picture 6">
            <a:extLst>
              <a:ext uri="{FF2B5EF4-FFF2-40B4-BE49-F238E27FC236}">
                <a16:creationId xmlns:a16="http://schemas.microsoft.com/office/drawing/2014/main" id="{E9A92E95-2D46-49EF-8897-26D6291BCC67}"/>
              </a:ext>
            </a:extLst>
          </p:cNvPr>
          <p:cNvPicPr>
            <a:picLocks noChangeAspect="1"/>
          </p:cNvPicPr>
          <p:nvPr/>
        </p:nvPicPr>
        <p:blipFill>
          <a:blip r:embed="rId3"/>
          <a:stretch>
            <a:fillRect/>
          </a:stretch>
        </p:blipFill>
        <p:spPr>
          <a:xfrm>
            <a:off x="8522300" y="4479906"/>
            <a:ext cx="2317335" cy="966053"/>
          </a:xfrm>
          <a:prstGeom prst="rect">
            <a:avLst/>
          </a:prstGeom>
        </p:spPr>
      </p:pic>
    </p:spTree>
    <p:extLst>
      <p:ext uri="{BB962C8B-B14F-4D97-AF65-F5344CB8AC3E}">
        <p14:creationId xmlns:p14="http://schemas.microsoft.com/office/powerpoint/2010/main" val="2391297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9421-1605-4E6C-AB4A-EAE65FE913AB}"/>
              </a:ext>
            </a:extLst>
          </p:cNvPr>
          <p:cNvSpPr>
            <a:spLocks noGrp="1"/>
          </p:cNvSpPr>
          <p:nvPr>
            <p:ph type="title"/>
          </p:nvPr>
        </p:nvSpPr>
        <p:spPr>
          <a:xfrm>
            <a:off x="1106158" y="1066259"/>
            <a:ext cx="10150728" cy="709492"/>
          </a:xfrm>
        </p:spPr>
        <p:txBody>
          <a:bodyPr>
            <a:noAutofit/>
          </a:bodyPr>
          <a:lstStyle/>
          <a:p>
            <a:r>
              <a:rPr lang="en-GB" sz="4400" b="1" dirty="0"/>
              <a:t>Results  -  Grocery Shopping Association Rules</a:t>
            </a:r>
          </a:p>
        </p:txBody>
      </p:sp>
      <p:grpSp>
        <p:nvGrpSpPr>
          <p:cNvPr id="10" name="Group 9">
            <a:extLst>
              <a:ext uri="{FF2B5EF4-FFF2-40B4-BE49-F238E27FC236}">
                <a16:creationId xmlns:a16="http://schemas.microsoft.com/office/drawing/2014/main" id="{20AF042E-3286-4E86-98CC-4EBAFC800232}"/>
              </a:ext>
            </a:extLst>
          </p:cNvPr>
          <p:cNvGrpSpPr/>
          <p:nvPr/>
        </p:nvGrpSpPr>
        <p:grpSpPr>
          <a:xfrm>
            <a:off x="1230666" y="4325185"/>
            <a:ext cx="5712447" cy="884263"/>
            <a:chOff x="4420507" y="3598271"/>
            <a:chExt cx="5712447" cy="884263"/>
          </a:xfrm>
        </p:grpSpPr>
        <p:pic>
          <p:nvPicPr>
            <p:cNvPr id="8" name="Picture 7">
              <a:extLst>
                <a:ext uri="{FF2B5EF4-FFF2-40B4-BE49-F238E27FC236}">
                  <a16:creationId xmlns:a16="http://schemas.microsoft.com/office/drawing/2014/main" id="{E6A15D24-EDC4-4292-A87B-0A325A632B34}"/>
                </a:ext>
              </a:extLst>
            </p:cNvPr>
            <p:cNvPicPr>
              <a:picLocks noChangeAspect="1"/>
            </p:cNvPicPr>
            <p:nvPr/>
          </p:nvPicPr>
          <p:blipFill>
            <a:blip r:embed="rId3"/>
            <a:stretch>
              <a:fillRect/>
            </a:stretch>
          </p:blipFill>
          <p:spPr>
            <a:xfrm>
              <a:off x="4420507" y="3976522"/>
              <a:ext cx="5712447" cy="506012"/>
            </a:xfrm>
            <a:prstGeom prst="rect">
              <a:avLst/>
            </a:prstGeom>
          </p:spPr>
        </p:pic>
        <p:sp>
          <p:nvSpPr>
            <p:cNvPr id="9" name="Content Placeholder 2">
              <a:extLst>
                <a:ext uri="{FF2B5EF4-FFF2-40B4-BE49-F238E27FC236}">
                  <a16:creationId xmlns:a16="http://schemas.microsoft.com/office/drawing/2014/main" id="{6798494D-5B84-4129-A00D-A7569B8A92C8}"/>
                </a:ext>
              </a:extLst>
            </p:cNvPr>
            <p:cNvSpPr txBox="1">
              <a:spLocks/>
            </p:cNvSpPr>
            <p:nvPr/>
          </p:nvSpPr>
          <p:spPr>
            <a:xfrm>
              <a:off x="4420507" y="3598271"/>
              <a:ext cx="3562018" cy="377547"/>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dirty="0"/>
                <a:t>Highest and Lowest Frequency Items</a:t>
              </a:r>
            </a:p>
          </p:txBody>
        </p:sp>
      </p:grpSp>
      <p:pic>
        <p:nvPicPr>
          <p:cNvPr id="12" name="Picture 11">
            <a:extLst>
              <a:ext uri="{FF2B5EF4-FFF2-40B4-BE49-F238E27FC236}">
                <a16:creationId xmlns:a16="http://schemas.microsoft.com/office/drawing/2014/main" id="{F14489EF-3042-4698-864D-C78BA5C66ABB}"/>
              </a:ext>
            </a:extLst>
          </p:cNvPr>
          <p:cNvPicPr>
            <a:picLocks noChangeAspect="1"/>
          </p:cNvPicPr>
          <p:nvPr/>
        </p:nvPicPr>
        <p:blipFill rotWithShape="1">
          <a:blip r:embed="rId4"/>
          <a:srcRect l="272" t="533" r="304"/>
          <a:stretch/>
        </p:blipFill>
        <p:spPr>
          <a:xfrm>
            <a:off x="7954281" y="2235104"/>
            <a:ext cx="3731830" cy="2090081"/>
          </a:xfrm>
          <a:prstGeom prst="rect">
            <a:avLst/>
          </a:prstGeom>
        </p:spPr>
      </p:pic>
      <p:sp>
        <p:nvSpPr>
          <p:cNvPr id="13" name="Content Placeholder 2">
            <a:extLst>
              <a:ext uri="{FF2B5EF4-FFF2-40B4-BE49-F238E27FC236}">
                <a16:creationId xmlns:a16="http://schemas.microsoft.com/office/drawing/2014/main" id="{79D7104A-A2B3-442A-A701-4D842F532753}"/>
              </a:ext>
            </a:extLst>
          </p:cNvPr>
          <p:cNvSpPr txBox="1">
            <a:spLocks/>
          </p:cNvSpPr>
          <p:nvPr/>
        </p:nvSpPr>
        <p:spPr>
          <a:xfrm>
            <a:off x="1230666" y="2219615"/>
            <a:ext cx="6200165" cy="1630166"/>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GB" sz="1600" dirty="0"/>
              <a:t>  169 unique items, with highest frequency 2513 for whole milk and lowest frequency – 1 for baby food. </a:t>
            </a:r>
          </a:p>
          <a:p>
            <a:pPr>
              <a:buFont typeface="Wingdings" panose="05000000000000000000" pitchFamily="2" charset="2"/>
              <a:buChar char="Ø"/>
            </a:pPr>
            <a:r>
              <a:rPr lang="en-GB" sz="1600" dirty="0"/>
              <a:t>  When given 10% relative support and 10% confidence barrier, the lowest support that passes the boundary is 736, with 86 unique itemsets and 66 unique associations between them. </a:t>
            </a:r>
          </a:p>
        </p:txBody>
      </p:sp>
    </p:spTree>
    <p:extLst>
      <p:ext uri="{BB962C8B-B14F-4D97-AF65-F5344CB8AC3E}">
        <p14:creationId xmlns:p14="http://schemas.microsoft.com/office/powerpoint/2010/main" val="42893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9377-6857-46BA-8ED7-0505611E60FB}"/>
              </a:ext>
            </a:extLst>
          </p:cNvPr>
          <p:cNvSpPr>
            <a:spLocks noGrp="1"/>
          </p:cNvSpPr>
          <p:nvPr>
            <p:ph type="title"/>
          </p:nvPr>
        </p:nvSpPr>
        <p:spPr>
          <a:xfrm>
            <a:off x="1097280" y="263529"/>
            <a:ext cx="10058400" cy="1450757"/>
          </a:xfrm>
        </p:spPr>
        <p:txBody>
          <a:bodyPr/>
          <a:lstStyle/>
          <a:p>
            <a:r>
              <a:rPr lang="en-GB" b="1" dirty="0"/>
              <a:t>Collaborative Filtering</a:t>
            </a:r>
          </a:p>
        </p:txBody>
      </p:sp>
      <p:sp>
        <p:nvSpPr>
          <p:cNvPr id="3" name="Content Placeholder 2">
            <a:extLst>
              <a:ext uri="{FF2B5EF4-FFF2-40B4-BE49-F238E27FC236}">
                <a16:creationId xmlns:a16="http://schemas.microsoft.com/office/drawing/2014/main" id="{762574F3-862B-4808-A415-E8384140363E}"/>
              </a:ext>
            </a:extLst>
          </p:cNvPr>
          <p:cNvSpPr>
            <a:spLocks noGrp="1"/>
          </p:cNvSpPr>
          <p:nvPr>
            <p:ph idx="1"/>
          </p:nvPr>
        </p:nvSpPr>
        <p:spPr/>
        <p:txBody>
          <a:bodyPr>
            <a:normAutofit/>
          </a:bodyPr>
          <a:lstStyle/>
          <a:p>
            <a:r>
              <a:rPr lang="en-GB" b="1" i="1" dirty="0">
                <a:latin typeface="Arial" panose="020B0604020202020204" pitchFamily="34" charset="0"/>
                <a:cs typeface="Arial" panose="020B0604020202020204" pitchFamily="34" charset="0"/>
              </a:rPr>
              <a:t>Collaborative Filtering</a:t>
            </a:r>
            <a:r>
              <a:rPr lang="en-GB" i="1" dirty="0">
                <a:latin typeface="Arial" panose="020B0604020202020204" pitchFamily="34" charset="0"/>
                <a:cs typeface="Arial" panose="020B0604020202020204" pitchFamily="34" charset="0"/>
              </a:rPr>
              <a:t> </a:t>
            </a:r>
            <a:r>
              <a:rPr lang="en-GB" b="1" i="1" dirty="0">
                <a:latin typeface="Arial" panose="020B0604020202020204" pitchFamily="34" charset="0"/>
                <a:cs typeface="Arial" panose="020B0604020202020204" pitchFamily="34" charset="0"/>
              </a:rPr>
              <a:t>(Library)</a:t>
            </a:r>
            <a:endParaRPr lang="en-GB" b="1" dirty="0">
              <a:latin typeface="Arial" panose="020B0604020202020204" pitchFamily="34" charset="0"/>
              <a:cs typeface="Arial" panose="020B0604020202020204" pitchFamily="34" charset="0"/>
            </a:endParaRPr>
          </a:p>
          <a:p>
            <a:r>
              <a:rPr lang="en-GB" b="1" dirty="0">
                <a:hlinkClick r:id="rId2"/>
              </a:rPr>
              <a:t>Surprise</a:t>
            </a:r>
            <a:r>
              <a:rPr lang="en-GB" dirty="0"/>
              <a:t> library has been developed to make recommendation based on Collaborative filtering to predict user rating for a movie, also Nearest neighbour it’s a popular </a:t>
            </a:r>
            <a:r>
              <a:rPr lang="en-GB" dirty="0" err="1"/>
              <a:t>approach.In</a:t>
            </a:r>
            <a:r>
              <a:rPr lang="en-GB" dirty="0"/>
              <a:t> this data set we used </a:t>
            </a:r>
            <a:r>
              <a:rPr lang="en-GB" b="1" dirty="0">
                <a:hlinkClick r:id="rId2"/>
              </a:rPr>
              <a:t>Surprise</a:t>
            </a:r>
            <a:r>
              <a:rPr lang="en-GB" dirty="0"/>
              <a:t> library since it has default implementation for a variety of CF algorithms.</a:t>
            </a:r>
          </a:p>
          <a:p>
            <a:r>
              <a:rPr lang="en-GB" i="1" dirty="0"/>
              <a:t>- Movielands</a:t>
            </a:r>
            <a:r>
              <a:rPr lang="en-GB" dirty="0"/>
              <a:t>: This dataset (ml-latest-small) describes 5-star rating a movie recommendation service. It contains 100836 ratings and 3683 tag applications across 9742 movies. These data were created by 610 users between March 29, 1996 and September 24, 2018. This dataset was generated on September 26, 2018.Users were selected at random for inclusion. All selected users had rated at least 20 movies. No demographic information is included. Each user is represented by an id, and no other information is provided.</a:t>
            </a:r>
          </a:p>
          <a:p>
            <a:endParaRPr lang="en-GB" dirty="0"/>
          </a:p>
        </p:txBody>
      </p:sp>
    </p:spTree>
    <p:extLst>
      <p:ext uri="{BB962C8B-B14F-4D97-AF65-F5344CB8AC3E}">
        <p14:creationId xmlns:p14="http://schemas.microsoft.com/office/powerpoint/2010/main" val="195270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DA0-D73D-4857-9B37-0A357A867C1B}"/>
              </a:ext>
            </a:extLst>
          </p:cNvPr>
          <p:cNvSpPr>
            <a:spLocks noGrp="1"/>
          </p:cNvSpPr>
          <p:nvPr>
            <p:ph type="title"/>
          </p:nvPr>
        </p:nvSpPr>
        <p:spPr/>
        <p:txBody>
          <a:bodyPr/>
          <a:lstStyle/>
          <a:p>
            <a:r>
              <a:rPr lang="en-GB" b="1" dirty="0"/>
              <a:t>Questions</a:t>
            </a:r>
          </a:p>
        </p:txBody>
      </p:sp>
      <p:sp>
        <p:nvSpPr>
          <p:cNvPr id="3" name="Content Placeholder 2">
            <a:extLst>
              <a:ext uri="{FF2B5EF4-FFF2-40B4-BE49-F238E27FC236}">
                <a16:creationId xmlns:a16="http://schemas.microsoft.com/office/drawing/2014/main" id="{C95CAF16-2721-431E-A15F-11FB4ECF56A0}"/>
              </a:ext>
            </a:extLst>
          </p:cNvPr>
          <p:cNvSpPr>
            <a:spLocks noGrp="1"/>
          </p:cNvSpPr>
          <p:nvPr>
            <p:ph idx="1"/>
          </p:nvPr>
        </p:nvSpPr>
        <p:spPr/>
        <p:txBody>
          <a:bodyPr/>
          <a:lstStyle/>
          <a:p>
            <a:pPr marL="457200" indent="-457200">
              <a:buFont typeface="+mj-lt"/>
              <a:buAutoNum type="arabicPeriod"/>
            </a:pPr>
            <a:r>
              <a:rPr lang="en-GB" dirty="0"/>
              <a:t>Find the average rating and number of ratings for the movie?</a:t>
            </a:r>
          </a:p>
          <a:p>
            <a:pPr marL="457200" indent="-457200">
              <a:buFont typeface="+mj-lt"/>
              <a:buAutoNum type="arabicPeriod"/>
            </a:pPr>
            <a:r>
              <a:rPr lang="en-GB" dirty="0"/>
              <a:t>Find the predicted rating?</a:t>
            </a:r>
          </a:p>
          <a:p>
            <a:endParaRPr lang="en-GB" dirty="0"/>
          </a:p>
        </p:txBody>
      </p:sp>
    </p:spTree>
    <p:extLst>
      <p:ext uri="{BB962C8B-B14F-4D97-AF65-F5344CB8AC3E}">
        <p14:creationId xmlns:p14="http://schemas.microsoft.com/office/powerpoint/2010/main" val="3312434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272AB-63D7-488C-BFB0-5E10236C0508}"/>
              </a:ext>
            </a:extLst>
          </p:cNvPr>
          <p:cNvSpPr>
            <a:spLocks noGrp="1"/>
          </p:cNvSpPr>
          <p:nvPr>
            <p:ph type="title"/>
          </p:nvPr>
        </p:nvSpPr>
        <p:spPr/>
        <p:txBody>
          <a:bodyPr/>
          <a:lstStyle/>
          <a:p>
            <a:r>
              <a:rPr lang="en-GB" b="1" dirty="0"/>
              <a:t>Results – Movie Ratings</a:t>
            </a:r>
          </a:p>
        </p:txBody>
      </p:sp>
      <p:sp>
        <p:nvSpPr>
          <p:cNvPr id="3" name="Text Placeholder 2">
            <a:extLst>
              <a:ext uri="{FF2B5EF4-FFF2-40B4-BE49-F238E27FC236}">
                <a16:creationId xmlns:a16="http://schemas.microsoft.com/office/drawing/2014/main" id="{390AA4F4-2003-4E56-A81E-E5A10C4416F2}"/>
              </a:ext>
            </a:extLst>
          </p:cNvPr>
          <p:cNvSpPr>
            <a:spLocks noGrp="1"/>
          </p:cNvSpPr>
          <p:nvPr>
            <p:ph type="body" idx="1"/>
          </p:nvPr>
        </p:nvSpPr>
        <p:spPr>
          <a:xfrm>
            <a:off x="1097280" y="1941343"/>
            <a:ext cx="4639736" cy="450166"/>
          </a:xfrm>
        </p:spPr>
        <p:txBody>
          <a:bodyPr>
            <a:normAutofit/>
          </a:bodyPr>
          <a:lstStyle/>
          <a:p>
            <a:r>
              <a:rPr lang="en-GB" dirty="0"/>
              <a:t>average ratings.</a:t>
            </a:r>
          </a:p>
        </p:txBody>
      </p:sp>
      <p:sp>
        <p:nvSpPr>
          <p:cNvPr id="5" name="Text Placeholder 4">
            <a:extLst>
              <a:ext uri="{FF2B5EF4-FFF2-40B4-BE49-F238E27FC236}">
                <a16:creationId xmlns:a16="http://schemas.microsoft.com/office/drawing/2014/main" id="{ED955F63-CF0C-40F7-9738-13AD6E975030}"/>
              </a:ext>
            </a:extLst>
          </p:cNvPr>
          <p:cNvSpPr>
            <a:spLocks noGrp="1"/>
          </p:cNvSpPr>
          <p:nvPr>
            <p:ph type="body" sz="quarter" idx="3"/>
          </p:nvPr>
        </p:nvSpPr>
        <p:spPr>
          <a:xfrm>
            <a:off x="6515944" y="2067951"/>
            <a:ext cx="4639736" cy="801857"/>
          </a:xfrm>
        </p:spPr>
        <p:txBody>
          <a:bodyPr>
            <a:normAutofit/>
          </a:bodyPr>
          <a:lstStyle/>
          <a:p>
            <a:r>
              <a:rPr lang="en-GB" dirty="0"/>
              <a:t>number of ratings represented by the "rating_counts</a:t>
            </a:r>
          </a:p>
          <a:p>
            <a:endParaRPr lang="en-GB" dirty="0"/>
          </a:p>
        </p:txBody>
      </p:sp>
      <p:pic>
        <p:nvPicPr>
          <p:cNvPr id="7" name="Content Placeholder 6">
            <a:extLst>
              <a:ext uri="{FF2B5EF4-FFF2-40B4-BE49-F238E27FC236}">
                <a16:creationId xmlns:a16="http://schemas.microsoft.com/office/drawing/2014/main" id="{B5171D67-D88E-4E20-9818-847DE0F8E192}"/>
              </a:ext>
            </a:extLst>
          </p:cNvPr>
          <p:cNvPicPr>
            <a:picLocks noGrp="1"/>
          </p:cNvPicPr>
          <p:nvPr>
            <p:ph sz="half" idx="2"/>
          </p:nvPr>
        </p:nvPicPr>
        <p:blipFill>
          <a:blip r:embed="rId2"/>
          <a:stretch>
            <a:fillRect/>
          </a:stretch>
        </p:blipFill>
        <p:spPr>
          <a:xfrm>
            <a:off x="1097280" y="2574389"/>
            <a:ext cx="4639736" cy="3474720"/>
          </a:xfrm>
          <a:prstGeom prst="rect">
            <a:avLst/>
          </a:prstGeom>
        </p:spPr>
      </p:pic>
      <p:pic>
        <p:nvPicPr>
          <p:cNvPr id="8" name="Content Placeholder 7">
            <a:extLst>
              <a:ext uri="{FF2B5EF4-FFF2-40B4-BE49-F238E27FC236}">
                <a16:creationId xmlns:a16="http://schemas.microsoft.com/office/drawing/2014/main" id="{308A4426-F26A-4999-AF21-5A9DDC12BF40}"/>
              </a:ext>
            </a:extLst>
          </p:cNvPr>
          <p:cNvPicPr>
            <a:picLocks noGrp="1"/>
          </p:cNvPicPr>
          <p:nvPr>
            <p:ph sz="quarter" idx="4"/>
          </p:nvPr>
        </p:nvPicPr>
        <p:blipFill>
          <a:blip r:embed="rId3"/>
          <a:stretch>
            <a:fillRect/>
          </a:stretch>
        </p:blipFill>
        <p:spPr>
          <a:xfrm>
            <a:off x="6515944" y="2574389"/>
            <a:ext cx="4639736" cy="3474720"/>
          </a:xfrm>
          <a:prstGeom prst="rect">
            <a:avLst/>
          </a:prstGeom>
        </p:spPr>
      </p:pic>
    </p:spTree>
    <p:extLst>
      <p:ext uri="{BB962C8B-B14F-4D97-AF65-F5344CB8AC3E}">
        <p14:creationId xmlns:p14="http://schemas.microsoft.com/office/powerpoint/2010/main" val="2786289267"/>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252441"/>
      </a:dk2>
      <a:lt2>
        <a:srgbClr val="E2E8E6"/>
      </a:lt2>
      <a:accent1>
        <a:srgbClr val="C34D73"/>
      </a:accent1>
      <a:accent2>
        <a:srgbClr val="B13B92"/>
      </a:accent2>
      <a:accent3>
        <a:srgbClr val="B14DC3"/>
      </a:accent3>
      <a:accent4>
        <a:srgbClr val="6E3BB1"/>
      </a:accent4>
      <a:accent5>
        <a:srgbClr val="4E4DC3"/>
      </a:accent5>
      <a:accent6>
        <a:srgbClr val="3B6BB1"/>
      </a:accent6>
      <a:hlink>
        <a:srgbClr val="7462CA"/>
      </a:hlink>
      <a:folHlink>
        <a:srgbClr val="7F7F7F"/>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TotalTime>
  <Words>594</Words>
  <Application>Microsoft Office PowerPoint</Application>
  <PresentationFormat>Widescreen</PresentationFormat>
  <Paragraphs>59</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RetrospectVTI</vt:lpstr>
      <vt:lpstr>Data Mining</vt:lpstr>
      <vt:lpstr> Datasets</vt:lpstr>
      <vt:lpstr> Techniques</vt:lpstr>
      <vt:lpstr>  Association Rules Mining</vt:lpstr>
      <vt:lpstr>Questions</vt:lpstr>
      <vt:lpstr>Results  -  Grocery Shopping Association Rules</vt:lpstr>
      <vt:lpstr>Collaborative Filtering</vt:lpstr>
      <vt:lpstr>Questions</vt:lpstr>
      <vt:lpstr>Results – Movie Ratings</vt:lpstr>
      <vt:lpstr>Results – Cross Validation and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AL MUBARAK, NOUR ALDIN AL MUBARAK</dc:creator>
  <cp:lastModifiedBy>Aleksandra Petkova</cp:lastModifiedBy>
  <cp:revision>58</cp:revision>
  <dcterms:created xsi:type="dcterms:W3CDTF">2020-04-17T13:56:44Z</dcterms:created>
  <dcterms:modified xsi:type="dcterms:W3CDTF">2020-05-07T15:36:48Z</dcterms:modified>
</cp:coreProperties>
</file>