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13"/>
  </p:notesMasterIdLst>
  <p:sldIdLst>
    <p:sldId id="256" r:id="rId2"/>
    <p:sldId id="257" r:id="rId3"/>
    <p:sldId id="258" r:id="rId4"/>
    <p:sldId id="259" r:id="rId5"/>
    <p:sldId id="266" r:id="rId6"/>
    <p:sldId id="261" r:id="rId7"/>
    <p:sldId id="262" r:id="rId8"/>
    <p:sldId id="263" r:id="rId9"/>
    <p:sldId id="267"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2" d="100"/>
          <a:sy n="72" d="100"/>
        </p:scale>
        <p:origin x="8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D76724-6684-4474-AC7D-B2BAA2DF309E}" type="datetimeFigureOut">
              <a:rPr lang="en-GB" smtClean="0"/>
              <a:t>18/04/2020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968897-611B-4557-97B4-67EAE2B1ABE0}" type="slidenum">
              <a:rPr lang="en-GB" smtClean="0"/>
              <a:t>‹#›</a:t>
            </a:fld>
            <a:endParaRPr lang="en-GB"/>
          </a:p>
        </p:txBody>
      </p:sp>
    </p:spTree>
    <p:extLst>
      <p:ext uri="{BB962C8B-B14F-4D97-AF65-F5344CB8AC3E}">
        <p14:creationId xmlns:p14="http://schemas.microsoft.com/office/powerpoint/2010/main" val="3290295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Add notes</a:t>
            </a:r>
          </a:p>
        </p:txBody>
      </p:sp>
      <p:sp>
        <p:nvSpPr>
          <p:cNvPr id="4" name="Slide Number Placeholder 3"/>
          <p:cNvSpPr>
            <a:spLocks noGrp="1"/>
          </p:cNvSpPr>
          <p:nvPr>
            <p:ph type="sldNum" sz="quarter" idx="5"/>
          </p:nvPr>
        </p:nvSpPr>
        <p:spPr/>
        <p:txBody>
          <a:bodyPr/>
          <a:lstStyle/>
          <a:p>
            <a:fld id="{56968897-611B-4557-97B4-67EAE2B1ABE0}" type="slidenum">
              <a:rPr lang="en-GB" smtClean="0"/>
              <a:t>2</a:t>
            </a:fld>
            <a:endParaRPr lang="en-GB"/>
          </a:p>
        </p:txBody>
      </p:sp>
    </p:spTree>
    <p:extLst>
      <p:ext uri="{BB962C8B-B14F-4D97-AF65-F5344CB8AC3E}">
        <p14:creationId xmlns:p14="http://schemas.microsoft.com/office/powerpoint/2010/main" val="741440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Add notes</a:t>
            </a:r>
          </a:p>
        </p:txBody>
      </p:sp>
      <p:sp>
        <p:nvSpPr>
          <p:cNvPr id="4" name="Slide Number Placeholder 3"/>
          <p:cNvSpPr>
            <a:spLocks noGrp="1"/>
          </p:cNvSpPr>
          <p:nvPr>
            <p:ph type="sldNum" sz="quarter" idx="5"/>
          </p:nvPr>
        </p:nvSpPr>
        <p:spPr/>
        <p:txBody>
          <a:bodyPr/>
          <a:lstStyle/>
          <a:p>
            <a:fld id="{56968897-611B-4557-97B4-67EAE2B1ABE0}" type="slidenum">
              <a:rPr lang="en-GB" smtClean="0"/>
              <a:t>3</a:t>
            </a:fld>
            <a:endParaRPr lang="en-GB"/>
          </a:p>
        </p:txBody>
      </p:sp>
    </p:spTree>
    <p:extLst>
      <p:ext uri="{BB962C8B-B14F-4D97-AF65-F5344CB8AC3E}">
        <p14:creationId xmlns:p14="http://schemas.microsoft.com/office/powerpoint/2010/main" val="2479589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Add notes</a:t>
            </a:r>
          </a:p>
        </p:txBody>
      </p:sp>
      <p:sp>
        <p:nvSpPr>
          <p:cNvPr id="4" name="Slide Number Placeholder 3"/>
          <p:cNvSpPr>
            <a:spLocks noGrp="1"/>
          </p:cNvSpPr>
          <p:nvPr>
            <p:ph type="sldNum" sz="quarter" idx="5"/>
          </p:nvPr>
        </p:nvSpPr>
        <p:spPr/>
        <p:txBody>
          <a:bodyPr/>
          <a:lstStyle/>
          <a:p>
            <a:fld id="{56968897-611B-4557-97B4-67EAE2B1ABE0}" type="slidenum">
              <a:rPr lang="en-GB" smtClean="0"/>
              <a:t>4</a:t>
            </a:fld>
            <a:endParaRPr lang="en-GB"/>
          </a:p>
        </p:txBody>
      </p:sp>
    </p:spTree>
    <p:extLst>
      <p:ext uri="{BB962C8B-B14F-4D97-AF65-F5344CB8AC3E}">
        <p14:creationId xmlns:p14="http://schemas.microsoft.com/office/powerpoint/2010/main" val="3321800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4/18/2020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7160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4/18/2020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9487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4/18/2020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6289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4/18/2020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6770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4/18/2020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9999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4/18/2020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856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4/18/2020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9794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4/18/2020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829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4/18/2020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21850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4/18/2020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65353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4/18/2020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122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4/18/2020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7373645"/>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693" r:id="rId6"/>
    <p:sldLayoutId id="2147483689" r:id="rId7"/>
    <p:sldLayoutId id="2147483690" r:id="rId8"/>
    <p:sldLayoutId id="2147483691" r:id="rId9"/>
    <p:sldLayoutId id="2147483692" r:id="rId10"/>
    <p:sldLayoutId id="2147483694" r:id="rId11"/>
  </p:sldLayoutIdLst>
  <p:hf sldNum="0" hdr="0" ftr="0" dt="0"/>
  <p:txStyles>
    <p:titleStyle>
      <a:lvl1pPr algn="l" defTabSz="914400" rtl="0" eaLnBrk="1" latinLnBrk="0" hangingPunct="1">
        <a:lnSpc>
          <a:spcPct val="90000"/>
        </a:lnSpc>
        <a:spcBef>
          <a:spcPct val="0"/>
        </a:spcBef>
        <a:buNone/>
        <a:defRPr sz="48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rchive.ics.uci.edu/ml/datasets/Online+Retai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kaggle.com/prajitdatta/movielens-100k-dataset" TargetMode="External"/><Relationship Id="rId4" Type="http://schemas.openxmlformats.org/officeDocument/2006/relationships/hyperlink" Target="https://www.kaggle.com/irfanasrullah/grocerie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urprise.readthedocs.io/en/stable/getting_started.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2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8" name="Straight Connector 2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9" name="Rectangle 30">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D31AD63-8FD8-4435-9581-E831095C14B0}"/>
              </a:ext>
            </a:extLst>
          </p:cNvPr>
          <p:cNvSpPr>
            <a:spLocks noGrp="1"/>
          </p:cNvSpPr>
          <p:nvPr>
            <p:ph type="ctrTitle"/>
          </p:nvPr>
        </p:nvSpPr>
        <p:spPr>
          <a:xfrm>
            <a:off x="643467" y="516835"/>
            <a:ext cx="3448259" cy="1666501"/>
          </a:xfrm>
        </p:spPr>
        <p:txBody>
          <a:bodyPr vert="horz" lIns="91440" tIns="45720" rIns="91440" bIns="45720" rtlCol="0" anchor="b">
            <a:normAutofit/>
          </a:bodyPr>
          <a:lstStyle/>
          <a:p>
            <a:r>
              <a:rPr lang="en-US" sz="4000">
                <a:solidFill>
                  <a:srgbClr val="FFFFFF"/>
                </a:solidFill>
              </a:rPr>
              <a:t>Data Mining</a:t>
            </a:r>
          </a:p>
        </p:txBody>
      </p:sp>
      <p:cxnSp>
        <p:nvCxnSpPr>
          <p:cNvPr id="40" name="Straight Connector 32">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45BCBF53-D6D2-4A61-97AE-7133E454D85B}"/>
              </a:ext>
            </a:extLst>
          </p:cNvPr>
          <p:cNvSpPr>
            <a:spLocks noGrp="1"/>
          </p:cNvSpPr>
          <p:nvPr>
            <p:ph type="subTitle" idx="1"/>
          </p:nvPr>
        </p:nvSpPr>
        <p:spPr>
          <a:xfrm>
            <a:off x="643467" y="2546224"/>
            <a:ext cx="4010828" cy="3342747"/>
          </a:xfrm>
        </p:spPr>
        <p:txBody>
          <a:bodyPr vert="horz" lIns="0" tIns="45720" rIns="0" bIns="45720" rtlCol="0">
            <a:normAutofit/>
          </a:bodyPr>
          <a:lstStyle/>
          <a:p>
            <a:r>
              <a:rPr lang="en-US" sz="1800" dirty="0">
                <a:solidFill>
                  <a:srgbClr val="FFFFFF"/>
                </a:solidFill>
              </a:rPr>
              <a:t>represented by:</a:t>
            </a:r>
          </a:p>
          <a:p>
            <a:pPr marL="285750" indent="-285750">
              <a:buFont typeface="Wingdings" panose="05000000000000000000" pitchFamily="2" charset="2"/>
              <a:buChar char="Ø"/>
            </a:pPr>
            <a:r>
              <a:rPr lang="en-US" sz="1800" b="1" dirty="0">
                <a:solidFill>
                  <a:srgbClr val="FFFFFF"/>
                </a:solidFill>
                <a:latin typeface="Arial" panose="020B0604020202020204" pitchFamily="34" charset="0"/>
                <a:cs typeface="Arial" panose="020B0604020202020204" pitchFamily="34" charset="0"/>
              </a:rPr>
              <a:t>Aleksandra Petkova - S6222041</a:t>
            </a:r>
            <a:endParaRPr lang="en-US" sz="1800" dirty="0">
              <a:solidFill>
                <a:srgbClr val="FFFFFF"/>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800" b="1" dirty="0">
                <a:solidFill>
                  <a:srgbClr val="FFFFFF"/>
                </a:solidFill>
                <a:latin typeface="Arial" panose="020B0604020202020204" pitchFamily="34" charset="0"/>
                <a:cs typeface="Arial" panose="020B0604020202020204" pitchFamily="34" charset="0"/>
              </a:rPr>
              <a:t>Nour Aldin ALMUBARAK- p4302185</a:t>
            </a:r>
            <a:endParaRPr lang="en-US" sz="1800" dirty="0">
              <a:solidFill>
                <a:srgbClr val="FFFFFF"/>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800" b="1" dirty="0">
                <a:solidFill>
                  <a:srgbClr val="FFFFFF"/>
                </a:solidFill>
                <a:latin typeface="Arial" panose="020B0604020202020204" pitchFamily="34" charset="0"/>
                <a:cs typeface="Arial" panose="020B0604020202020204" pitchFamily="34" charset="0"/>
              </a:rPr>
              <a:t>Victor Essien</a:t>
            </a:r>
            <a:endParaRPr lang="en-US" sz="1800" dirty="0">
              <a:solidFill>
                <a:srgbClr val="FFFFFF"/>
              </a:solidFill>
              <a:latin typeface="Arial" panose="020B0604020202020204" pitchFamily="34" charset="0"/>
              <a:cs typeface="Arial" panose="020B0604020202020204" pitchFamily="34" charset="0"/>
            </a:endParaRPr>
          </a:p>
          <a:p>
            <a:endParaRPr lang="en-US" sz="1800" dirty="0">
              <a:solidFill>
                <a:srgbClr val="FFFFFF"/>
              </a:solidFill>
            </a:endParaRPr>
          </a:p>
        </p:txBody>
      </p:sp>
      <p:pic>
        <p:nvPicPr>
          <p:cNvPr id="4" name="Picture 3">
            <a:extLst>
              <a:ext uri="{FF2B5EF4-FFF2-40B4-BE49-F238E27FC236}">
                <a16:creationId xmlns:a16="http://schemas.microsoft.com/office/drawing/2014/main" id="{5FDDC2A6-921B-4797-9084-A1F3ED55C600}"/>
              </a:ext>
            </a:extLst>
          </p:cNvPr>
          <p:cNvPicPr>
            <a:picLocks noChangeAspect="1"/>
          </p:cNvPicPr>
          <p:nvPr/>
        </p:nvPicPr>
        <p:blipFill rotWithShape="1">
          <a:blip r:embed="rId2"/>
          <a:srcRect l="14172" r="12189" b="2"/>
          <a:stretch/>
        </p:blipFill>
        <p:spPr>
          <a:xfrm>
            <a:off x="4654296" y="10"/>
            <a:ext cx="7537703" cy="6857990"/>
          </a:xfrm>
          <a:prstGeom prst="rect">
            <a:avLst/>
          </a:prstGeom>
        </p:spPr>
      </p:pic>
    </p:spTree>
    <p:extLst>
      <p:ext uri="{BB962C8B-B14F-4D97-AF65-F5344CB8AC3E}">
        <p14:creationId xmlns:p14="http://schemas.microsoft.com/office/powerpoint/2010/main" val="121118468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4449-CE1C-48D5-B24A-E0DEC678F672}"/>
              </a:ext>
            </a:extLst>
          </p:cNvPr>
          <p:cNvSpPr>
            <a:spLocks noGrp="1"/>
          </p:cNvSpPr>
          <p:nvPr>
            <p:ph type="title"/>
          </p:nvPr>
        </p:nvSpPr>
        <p:spPr/>
        <p:txBody>
          <a:bodyPr/>
          <a:lstStyle/>
          <a:p>
            <a:r>
              <a:rPr lang="en-GB" dirty="0"/>
              <a:t>Results</a:t>
            </a:r>
          </a:p>
        </p:txBody>
      </p:sp>
      <p:sp>
        <p:nvSpPr>
          <p:cNvPr id="6" name="Content Placeholder 5">
            <a:extLst>
              <a:ext uri="{FF2B5EF4-FFF2-40B4-BE49-F238E27FC236}">
                <a16:creationId xmlns:a16="http://schemas.microsoft.com/office/drawing/2014/main" id="{45853E50-7F99-4FAC-AD19-A11E546821A2}"/>
              </a:ext>
            </a:extLst>
          </p:cNvPr>
          <p:cNvSpPr>
            <a:spLocks noGrp="1"/>
          </p:cNvSpPr>
          <p:nvPr>
            <p:ph idx="1"/>
          </p:nvPr>
        </p:nvSpPr>
        <p:spPr>
          <a:xfrm>
            <a:off x="1097279" y="2178539"/>
            <a:ext cx="10058400" cy="3760891"/>
          </a:xfrm>
        </p:spPr>
        <p:txBody>
          <a:bodyPr/>
          <a:lstStyle/>
          <a:p>
            <a:r>
              <a:rPr lang="en-GB" b="1" dirty="0"/>
              <a:t>Optimization:</a:t>
            </a:r>
          </a:p>
          <a:p>
            <a:endParaRPr lang="en-GB" b="1" dirty="0"/>
          </a:p>
          <a:p>
            <a:endParaRPr lang="en-GB" b="1" dirty="0"/>
          </a:p>
          <a:p>
            <a:pPr marL="0" indent="0">
              <a:buNone/>
            </a:pPr>
            <a:endParaRPr lang="en-GB" b="1" dirty="0"/>
          </a:p>
          <a:p>
            <a:pPr marL="0" indent="0">
              <a:buNone/>
            </a:pPr>
            <a:r>
              <a:rPr lang="en-GB" b="1" dirty="0"/>
              <a:t>Predicting:</a:t>
            </a:r>
          </a:p>
          <a:p>
            <a:pPr marL="0" indent="0">
              <a:buNone/>
            </a:pPr>
            <a:endParaRPr lang="en-GB" b="1" dirty="0"/>
          </a:p>
        </p:txBody>
      </p:sp>
      <p:pic>
        <p:nvPicPr>
          <p:cNvPr id="7" name="Picture 6">
            <a:extLst>
              <a:ext uri="{FF2B5EF4-FFF2-40B4-BE49-F238E27FC236}">
                <a16:creationId xmlns:a16="http://schemas.microsoft.com/office/drawing/2014/main" id="{93D24892-9C52-4A8D-AAA3-1826D045400E}"/>
              </a:ext>
            </a:extLst>
          </p:cNvPr>
          <p:cNvPicPr/>
          <p:nvPr/>
        </p:nvPicPr>
        <p:blipFill>
          <a:blip r:embed="rId2"/>
          <a:stretch>
            <a:fillRect/>
          </a:stretch>
        </p:blipFill>
        <p:spPr>
          <a:xfrm>
            <a:off x="1097279" y="2619227"/>
            <a:ext cx="6527409" cy="1066507"/>
          </a:xfrm>
          <a:prstGeom prst="rect">
            <a:avLst/>
          </a:prstGeom>
        </p:spPr>
      </p:pic>
      <p:pic>
        <p:nvPicPr>
          <p:cNvPr id="8" name="Picture 7">
            <a:extLst>
              <a:ext uri="{FF2B5EF4-FFF2-40B4-BE49-F238E27FC236}">
                <a16:creationId xmlns:a16="http://schemas.microsoft.com/office/drawing/2014/main" id="{5F4B0285-DD94-43C5-9B61-A70AE1E14F38}"/>
              </a:ext>
            </a:extLst>
          </p:cNvPr>
          <p:cNvPicPr/>
          <p:nvPr/>
        </p:nvPicPr>
        <p:blipFill>
          <a:blip r:embed="rId3"/>
          <a:stretch>
            <a:fillRect/>
          </a:stretch>
        </p:blipFill>
        <p:spPr>
          <a:xfrm>
            <a:off x="1097278" y="4677009"/>
            <a:ext cx="6527409" cy="528037"/>
          </a:xfrm>
          <a:prstGeom prst="rect">
            <a:avLst/>
          </a:prstGeom>
        </p:spPr>
      </p:pic>
    </p:spTree>
    <p:extLst>
      <p:ext uri="{BB962C8B-B14F-4D97-AF65-F5344CB8AC3E}">
        <p14:creationId xmlns:p14="http://schemas.microsoft.com/office/powerpoint/2010/main" val="4059096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43DFB-7865-43C4-8159-69A8685FD943}"/>
              </a:ext>
            </a:extLst>
          </p:cNvPr>
          <p:cNvSpPr>
            <a:spLocks noGrp="1"/>
          </p:cNvSpPr>
          <p:nvPr>
            <p:ph type="title"/>
          </p:nvPr>
        </p:nvSpPr>
        <p:spPr>
          <a:xfrm>
            <a:off x="1097280" y="263530"/>
            <a:ext cx="10058400" cy="1326732"/>
          </a:xfrm>
        </p:spPr>
        <p:txBody>
          <a:bodyPr>
            <a:normAutofit fontScale="90000"/>
          </a:bodyPr>
          <a:lstStyle/>
          <a:p>
            <a:r>
              <a:rPr lang="en-GB" b="1" dirty="0"/>
              <a:t>Conclusion</a:t>
            </a:r>
            <a:br>
              <a:rPr lang="en-GB" b="1" dirty="0"/>
            </a:br>
            <a:endParaRPr lang="en-GB" dirty="0"/>
          </a:p>
        </p:txBody>
      </p:sp>
      <p:sp>
        <p:nvSpPr>
          <p:cNvPr id="3" name="Content Placeholder 2">
            <a:extLst>
              <a:ext uri="{FF2B5EF4-FFF2-40B4-BE49-F238E27FC236}">
                <a16:creationId xmlns:a16="http://schemas.microsoft.com/office/drawing/2014/main" id="{B3C1C3A3-F741-4334-AB9F-5B54D59EE2E3}"/>
              </a:ext>
            </a:extLst>
          </p:cNvPr>
          <p:cNvSpPr>
            <a:spLocks noGrp="1"/>
          </p:cNvSpPr>
          <p:nvPr>
            <p:ph idx="1"/>
          </p:nvPr>
        </p:nvSpPr>
        <p:spPr/>
        <p:txBody>
          <a:bodyPr/>
          <a:lstStyle/>
          <a:p>
            <a:endParaRPr lang="en-GB" dirty="0"/>
          </a:p>
          <a:p>
            <a:endParaRPr lang="en-GB" dirty="0"/>
          </a:p>
          <a:p>
            <a:endParaRPr lang="en-GB" dirty="0"/>
          </a:p>
          <a:p>
            <a:endParaRPr lang="en-GB" dirty="0"/>
          </a:p>
          <a:p>
            <a:r>
              <a:rPr lang="en-GB" dirty="0"/>
              <a:t>References: </a:t>
            </a:r>
          </a:p>
        </p:txBody>
      </p:sp>
    </p:spTree>
    <p:extLst>
      <p:ext uri="{BB962C8B-B14F-4D97-AF65-F5344CB8AC3E}">
        <p14:creationId xmlns:p14="http://schemas.microsoft.com/office/powerpoint/2010/main" val="1061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AEBCF-310B-4D8F-AA13-BB86DD72F452}"/>
              </a:ext>
            </a:extLst>
          </p:cNvPr>
          <p:cNvSpPr>
            <a:spLocks noGrp="1"/>
          </p:cNvSpPr>
          <p:nvPr>
            <p:ph type="title"/>
          </p:nvPr>
        </p:nvSpPr>
        <p:spPr/>
        <p:txBody>
          <a:bodyPr/>
          <a:lstStyle/>
          <a:p>
            <a:br>
              <a:rPr lang="en-GB" b="1" dirty="0"/>
            </a:br>
            <a:r>
              <a:rPr lang="en-GB" b="1" dirty="0"/>
              <a:t>Datasets</a:t>
            </a:r>
            <a:endParaRPr lang="en-GB" dirty="0"/>
          </a:p>
        </p:txBody>
      </p:sp>
      <p:sp>
        <p:nvSpPr>
          <p:cNvPr id="3" name="Content Placeholder 2">
            <a:extLst>
              <a:ext uri="{FF2B5EF4-FFF2-40B4-BE49-F238E27FC236}">
                <a16:creationId xmlns:a16="http://schemas.microsoft.com/office/drawing/2014/main" id="{34962736-9EA6-4181-A4A7-5D13468AB819}"/>
              </a:ext>
            </a:extLst>
          </p:cNvPr>
          <p:cNvSpPr>
            <a:spLocks noGrp="1"/>
          </p:cNvSpPr>
          <p:nvPr>
            <p:ph idx="1"/>
          </p:nvPr>
        </p:nvSpPr>
        <p:spPr/>
        <p:txBody>
          <a:bodyPr>
            <a:normAutofit/>
          </a:bodyPr>
          <a:lstStyle/>
          <a:p>
            <a:pPr lvl="0">
              <a:buFont typeface="Wingdings" panose="05000000000000000000" pitchFamily="2" charset="2"/>
              <a:buChar char="v"/>
            </a:pPr>
            <a:r>
              <a:rPr lang="en-GB" b="1" u="sng" dirty="0">
                <a:hlinkClick r:id="rId3"/>
              </a:rPr>
              <a:t>Online Retail</a:t>
            </a:r>
            <a:r>
              <a:rPr lang="en-GB" b="1" dirty="0"/>
              <a:t>: time series, transactional data – 8 attributes, 541K records</a:t>
            </a:r>
            <a:endParaRPr lang="en-GB" b="1" u="sng" dirty="0"/>
          </a:p>
          <a:p>
            <a:pPr marL="0" indent="0">
              <a:buNone/>
            </a:pPr>
            <a:r>
              <a:rPr lang="en-GB" b="1" dirty="0"/>
              <a:t>Each row represents a </a:t>
            </a:r>
            <a:r>
              <a:rPr lang="en-GB" b="1" i="1" u="sng" dirty="0"/>
              <a:t>whole sale purchase</a:t>
            </a:r>
            <a:r>
              <a:rPr lang="en-GB" b="1" dirty="0"/>
              <a:t> of an item along with details about the purchase such as: the </a:t>
            </a:r>
            <a:r>
              <a:rPr lang="en-GB" b="1" i="1" u="sng" dirty="0"/>
              <a:t>invoice ID</a:t>
            </a:r>
            <a:r>
              <a:rPr lang="en-GB" b="1" dirty="0"/>
              <a:t>, </a:t>
            </a:r>
            <a:r>
              <a:rPr lang="en-GB" b="1" i="1" u="sng" dirty="0"/>
              <a:t>stock code</a:t>
            </a:r>
            <a:r>
              <a:rPr lang="en-GB" b="1" dirty="0"/>
              <a:t>, item </a:t>
            </a:r>
            <a:r>
              <a:rPr lang="en-GB" b="1" i="1" u="sng" dirty="0"/>
              <a:t>description</a:t>
            </a:r>
            <a:r>
              <a:rPr lang="en-GB" b="1" dirty="0"/>
              <a:t>, </a:t>
            </a:r>
            <a:r>
              <a:rPr lang="en-GB" b="1" i="1" u="sng" dirty="0"/>
              <a:t>quantity</a:t>
            </a:r>
            <a:r>
              <a:rPr lang="en-GB" b="1" dirty="0"/>
              <a:t> purchased, </a:t>
            </a:r>
            <a:r>
              <a:rPr lang="en-GB" b="1" i="1" u="sng" dirty="0"/>
              <a:t>price per unit</a:t>
            </a:r>
            <a:r>
              <a:rPr lang="en-GB" b="1" dirty="0"/>
              <a:t>, the </a:t>
            </a:r>
            <a:r>
              <a:rPr lang="en-GB" b="1" i="1" u="sng" dirty="0"/>
              <a:t>ID</a:t>
            </a:r>
            <a:r>
              <a:rPr lang="en-GB" b="1" dirty="0"/>
              <a:t> and </a:t>
            </a:r>
            <a:r>
              <a:rPr lang="en-GB" b="1" i="1" u="sng" dirty="0"/>
              <a:t>country</a:t>
            </a:r>
            <a:r>
              <a:rPr lang="en-GB" b="1" dirty="0"/>
              <a:t> of the </a:t>
            </a:r>
            <a:r>
              <a:rPr lang="en-GB" b="1" i="1" u="sng" dirty="0"/>
              <a:t>customer</a:t>
            </a:r>
            <a:r>
              <a:rPr lang="en-GB" b="1" dirty="0"/>
              <a:t> who made the purchase.</a:t>
            </a:r>
            <a:endParaRPr lang="en-GB" dirty="0"/>
          </a:p>
          <a:p>
            <a:pPr lvl="0">
              <a:buFont typeface="Wingdings" panose="05000000000000000000" pitchFamily="2" charset="2"/>
              <a:buChar char="v"/>
            </a:pPr>
            <a:r>
              <a:rPr lang="en-GB" b="1" u="sng" dirty="0">
                <a:hlinkClick r:id="rId4"/>
              </a:rPr>
              <a:t>Groceries</a:t>
            </a:r>
            <a:r>
              <a:rPr lang="en-GB" b="1" dirty="0"/>
              <a:t>: customer recite data – 9K records</a:t>
            </a:r>
            <a:endParaRPr lang="en-GB" b="1" u="sng" dirty="0"/>
          </a:p>
          <a:p>
            <a:pPr marL="0" indent="0">
              <a:buNone/>
            </a:pPr>
            <a:r>
              <a:rPr lang="en-GB" dirty="0"/>
              <a:t># More details here</a:t>
            </a:r>
          </a:p>
          <a:p>
            <a:pPr lvl="0">
              <a:buFont typeface="Wingdings" panose="05000000000000000000" pitchFamily="2" charset="2"/>
              <a:buChar char="v"/>
            </a:pPr>
            <a:r>
              <a:rPr lang="en-GB" b="1" u="sng" dirty="0">
                <a:hlinkClick r:id="rId5"/>
              </a:rPr>
              <a:t>MovieLens</a:t>
            </a:r>
            <a:r>
              <a:rPr lang="en-GB" b="1" dirty="0"/>
              <a:t>: movie rating data – 100K records</a:t>
            </a:r>
            <a:endParaRPr lang="en-GB" b="1" u="sng" dirty="0"/>
          </a:p>
          <a:p>
            <a:pPr marL="0" indent="0">
              <a:buNone/>
            </a:pPr>
            <a:r>
              <a:rPr lang="en-GB" dirty="0"/>
              <a:t># More details here</a:t>
            </a:r>
          </a:p>
        </p:txBody>
      </p:sp>
    </p:spTree>
    <p:extLst>
      <p:ext uri="{BB962C8B-B14F-4D97-AF65-F5344CB8AC3E}">
        <p14:creationId xmlns:p14="http://schemas.microsoft.com/office/powerpoint/2010/main" val="3095327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95A14-482D-483E-B536-570943CEF309}"/>
              </a:ext>
            </a:extLst>
          </p:cNvPr>
          <p:cNvSpPr>
            <a:spLocks noGrp="1"/>
          </p:cNvSpPr>
          <p:nvPr>
            <p:ph type="title"/>
          </p:nvPr>
        </p:nvSpPr>
        <p:spPr/>
        <p:txBody>
          <a:bodyPr/>
          <a:lstStyle/>
          <a:p>
            <a:br>
              <a:rPr lang="en-GB" b="1" dirty="0"/>
            </a:br>
            <a:r>
              <a:rPr lang="en-GB" b="1" dirty="0"/>
              <a:t>Techniques</a:t>
            </a:r>
            <a:endParaRPr lang="en-GB" dirty="0"/>
          </a:p>
        </p:txBody>
      </p:sp>
      <p:sp>
        <p:nvSpPr>
          <p:cNvPr id="3" name="Content Placeholder 2">
            <a:extLst>
              <a:ext uri="{FF2B5EF4-FFF2-40B4-BE49-F238E27FC236}">
                <a16:creationId xmlns:a16="http://schemas.microsoft.com/office/drawing/2014/main" id="{16B2228D-D60F-437B-8550-2174CE19CB75}"/>
              </a:ext>
            </a:extLst>
          </p:cNvPr>
          <p:cNvSpPr>
            <a:spLocks noGrp="1"/>
          </p:cNvSpPr>
          <p:nvPr>
            <p:ph idx="1"/>
          </p:nvPr>
        </p:nvSpPr>
        <p:spPr/>
        <p:txBody>
          <a:bodyPr>
            <a:normAutofit lnSpcReduction="10000"/>
          </a:bodyPr>
          <a:lstStyle/>
          <a:p>
            <a:pPr>
              <a:buFont typeface="Wingdings" panose="05000000000000000000" pitchFamily="2" charset="2"/>
              <a:buChar char="Ø"/>
            </a:pPr>
            <a:r>
              <a:rPr lang="en-GB" b="1" i="1" dirty="0">
                <a:latin typeface="Arial" panose="020B0604020202020204" pitchFamily="34" charset="0"/>
                <a:cs typeface="Arial" panose="020B0604020202020204" pitchFamily="34" charset="0"/>
              </a:rPr>
              <a:t>Association Rules Mining, Apriori – Aleksandra Petkova, Nour Aldin Almubarak</a:t>
            </a:r>
          </a:p>
          <a:p>
            <a:pPr>
              <a:buFont typeface="Arial" panose="020B0604020202020204" pitchFamily="34" charset="0"/>
              <a:buChar char="•"/>
            </a:pPr>
            <a:r>
              <a:rPr lang="en-GB" dirty="0"/>
              <a:t> Algorithm</a:t>
            </a:r>
          </a:p>
          <a:p>
            <a:pPr>
              <a:buFont typeface="Arial" panose="020B0604020202020204" pitchFamily="34" charset="0"/>
              <a:buChar char="•"/>
            </a:pPr>
            <a:r>
              <a:rPr lang="en-GB" dirty="0"/>
              <a:t>Questions </a:t>
            </a:r>
          </a:p>
          <a:p>
            <a:pPr>
              <a:buFont typeface="Arial" panose="020B0604020202020204" pitchFamily="34" charset="0"/>
              <a:buChar char="•"/>
            </a:pPr>
            <a:r>
              <a:rPr lang="en-GB" dirty="0"/>
              <a:t>Results</a:t>
            </a:r>
            <a:endParaRPr lang="en-GB" i="1" dirty="0"/>
          </a:p>
          <a:p>
            <a:pPr>
              <a:buFont typeface="Wingdings" panose="05000000000000000000" pitchFamily="2" charset="2"/>
              <a:buChar char="Ø"/>
            </a:pPr>
            <a:r>
              <a:rPr lang="en-GB" b="1" i="1" dirty="0">
                <a:latin typeface="Arial" panose="020B0604020202020204" pitchFamily="34" charset="0"/>
                <a:cs typeface="Arial" panose="020B0604020202020204" pitchFamily="34" charset="0"/>
              </a:rPr>
              <a:t>Collaborative Filtering</a:t>
            </a:r>
            <a:r>
              <a:rPr lang="en-GB" i="1" dirty="0">
                <a:latin typeface="Arial" panose="020B0604020202020204" pitchFamily="34" charset="0"/>
                <a:cs typeface="Arial" panose="020B0604020202020204" pitchFamily="34" charset="0"/>
              </a:rPr>
              <a:t> </a:t>
            </a:r>
            <a:r>
              <a:rPr lang="en-GB" b="1" i="1" dirty="0">
                <a:latin typeface="Arial" panose="020B0604020202020204" pitchFamily="34" charset="0"/>
                <a:cs typeface="Arial" panose="020B0604020202020204" pitchFamily="34" charset="0"/>
              </a:rPr>
              <a:t>– Victor Essien, Nour </a:t>
            </a:r>
            <a:r>
              <a:rPr lang="en-GB" b="1" i="1" dirty="0" err="1">
                <a:latin typeface="Arial" panose="020B0604020202020204" pitchFamily="34" charset="0"/>
                <a:cs typeface="Arial" panose="020B0604020202020204" pitchFamily="34" charset="0"/>
              </a:rPr>
              <a:t>Aldin</a:t>
            </a:r>
            <a:r>
              <a:rPr lang="en-GB" b="1" i="1" dirty="0">
                <a:latin typeface="Arial" panose="020B0604020202020204" pitchFamily="34" charset="0"/>
                <a:cs typeface="Arial" panose="020B0604020202020204" pitchFamily="34" charset="0"/>
              </a:rPr>
              <a:t> </a:t>
            </a:r>
            <a:r>
              <a:rPr lang="en-GB" b="1" i="1" dirty="0" err="1">
                <a:latin typeface="Arial" panose="020B0604020202020204" pitchFamily="34" charset="0"/>
                <a:cs typeface="Arial" panose="020B0604020202020204" pitchFamily="34" charset="0"/>
              </a:rPr>
              <a:t>Almubarak</a:t>
            </a:r>
            <a:endParaRPr lang="en-GB" b="1" dirty="0">
              <a:latin typeface="Arial" panose="020B0604020202020204" pitchFamily="34" charset="0"/>
              <a:cs typeface="Arial" panose="020B0604020202020204" pitchFamily="34" charset="0"/>
            </a:endParaRPr>
          </a:p>
          <a:p>
            <a:pPr>
              <a:buFont typeface="Arial" panose="020B0604020202020204" pitchFamily="34" charset="0"/>
              <a:buChar char="•"/>
            </a:pPr>
            <a:r>
              <a:rPr lang="en-GB" dirty="0"/>
              <a:t>Algorithm</a:t>
            </a:r>
          </a:p>
          <a:p>
            <a:pPr>
              <a:buFont typeface="Arial" panose="020B0604020202020204" pitchFamily="34" charset="0"/>
              <a:buChar char="•"/>
            </a:pPr>
            <a:r>
              <a:rPr lang="en-GB" dirty="0"/>
              <a:t>Questions </a:t>
            </a:r>
          </a:p>
          <a:p>
            <a:pPr>
              <a:buFont typeface="Arial" panose="020B0604020202020204" pitchFamily="34" charset="0"/>
              <a:buChar char="•"/>
            </a:pPr>
            <a:r>
              <a:rPr lang="en-GB" dirty="0"/>
              <a:t>Results</a:t>
            </a:r>
            <a:endParaRPr lang="en-GB" i="1" dirty="0"/>
          </a:p>
          <a:p>
            <a:pPr marL="0" indent="0">
              <a:buNone/>
            </a:pPr>
            <a:endParaRPr lang="en-GB" dirty="0"/>
          </a:p>
        </p:txBody>
      </p:sp>
    </p:spTree>
    <p:extLst>
      <p:ext uri="{BB962C8B-B14F-4D97-AF65-F5344CB8AC3E}">
        <p14:creationId xmlns:p14="http://schemas.microsoft.com/office/powerpoint/2010/main" val="141631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75DFB-C311-425A-B4F3-95B507AD3B6F}"/>
              </a:ext>
            </a:extLst>
          </p:cNvPr>
          <p:cNvSpPr>
            <a:spLocks noGrp="1"/>
          </p:cNvSpPr>
          <p:nvPr>
            <p:ph type="title"/>
          </p:nvPr>
        </p:nvSpPr>
        <p:spPr/>
        <p:txBody>
          <a:bodyPr/>
          <a:lstStyle/>
          <a:p>
            <a:br>
              <a:rPr lang="en-GB" dirty="0"/>
            </a:br>
            <a:r>
              <a:rPr lang="en-GB" dirty="0"/>
              <a:t>Algorithm</a:t>
            </a:r>
          </a:p>
        </p:txBody>
      </p:sp>
      <p:sp>
        <p:nvSpPr>
          <p:cNvPr id="3" name="Content Placeholder 2">
            <a:extLst>
              <a:ext uri="{FF2B5EF4-FFF2-40B4-BE49-F238E27FC236}">
                <a16:creationId xmlns:a16="http://schemas.microsoft.com/office/drawing/2014/main" id="{79CE9907-E303-4941-94B2-3308DEF8B1FF}"/>
              </a:ext>
            </a:extLst>
          </p:cNvPr>
          <p:cNvSpPr>
            <a:spLocks noGrp="1"/>
          </p:cNvSpPr>
          <p:nvPr>
            <p:ph idx="1"/>
          </p:nvPr>
        </p:nvSpPr>
        <p:spPr/>
        <p:txBody>
          <a:bodyPr/>
          <a:lstStyle/>
          <a:p>
            <a:r>
              <a:rPr lang="en-GB" sz="2400" b="1" dirty="0"/>
              <a:t>Apriori Algorithm </a:t>
            </a:r>
            <a:r>
              <a:rPr lang="en-GB" dirty="0"/>
              <a:t>is one of many algorithms for Association Rules Mining, other popular examples are the Eclat Algorithm, OPUS Search and FP-growth algorithm. We chose to work with Apriori because it is a standard and simple method for association rules mining and is also the one we are most familiar with. </a:t>
            </a:r>
          </a:p>
          <a:p>
            <a:r>
              <a:rPr lang="en-GB" i="1" dirty="0"/>
              <a:t>- Online Retail – </a:t>
            </a:r>
            <a:r>
              <a:rPr lang="en-GB" dirty="0"/>
              <a:t>Used for both the algorithm written </a:t>
            </a:r>
            <a:r>
              <a:rPr lang="en-GB" u="sng" dirty="0"/>
              <a:t>from scratch</a:t>
            </a:r>
            <a:r>
              <a:rPr lang="en-GB" dirty="0"/>
              <a:t> and the algorithm written with the </a:t>
            </a:r>
            <a:r>
              <a:rPr lang="en-GB" u="sng" dirty="0"/>
              <a:t>MLextend Library</a:t>
            </a:r>
            <a:r>
              <a:rPr lang="en-GB" dirty="0"/>
              <a:t>.   </a:t>
            </a:r>
          </a:p>
          <a:p>
            <a:r>
              <a:rPr lang="en-GB" dirty="0"/>
              <a:t>- </a:t>
            </a:r>
            <a:r>
              <a:rPr lang="en-GB" i="1" dirty="0"/>
              <a:t>Groceries </a:t>
            </a:r>
            <a:r>
              <a:rPr lang="en-GB" dirty="0"/>
              <a:t>– Much smaller dataset, no cleaning required, very simple to work with when building an Association Rules Mining algorithm.</a:t>
            </a:r>
          </a:p>
        </p:txBody>
      </p:sp>
    </p:spTree>
    <p:extLst>
      <p:ext uri="{BB962C8B-B14F-4D97-AF65-F5344CB8AC3E}">
        <p14:creationId xmlns:p14="http://schemas.microsoft.com/office/powerpoint/2010/main" val="2599412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CE46E-4AFD-4E58-A643-2E1FB9460DE1}"/>
              </a:ext>
            </a:extLst>
          </p:cNvPr>
          <p:cNvSpPr>
            <a:spLocks noGrp="1"/>
          </p:cNvSpPr>
          <p:nvPr>
            <p:ph type="title"/>
          </p:nvPr>
        </p:nvSpPr>
        <p:spPr/>
        <p:txBody>
          <a:bodyPr/>
          <a:lstStyle/>
          <a:p>
            <a:r>
              <a:rPr lang="en-GB" dirty="0"/>
              <a:t>Questions</a:t>
            </a:r>
          </a:p>
        </p:txBody>
      </p:sp>
      <p:sp>
        <p:nvSpPr>
          <p:cNvPr id="3" name="Content Placeholder 2">
            <a:extLst>
              <a:ext uri="{FF2B5EF4-FFF2-40B4-BE49-F238E27FC236}">
                <a16:creationId xmlns:a16="http://schemas.microsoft.com/office/drawing/2014/main" id="{4B2EE2BF-AB44-4952-A8A5-C68306BD088F}"/>
              </a:ext>
            </a:extLst>
          </p:cNvPr>
          <p:cNvSpPr>
            <a:spLocks noGrp="1"/>
          </p:cNvSpPr>
          <p:nvPr>
            <p:ph idx="1"/>
          </p:nvPr>
        </p:nvSpPr>
        <p:spPr/>
        <p:txBody>
          <a:bodyPr/>
          <a:lstStyle/>
          <a:p>
            <a:pPr marL="457200" indent="-457200">
              <a:buFont typeface="+mj-lt"/>
              <a:buAutoNum type="arabicPeriod"/>
            </a:pPr>
            <a:r>
              <a:rPr lang="en-GB" dirty="0"/>
              <a:t>How many </a:t>
            </a:r>
            <a:r>
              <a:rPr lang="en-GB" b="1" dirty="0"/>
              <a:t>unique items</a:t>
            </a:r>
            <a:r>
              <a:rPr lang="en-GB" dirty="0"/>
              <a:t> are there?</a:t>
            </a:r>
          </a:p>
          <a:p>
            <a:pPr marL="457200" indent="-457200">
              <a:buFont typeface="+mj-lt"/>
              <a:buAutoNum type="arabicPeriod"/>
            </a:pPr>
            <a:r>
              <a:rPr lang="en-GB" dirty="0"/>
              <a:t>Which items are very </a:t>
            </a:r>
            <a:r>
              <a:rPr lang="en-GB" b="1" dirty="0"/>
              <a:t>often bought together</a:t>
            </a:r>
          </a:p>
          <a:p>
            <a:pPr marL="457200" indent="-457200">
              <a:buFont typeface="+mj-lt"/>
              <a:buAutoNum type="arabicPeriod"/>
            </a:pPr>
            <a:r>
              <a:rPr lang="en-GB" dirty="0"/>
              <a:t>Are there any </a:t>
            </a:r>
            <a:r>
              <a:rPr lang="en-GB" b="1" dirty="0"/>
              <a:t>associations</a:t>
            </a:r>
            <a:r>
              <a:rPr lang="en-GB" dirty="0"/>
              <a:t> in the dataset/s with </a:t>
            </a:r>
            <a:r>
              <a:rPr lang="en-GB" b="1" dirty="0"/>
              <a:t>high confidence</a:t>
            </a:r>
            <a:r>
              <a:rPr lang="en-GB" dirty="0"/>
              <a:t>?</a:t>
            </a:r>
          </a:p>
          <a:p>
            <a:pPr marL="457200" indent="-457200">
              <a:buFont typeface="+mj-lt"/>
              <a:buAutoNum type="arabicPeriod"/>
            </a:pPr>
            <a:r>
              <a:rPr lang="en-GB" dirty="0"/>
              <a:t>How many association rules have </a:t>
            </a:r>
            <a:r>
              <a:rPr lang="en-GB" b="1" dirty="0"/>
              <a:t>high confidence</a:t>
            </a:r>
            <a:r>
              <a:rPr lang="en-GB" dirty="0"/>
              <a:t>?</a:t>
            </a:r>
          </a:p>
          <a:p>
            <a:endParaRPr lang="en-GB" dirty="0"/>
          </a:p>
        </p:txBody>
      </p:sp>
    </p:spTree>
    <p:extLst>
      <p:ext uri="{BB962C8B-B14F-4D97-AF65-F5344CB8AC3E}">
        <p14:creationId xmlns:p14="http://schemas.microsoft.com/office/powerpoint/2010/main" val="2391297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B9421-1605-4E6C-AB4A-EAE65FE913AB}"/>
              </a:ext>
            </a:extLst>
          </p:cNvPr>
          <p:cNvSpPr>
            <a:spLocks noGrp="1"/>
          </p:cNvSpPr>
          <p:nvPr>
            <p:ph type="title"/>
          </p:nvPr>
        </p:nvSpPr>
        <p:spPr/>
        <p:txBody>
          <a:bodyPr/>
          <a:lstStyle/>
          <a:p>
            <a:r>
              <a:rPr lang="en-GB" dirty="0"/>
              <a:t>Results</a:t>
            </a:r>
            <a:br>
              <a:rPr lang="en-GB" i="1" dirty="0"/>
            </a:br>
            <a:endParaRPr lang="en-GB" dirty="0"/>
          </a:p>
        </p:txBody>
      </p:sp>
      <p:sp>
        <p:nvSpPr>
          <p:cNvPr id="3" name="Content Placeholder 2">
            <a:extLst>
              <a:ext uri="{FF2B5EF4-FFF2-40B4-BE49-F238E27FC236}">
                <a16:creationId xmlns:a16="http://schemas.microsoft.com/office/drawing/2014/main" id="{4CF84F54-A90A-4235-AF9B-18DC5CFC3F1E}"/>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28934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59377-6857-46BA-8ED7-0505611E60FB}"/>
              </a:ext>
            </a:extLst>
          </p:cNvPr>
          <p:cNvSpPr>
            <a:spLocks noGrp="1"/>
          </p:cNvSpPr>
          <p:nvPr>
            <p:ph type="title"/>
          </p:nvPr>
        </p:nvSpPr>
        <p:spPr/>
        <p:txBody>
          <a:bodyPr/>
          <a:lstStyle/>
          <a:p>
            <a:r>
              <a:rPr lang="en-GB" dirty="0"/>
              <a:t>Algorithm</a:t>
            </a:r>
          </a:p>
        </p:txBody>
      </p:sp>
      <p:sp>
        <p:nvSpPr>
          <p:cNvPr id="3" name="Content Placeholder 2">
            <a:extLst>
              <a:ext uri="{FF2B5EF4-FFF2-40B4-BE49-F238E27FC236}">
                <a16:creationId xmlns:a16="http://schemas.microsoft.com/office/drawing/2014/main" id="{762574F3-862B-4808-A415-E8384140363E}"/>
              </a:ext>
            </a:extLst>
          </p:cNvPr>
          <p:cNvSpPr>
            <a:spLocks noGrp="1"/>
          </p:cNvSpPr>
          <p:nvPr>
            <p:ph idx="1"/>
          </p:nvPr>
        </p:nvSpPr>
        <p:spPr/>
        <p:txBody>
          <a:bodyPr>
            <a:normAutofit lnSpcReduction="10000"/>
          </a:bodyPr>
          <a:lstStyle/>
          <a:p>
            <a:r>
              <a:rPr lang="en-GB" b="1" i="1" dirty="0">
                <a:latin typeface="Arial" panose="020B0604020202020204" pitchFamily="34" charset="0"/>
                <a:cs typeface="Arial" panose="020B0604020202020204" pitchFamily="34" charset="0"/>
              </a:rPr>
              <a:t>Collaborative Filtering</a:t>
            </a:r>
            <a:r>
              <a:rPr lang="en-GB" i="1" dirty="0">
                <a:latin typeface="Arial" panose="020B0604020202020204" pitchFamily="34" charset="0"/>
                <a:cs typeface="Arial" panose="020B0604020202020204" pitchFamily="34" charset="0"/>
              </a:rPr>
              <a:t> </a:t>
            </a:r>
            <a:r>
              <a:rPr lang="en-GB" b="1" i="1" dirty="0">
                <a:latin typeface="Arial" panose="020B0604020202020204" pitchFamily="34" charset="0"/>
                <a:cs typeface="Arial" panose="020B0604020202020204" pitchFamily="34" charset="0"/>
              </a:rPr>
              <a:t>(Library) – Victor Essien, Nour </a:t>
            </a:r>
            <a:r>
              <a:rPr lang="en-GB" b="1" i="1" dirty="0" err="1">
                <a:latin typeface="Arial" panose="020B0604020202020204" pitchFamily="34" charset="0"/>
                <a:cs typeface="Arial" panose="020B0604020202020204" pitchFamily="34" charset="0"/>
              </a:rPr>
              <a:t>Aldin</a:t>
            </a:r>
            <a:r>
              <a:rPr lang="en-GB" b="1" i="1" dirty="0">
                <a:latin typeface="Arial" panose="020B0604020202020204" pitchFamily="34" charset="0"/>
                <a:cs typeface="Arial" panose="020B0604020202020204" pitchFamily="34" charset="0"/>
              </a:rPr>
              <a:t> </a:t>
            </a:r>
            <a:r>
              <a:rPr lang="en-GB" b="1" i="1">
                <a:latin typeface="Arial" panose="020B0604020202020204" pitchFamily="34" charset="0"/>
                <a:cs typeface="Arial" panose="020B0604020202020204" pitchFamily="34" charset="0"/>
              </a:rPr>
              <a:t>Almubarak</a:t>
            </a:r>
            <a:endParaRPr lang="en-GB" b="1" dirty="0">
              <a:latin typeface="Arial" panose="020B0604020202020204" pitchFamily="34" charset="0"/>
              <a:cs typeface="Arial" panose="020B0604020202020204" pitchFamily="34" charset="0"/>
            </a:endParaRPr>
          </a:p>
          <a:p>
            <a:r>
              <a:rPr lang="en-GB" b="1" dirty="0">
                <a:hlinkClick r:id="rId2"/>
              </a:rPr>
              <a:t>Surprise</a:t>
            </a:r>
            <a:r>
              <a:rPr lang="en-GB" dirty="0"/>
              <a:t> algorithm has been developed to make recommendation based on Collaborative filtering to predict user rating for a movie, also Nearest neighbour it’s a popular approach; but in this data set we used </a:t>
            </a:r>
            <a:r>
              <a:rPr lang="en-GB" b="1" dirty="0">
                <a:hlinkClick r:id="rId2"/>
              </a:rPr>
              <a:t>Surprise</a:t>
            </a:r>
            <a:r>
              <a:rPr lang="en-GB" dirty="0"/>
              <a:t> algorithm since It has default implementation for a variety of CF algorithms.</a:t>
            </a:r>
          </a:p>
          <a:p>
            <a:r>
              <a:rPr lang="en-GB" i="1" dirty="0"/>
              <a:t>- Movielands</a:t>
            </a:r>
            <a:r>
              <a:rPr lang="en-GB" dirty="0"/>
              <a:t>: This dataset (ml-latest-small) describes 5-star rating a movie recommendation service. It contains 100836 ratings and 3683 tag applications across 9742 movies. These data were created by 610 users between March 29, 1996 and September 24, 2018. This dataset was generated on September 26, 2018.Users were selected at random for inclusion. All selected users had rated at least 20 movies. No demographic information is included. Each user is represented by an id, and no other information is provided.</a:t>
            </a:r>
          </a:p>
          <a:p>
            <a:endParaRPr lang="en-GB" dirty="0"/>
          </a:p>
        </p:txBody>
      </p:sp>
    </p:spTree>
    <p:extLst>
      <p:ext uri="{BB962C8B-B14F-4D97-AF65-F5344CB8AC3E}">
        <p14:creationId xmlns:p14="http://schemas.microsoft.com/office/powerpoint/2010/main" val="1952701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E8DA0-D73D-4857-9B37-0A357A867C1B}"/>
              </a:ext>
            </a:extLst>
          </p:cNvPr>
          <p:cNvSpPr>
            <a:spLocks noGrp="1"/>
          </p:cNvSpPr>
          <p:nvPr>
            <p:ph type="title"/>
          </p:nvPr>
        </p:nvSpPr>
        <p:spPr/>
        <p:txBody>
          <a:bodyPr/>
          <a:lstStyle/>
          <a:p>
            <a:r>
              <a:rPr lang="en-GB" dirty="0"/>
              <a:t>Questions</a:t>
            </a:r>
          </a:p>
        </p:txBody>
      </p:sp>
      <p:sp>
        <p:nvSpPr>
          <p:cNvPr id="3" name="Content Placeholder 2">
            <a:extLst>
              <a:ext uri="{FF2B5EF4-FFF2-40B4-BE49-F238E27FC236}">
                <a16:creationId xmlns:a16="http://schemas.microsoft.com/office/drawing/2014/main" id="{C95CAF16-2721-431E-A15F-11FB4ECF56A0}"/>
              </a:ext>
            </a:extLst>
          </p:cNvPr>
          <p:cNvSpPr>
            <a:spLocks noGrp="1"/>
          </p:cNvSpPr>
          <p:nvPr>
            <p:ph idx="1"/>
          </p:nvPr>
        </p:nvSpPr>
        <p:spPr/>
        <p:txBody>
          <a:bodyPr/>
          <a:lstStyle/>
          <a:p>
            <a:pPr marL="457200" indent="-457200">
              <a:buFont typeface="+mj-lt"/>
              <a:buAutoNum type="arabicPeriod"/>
            </a:pPr>
            <a:r>
              <a:rPr lang="en-GB" dirty="0"/>
              <a:t>find the average rating and number of ratings for the movie?</a:t>
            </a:r>
          </a:p>
          <a:p>
            <a:pPr marL="457200" indent="-457200">
              <a:buFont typeface="+mj-lt"/>
              <a:buAutoNum type="arabicPeriod"/>
            </a:pPr>
            <a:r>
              <a:rPr lang="en-GB" dirty="0"/>
              <a:t>Find the predicted rating?</a:t>
            </a:r>
          </a:p>
          <a:p>
            <a:endParaRPr lang="en-GB" dirty="0"/>
          </a:p>
        </p:txBody>
      </p:sp>
    </p:spTree>
    <p:extLst>
      <p:ext uri="{BB962C8B-B14F-4D97-AF65-F5344CB8AC3E}">
        <p14:creationId xmlns:p14="http://schemas.microsoft.com/office/powerpoint/2010/main" val="3312434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272AB-63D7-488C-BFB0-5E10236C0508}"/>
              </a:ext>
            </a:extLst>
          </p:cNvPr>
          <p:cNvSpPr>
            <a:spLocks noGrp="1"/>
          </p:cNvSpPr>
          <p:nvPr>
            <p:ph type="title"/>
          </p:nvPr>
        </p:nvSpPr>
        <p:spPr/>
        <p:txBody>
          <a:bodyPr/>
          <a:lstStyle/>
          <a:p>
            <a:r>
              <a:rPr lang="en-GB" dirty="0"/>
              <a:t>Results</a:t>
            </a:r>
          </a:p>
        </p:txBody>
      </p:sp>
      <p:sp>
        <p:nvSpPr>
          <p:cNvPr id="3" name="Text Placeholder 2">
            <a:extLst>
              <a:ext uri="{FF2B5EF4-FFF2-40B4-BE49-F238E27FC236}">
                <a16:creationId xmlns:a16="http://schemas.microsoft.com/office/drawing/2014/main" id="{390AA4F4-2003-4E56-A81E-E5A10C4416F2}"/>
              </a:ext>
            </a:extLst>
          </p:cNvPr>
          <p:cNvSpPr>
            <a:spLocks noGrp="1"/>
          </p:cNvSpPr>
          <p:nvPr>
            <p:ph type="body" idx="1"/>
          </p:nvPr>
        </p:nvSpPr>
        <p:spPr>
          <a:xfrm>
            <a:off x="1097280" y="1941343"/>
            <a:ext cx="4639736" cy="450166"/>
          </a:xfrm>
        </p:spPr>
        <p:txBody>
          <a:bodyPr>
            <a:normAutofit/>
          </a:bodyPr>
          <a:lstStyle/>
          <a:p>
            <a:r>
              <a:rPr lang="en-GB" dirty="0"/>
              <a:t>average ratings.</a:t>
            </a:r>
          </a:p>
        </p:txBody>
      </p:sp>
      <p:sp>
        <p:nvSpPr>
          <p:cNvPr id="5" name="Text Placeholder 4">
            <a:extLst>
              <a:ext uri="{FF2B5EF4-FFF2-40B4-BE49-F238E27FC236}">
                <a16:creationId xmlns:a16="http://schemas.microsoft.com/office/drawing/2014/main" id="{ED955F63-CF0C-40F7-9738-13AD6E975030}"/>
              </a:ext>
            </a:extLst>
          </p:cNvPr>
          <p:cNvSpPr>
            <a:spLocks noGrp="1"/>
          </p:cNvSpPr>
          <p:nvPr>
            <p:ph type="body" sz="quarter" idx="3"/>
          </p:nvPr>
        </p:nvSpPr>
        <p:spPr>
          <a:xfrm>
            <a:off x="6515944" y="2067951"/>
            <a:ext cx="4639736" cy="801857"/>
          </a:xfrm>
        </p:spPr>
        <p:txBody>
          <a:bodyPr>
            <a:normAutofit/>
          </a:bodyPr>
          <a:lstStyle/>
          <a:p>
            <a:r>
              <a:rPr lang="en-GB" dirty="0"/>
              <a:t>number of ratings represented by the "rating_counts</a:t>
            </a:r>
          </a:p>
          <a:p>
            <a:endParaRPr lang="en-GB" dirty="0"/>
          </a:p>
        </p:txBody>
      </p:sp>
      <p:pic>
        <p:nvPicPr>
          <p:cNvPr id="7" name="Content Placeholder 6">
            <a:extLst>
              <a:ext uri="{FF2B5EF4-FFF2-40B4-BE49-F238E27FC236}">
                <a16:creationId xmlns:a16="http://schemas.microsoft.com/office/drawing/2014/main" id="{B5171D67-D88E-4E20-9818-847DE0F8E192}"/>
              </a:ext>
            </a:extLst>
          </p:cNvPr>
          <p:cNvPicPr>
            <a:picLocks noGrp="1"/>
          </p:cNvPicPr>
          <p:nvPr>
            <p:ph sz="half" idx="2"/>
          </p:nvPr>
        </p:nvPicPr>
        <p:blipFill>
          <a:blip r:embed="rId2"/>
          <a:stretch>
            <a:fillRect/>
          </a:stretch>
        </p:blipFill>
        <p:spPr>
          <a:xfrm>
            <a:off x="1097280" y="2574389"/>
            <a:ext cx="4639736" cy="3474720"/>
          </a:xfrm>
          <a:prstGeom prst="rect">
            <a:avLst/>
          </a:prstGeom>
        </p:spPr>
      </p:pic>
      <p:pic>
        <p:nvPicPr>
          <p:cNvPr id="8" name="Content Placeholder 7">
            <a:extLst>
              <a:ext uri="{FF2B5EF4-FFF2-40B4-BE49-F238E27FC236}">
                <a16:creationId xmlns:a16="http://schemas.microsoft.com/office/drawing/2014/main" id="{308A4426-F26A-4999-AF21-5A9DDC12BF40}"/>
              </a:ext>
            </a:extLst>
          </p:cNvPr>
          <p:cNvPicPr>
            <a:picLocks noGrp="1"/>
          </p:cNvPicPr>
          <p:nvPr>
            <p:ph sz="quarter" idx="4"/>
          </p:nvPr>
        </p:nvPicPr>
        <p:blipFill>
          <a:blip r:embed="rId3"/>
          <a:stretch>
            <a:fillRect/>
          </a:stretch>
        </p:blipFill>
        <p:spPr>
          <a:xfrm>
            <a:off x="6515944" y="2574389"/>
            <a:ext cx="4639736" cy="3474720"/>
          </a:xfrm>
          <a:prstGeom prst="rect">
            <a:avLst/>
          </a:prstGeom>
        </p:spPr>
      </p:pic>
    </p:spTree>
    <p:extLst>
      <p:ext uri="{BB962C8B-B14F-4D97-AF65-F5344CB8AC3E}">
        <p14:creationId xmlns:p14="http://schemas.microsoft.com/office/powerpoint/2010/main" val="2786289267"/>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252441"/>
      </a:dk2>
      <a:lt2>
        <a:srgbClr val="E2E8E6"/>
      </a:lt2>
      <a:accent1>
        <a:srgbClr val="C34D73"/>
      </a:accent1>
      <a:accent2>
        <a:srgbClr val="B13B92"/>
      </a:accent2>
      <a:accent3>
        <a:srgbClr val="B14DC3"/>
      </a:accent3>
      <a:accent4>
        <a:srgbClr val="6E3BB1"/>
      </a:accent4>
      <a:accent5>
        <a:srgbClr val="4E4DC3"/>
      </a:accent5>
      <a:accent6>
        <a:srgbClr val="3B6BB1"/>
      </a:accent6>
      <a:hlink>
        <a:srgbClr val="7462CA"/>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591</TotalTime>
  <Words>480</Words>
  <Application>Microsoft Office PowerPoint</Application>
  <PresentationFormat>Widescreen</PresentationFormat>
  <Paragraphs>59</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RetrospectVTI</vt:lpstr>
      <vt:lpstr>Data Mining</vt:lpstr>
      <vt:lpstr> Datasets</vt:lpstr>
      <vt:lpstr> Techniques</vt:lpstr>
      <vt:lpstr> Algorithm</vt:lpstr>
      <vt:lpstr>Questions</vt:lpstr>
      <vt:lpstr>Results </vt:lpstr>
      <vt:lpstr>Algorithm</vt:lpstr>
      <vt:lpstr>Questions</vt:lpstr>
      <vt:lpstr>Results</vt:lpstr>
      <vt:lpstr>Results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AL MUBARAK, NOUR ALDIN AL MUBARAK</dc:creator>
  <cp:lastModifiedBy>Aleksandra Petkova</cp:lastModifiedBy>
  <cp:revision>12</cp:revision>
  <dcterms:created xsi:type="dcterms:W3CDTF">2020-04-17T13:56:44Z</dcterms:created>
  <dcterms:modified xsi:type="dcterms:W3CDTF">2020-04-18T11:37:26Z</dcterms:modified>
</cp:coreProperties>
</file>