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4" r:id="rId5"/>
    <p:sldId id="357" r:id="rId6"/>
    <p:sldId id="358" r:id="rId7"/>
    <p:sldId id="366" r:id="rId8"/>
    <p:sldId id="359" r:id="rId9"/>
    <p:sldId id="360" r:id="rId10"/>
    <p:sldId id="361" r:id="rId11"/>
    <p:sldId id="362" r:id="rId12"/>
    <p:sldId id="367" r:id="rId13"/>
    <p:sldId id="363" r:id="rId14"/>
    <p:sldId id="364" r:id="rId15"/>
    <p:sldId id="365" r:id="rId16"/>
    <p:sldId id="368" r:id="rId17"/>
    <p:sldId id="3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928" autoAdjust="0"/>
  </p:normalViewPr>
  <p:slideViewPr>
    <p:cSldViewPr snapToGrid="0">
      <p:cViewPr varScale="1">
        <p:scale>
          <a:sx n="113" d="100"/>
          <a:sy n="113" d="100"/>
        </p:scale>
        <p:origin x="840" y="30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55" y="612475"/>
            <a:ext cx="4701904" cy="30790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9BC57-A4A6-81A3-DDCF-FD56EE819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402AAF-03DC-6AAF-A3F7-551D496C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E6348F9-1051-93C0-6382-7178232ED23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Conducted a design-based study creating eight short interactive or animated visual-narrative scenarios (“edutainment games”).</a:t>
            </a:r>
          </a:p>
          <a:p>
            <a:endParaRPr lang="en-US" dirty="0"/>
          </a:p>
          <a:p>
            <a:r>
              <a:rPr lang="en-US" dirty="0"/>
              <a:t>Each scenario illustrated a common visualization fallacy (e.g., truncated axes, cherry-picked data, deceptive color maps).</a:t>
            </a:r>
          </a:p>
          <a:p>
            <a:endParaRPr lang="en-US" dirty="0"/>
          </a:p>
          <a:p>
            <a:r>
              <a:rPr lang="en-US" dirty="0"/>
              <a:t>Evaluated through user experiments measuring comprehension, enjoyment, and recall.</a:t>
            </a:r>
          </a:p>
          <a:p>
            <a:endParaRPr lang="en-US" dirty="0"/>
          </a:p>
          <a:p>
            <a:r>
              <a:rPr lang="en-US" dirty="0"/>
              <a:t>Mixed-methods analysis combining survey data and qualitative feedback.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8750F-0311-C4CE-81BD-33489BF5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9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A5C-C5FF-54C7-1D23-C47B407E6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987CEC-6D07-65AB-7001-30F227DF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6614A15-8E03-E2A8-B0D0-53D32D8DE3A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Participants exposed to the narrative versions showed higher engagement and better recognition of misleading elements.</a:t>
            </a:r>
          </a:p>
          <a:p>
            <a:endParaRPr lang="en-US" dirty="0"/>
          </a:p>
          <a:p>
            <a:r>
              <a:rPr lang="en-US" dirty="0"/>
              <a:t>Reported stronger recall of key lessons and improved ability to critique unseen visualizations.</a:t>
            </a:r>
          </a:p>
          <a:p>
            <a:endParaRPr lang="en-US" dirty="0"/>
          </a:p>
          <a:p>
            <a:r>
              <a:rPr lang="en-US" dirty="0"/>
              <a:t>Demonstrated potential of narrative visualization as an educational and persuasive tool for public-health literacy.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75B7-DA26-A129-1ED9-488DE945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2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2DB0D-80F8-3F95-B1AA-36D2D64A9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37879-EF45-68B5-689A-DEF05BB3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B92F3B8-E30C-6D75-FF3F-6A74B69C881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Small sample size and limited demographic diversity.</a:t>
            </a:r>
          </a:p>
          <a:p>
            <a:endParaRPr lang="en-US" dirty="0"/>
          </a:p>
          <a:p>
            <a:r>
              <a:rPr lang="en-US" dirty="0"/>
              <a:t>Scenarios focused on stylized examples → uncertain transfer to real-world infographics.</a:t>
            </a:r>
          </a:p>
          <a:p>
            <a:endParaRPr lang="en-US" dirty="0"/>
          </a:p>
          <a:p>
            <a:r>
              <a:rPr lang="en-US" dirty="0"/>
              <a:t>Difficult to scale manual narrative design for many health topics.</a:t>
            </a:r>
          </a:p>
          <a:p>
            <a:endParaRPr lang="en-US" dirty="0"/>
          </a:p>
          <a:p>
            <a:r>
              <a:rPr lang="en-US" dirty="0"/>
              <a:t>No long-term retention or behavior-change evaluation yet.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71D9-1DCA-A6A8-A2C8-775A752C6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FA26A0-C8C4-FDCB-4652-2BCE9C80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9033B8-78B0-788B-B11B-4DF87769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E471484-3474-CDD9-5F36-90897E0C730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30275" y="1768892"/>
            <a:ext cx="10331450" cy="4204361"/>
          </a:xfrm>
        </p:spPr>
        <p:txBody>
          <a:bodyPr>
            <a:normAutofit/>
          </a:bodyPr>
          <a:lstStyle/>
          <a:p>
            <a:r>
              <a:rPr lang="en-US" dirty="0"/>
              <a:t>Are we going to use the same data with the categories?</a:t>
            </a:r>
          </a:p>
          <a:p>
            <a:pPr lvl="1"/>
            <a:r>
              <a:rPr lang="en-US" dirty="0"/>
              <a:t>Yes</a:t>
            </a:r>
          </a:p>
          <a:p>
            <a:pPr lvl="2"/>
            <a:r>
              <a:rPr lang="en-US" dirty="0"/>
              <a:t>What are the categories for (what we are going to tell)?</a:t>
            </a:r>
          </a:p>
          <a:p>
            <a:pPr lvl="2"/>
            <a:r>
              <a:rPr lang="en-US" dirty="0"/>
              <a:t>Who care (or need to know) about the categories (the audience, who use)?</a:t>
            </a:r>
          </a:p>
          <a:p>
            <a:pPr lvl="2"/>
            <a:r>
              <a:rPr lang="en-US" dirty="0"/>
              <a:t>Why visual application needed (the gaps in the field and why visual helps)?</a:t>
            </a:r>
          </a:p>
          <a:p>
            <a:pPr lvl="1"/>
            <a:r>
              <a:rPr lang="en-US" dirty="0"/>
              <a:t>No</a:t>
            </a:r>
          </a:p>
          <a:p>
            <a:pPr lvl="2"/>
            <a:r>
              <a:rPr lang="en-US" dirty="0"/>
              <a:t>What problem exist in the domain (the known problem)?</a:t>
            </a:r>
          </a:p>
          <a:p>
            <a:pPr lvl="2"/>
            <a:r>
              <a:rPr lang="en-US" dirty="0"/>
              <a:t>What is the gap or difficulty in current setting (who use and why need)?</a:t>
            </a:r>
          </a:p>
          <a:p>
            <a:pPr lvl="2"/>
            <a:r>
              <a:rPr lang="en-US" dirty="0"/>
              <a:t>Any data support the problem and have the information we need (what we need)?</a:t>
            </a:r>
          </a:p>
          <a:p>
            <a:endParaRPr lang="en-US" dirty="0"/>
          </a:p>
          <a:p>
            <a:r>
              <a:rPr lang="en-US" dirty="0"/>
              <a:t>We know tools are there, but what is the problem we want to solve?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EF09-9D17-418A-67FF-721797506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/>
          <a:lstStyle/>
          <a:p>
            <a:r>
              <a:rPr lang="en-US" dirty="0"/>
              <a:t>Yi-Chun (Rimi) Chen</a:t>
            </a:r>
          </a:p>
          <a:p>
            <a:r>
              <a:rPr lang="en-US" dirty="0"/>
              <a:t>10/17/2025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C631C-D35F-73D6-94EB-F563F84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Selected Paper</a:t>
            </a: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9A90AC7-69F7-4329-CABC-EE045C851AE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Visual narratives to edutain against misleading visualizations in healthcare</a:t>
            </a:r>
          </a:p>
          <a:p>
            <a:r>
              <a:rPr lang="en-US" dirty="0"/>
              <a:t>LEARN: A Story-Driven Layout-to-Image Generation Framework for STEM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4AAA-5FEE-916F-326C-E004E41AE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3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3ECE08-5CBC-4659-E48A-17D42FA0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07FBDF6-0567-3A70-BB69-6FFC10F9903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LEARN: A Story-Driven Layout-to-Image Generation Framework for STEM Instruction (2025)</a:t>
            </a:r>
          </a:p>
          <a:p>
            <a:r>
              <a:rPr lang="en-US" b="1" dirty="0"/>
              <a:t>Venue:</a:t>
            </a:r>
            <a:r>
              <a:rPr lang="en-US" dirty="0"/>
              <a:t> The International Conference on Neural Information Processing (ICONIP) 2025 </a:t>
            </a:r>
          </a:p>
          <a:p>
            <a:r>
              <a:rPr lang="en-US" b="1" dirty="0"/>
              <a:t>Focus:</a:t>
            </a:r>
            <a:r>
              <a:rPr lang="en-US" dirty="0"/>
              <a:t> Story-driven visual generation for educational materials using layout-aware diffusion.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4D08B-CFF2-B6F2-E8F7-AE5B311FA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diagram of a science experiment&#10;&#10;AI-generated content may be incorrect.">
            <a:extLst>
              <a:ext uri="{FF2B5EF4-FFF2-40B4-BE49-F238E27FC236}">
                <a16:creationId xmlns:a16="http://schemas.microsoft.com/office/drawing/2014/main" id="{E2290B0B-A9A8-C269-1740-8BBD7E88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88" y="4223827"/>
            <a:ext cx="3087632" cy="25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B22A0-0937-AB66-DDC8-4B3B986F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D4BCC9-842D-56DB-9C2F-0626E6A4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87E16EAB-D810-17D3-A881-6E7D8059C17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Addresses the lack of narrative coherence and structural control in AI-generated educational images.</a:t>
            </a:r>
          </a:p>
          <a:p>
            <a:endParaRPr lang="en-US" dirty="0"/>
          </a:p>
          <a:p>
            <a:r>
              <a:rPr lang="en-US" dirty="0"/>
              <a:t>Aims to bridge narrative scripts and visual layout generation for STEM learning materials.</a:t>
            </a:r>
          </a:p>
          <a:p>
            <a:endParaRPr lang="en-US" dirty="0"/>
          </a:p>
          <a:p>
            <a:r>
              <a:rPr lang="en-US" dirty="0"/>
              <a:t>Motivated by the need for automatic, scalable creation of instructional visuals with consistent layout and character continuity.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92956-BB33-7470-216D-CA95C876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6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EF664-F702-722C-3060-29B112C0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595FA2-A0CC-D84B-11DF-ADED70C0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058FA1E-A056-2CDD-06FA-EC59CFFB226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Pipeline:</a:t>
            </a:r>
            <a:r>
              <a:rPr lang="en-US" dirty="0"/>
              <a:t> Text (story/script) → Layout prediction → Layout-to-Image diffusion generation.</a:t>
            </a:r>
          </a:p>
          <a:p>
            <a:r>
              <a:rPr lang="en-US" b="1" dirty="0"/>
              <a:t>Core model: </a:t>
            </a:r>
            <a:r>
              <a:rPr lang="en-US" dirty="0"/>
              <a:t>Layout-conditioned diffusion trained with CLIP-based layout embeddings for semantic-spatial alignment.</a:t>
            </a:r>
          </a:p>
          <a:p>
            <a:r>
              <a:rPr lang="en-US" dirty="0"/>
              <a:t>Introduces a Story Consistency Module to maintain cross-frame coherence (characters, backgrounds).</a:t>
            </a:r>
          </a:p>
          <a:p>
            <a:r>
              <a:rPr lang="en-US" dirty="0"/>
              <a:t>Benchmarks against baseline text-to-image models on layout accuracy and visual consistency.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67B99-C0C7-53F4-488E-E42F1EAC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7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D543-0042-786A-9EFC-6101DBE4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B59540-FE9B-4D22-14E2-E3FF934D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A94EAB4-AD68-67F7-F821-B1B1216CBCD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Achieves higher layout fidelity (</a:t>
            </a:r>
            <a:r>
              <a:rPr lang="en-US" dirty="0" err="1"/>
              <a:t>IoU</a:t>
            </a:r>
            <a:r>
              <a:rPr lang="en-US" dirty="0"/>
              <a:t>, region-level matching) and narrative coherence compared to baselines.</a:t>
            </a:r>
          </a:p>
          <a:p>
            <a:endParaRPr lang="en-US" dirty="0"/>
          </a:p>
          <a:p>
            <a:r>
              <a:rPr lang="en-US" dirty="0"/>
              <a:t>Produces visually coherent instructional sequences (multi-panel or step-wise visuals).</a:t>
            </a:r>
          </a:p>
          <a:p>
            <a:endParaRPr lang="en-US" dirty="0"/>
          </a:p>
          <a:p>
            <a:r>
              <a:rPr lang="en-US" dirty="0"/>
              <a:t>Improves user-rated clarity and story alignment in educational image sequences.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6A00F-5C7E-2691-BB30-69682BCE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6B58C-02DD-681E-0C53-2EBEAF90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ACE262-984F-88C8-7502-35E1399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1289877-3F31-81A4-3846-FA37A2F05C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Relies on curated layout-script pairs → limited generalization to open-domain or clinical data.</a:t>
            </a:r>
          </a:p>
          <a:p>
            <a:endParaRPr lang="en-US" dirty="0"/>
          </a:p>
          <a:p>
            <a:r>
              <a:rPr lang="en-US" dirty="0"/>
              <a:t>Quality still varies for complex scenes or long story sequences.</a:t>
            </a:r>
          </a:p>
          <a:p>
            <a:endParaRPr lang="en-US" dirty="0"/>
          </a:p>
          <a:p>
            <a:r>
              <a:rPr lang="en-US" dirty="0"/>
              <a:t>Requires manual or structured input scripts, limiting automation.</a:t>
            </a:r>
          </a:p>
          <a:p>
            <a:endParaRPr lang="en-US" dirty="0"/>
          </a:p>
          <a:p>
            <a:r>
              <a:rPr lang="en-US" dirty="0"/>
              <a:t>Ethical concerns in educational accuracy and bias in visual representations.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5E97D-FFB4-D9D8-E96E-579CC3BA8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6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D3FBC-5F8B-C1FC-FC4C-70290DC8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0B010A-B136-FE82-8614-D17073ED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153EAA6-30E4-B607-79E4-C2AA58D5298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Visual Narratives to Edutain Against Misleading Visualizations in Healthcare (2024)</a:t>
            </a:r>
          </a:p>
          <a:p>
            <a:r>
              <a:rPr lang="en-US" b="1" dirty="0"/>
              <a:t>Venue:</a:t>
            </a:r>
            <a:r>
              <a:rPr lang="en-US" dirty="0"/>
              <a:t> </a:t>
            </a:r>
            <a:r>
              <a:rPr lang="en-US" i="1" dirty="0"/>
              <a:t>Computers &amp; Graphics</a:t>
            </a:r>
          </a:p>
          <a:p>
            <a:r>
              <a:rPr lang="en-US" b="1" dirty="0"/>
              <a:t>Focus:</a:t>
            </a:r>
            <a:r>
              <a:rPr lang="en-US" dirty="0"/>
              <a:t> Using visual storytelling and “edutainment” techniques to help audiences detect and understand misleading health visuals.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79F31-E1CA-F306-40DB-D40619C9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D46FBE-B6F8-E0D6-A493-AB438B06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4138060"/>
            <a:ext cx="8236373" cy="23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3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64733-A1A5-A704-8347-F1E1F4DA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F947F6-3BAA-2DD2-8074-B7C65AA1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8959CFF-8B5A-B4EC-F24D-B1230A80A4F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Health graphics can easily mislead the public through scale, framing, or missing context.</a:t>
            </a:r>
          </a:p>
          <a:p>
            <a:endParaRPr lang="en-US" dirty="0"/>
          </a:p>
          <a:p>
            <a:r>
              <a:rPr lang="en-US" dirty="0"/>
              <a:t>Conventional fact-checking rarely reaches non-experts; visual narratives can communicate corrective insight more intuitively.</a:t>
            </a:r>
          </a:p>
          <a:p>
            <a:endParaRPr lang="en-US" dirty="0"/>
          </a:p>
          <a:p>
            <a:r>
              <a:rPr lang="en-US" dirty="0"/>
              <a:t>Goal: design educational yet engaging narrative experiences that improve visual-literacy and critical reasoning in health communication.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1C49-EE30-3704-D15E-872FE2D51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20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{CF58C55F-77E7-4561-B984-8BDC6A6731C6}TFceab9897-d767-4b88-b01c-396399362f8b9c42cec1_win32-72ccf53ebda5</Template>
  <TotalTime>554</TotalTime>
  <Words>639</Words>
  <Application>Microsoft Office PowerPoint</Application>
  <PresentationFormat>Widescreen</PresentationFormat>
  <Paragraphs>94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Calibri</vt:lpstr>
      <vt:lpstr>Source Sans Pro Light</vt:lpstr>
      <vt:lpstr>Custom</vt:lpstr>
      <vt:lpstr>Pitch deck</vt:lpstr>
      <vt:lpstr>Selected Paper</vt:lpstr>
      <vt:lpstr>Overview</vt:lpstr>
      <vt:lpstr>Rational</vt:lpstr>
      <vt:lpstr>Methods</vt:lpstr>
      <vt:lpstr>Results </vt:lpstr>
      <vt:lpstr>challenges </vt:lpstr>
      <vt:lpstr>Overview</vt:lpstr>
      <vt:lpstr>Rational</vt:lpstr>
      <vt:lpstr>Methods</vt:lpstr>
      <vt:lpstr>Results </vt:lpstr>
      <vt:lpstr>Challenges </vt:lpstr>
      <vt:lpstr>Questions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Yi-Chun Chen</dc:creator>
  <cp:lastModifiedBy>Yi-Chun Chen</cp:lastModifiedBy>
  <cp:revision>4</cp:revision>
  <dcterms:created xsi:type="dcterms:W3CDTF">2025-10-16T19:20:11Z</dcterms:created>
  <dcterms:modified xsi:type="dcterms:W3CDTF">2025-10-17T14:17:53Z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