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jpeg" ContentType="image/jpeg"/>
  <Override PartName="/ppt/media/image1.jpeg" ContentType="image/jpeg"/>
  <Override PartName="/ppt/media/image3.png" ContentType="image/png"/>
  <Override PartName="/ppt/media/image2.png" ContentType="image/png"/>
  <Override PartName="/ppt/media/image6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0417FFB-2E44-444F-B01C-2ED1F4414D9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ACA28C-C7A7-4781-8BF3-E0865F4E40C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21B9AB-DE9A-4F91-A521-A7247280057A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6376A3-FC44-4807-9C3E-E3DF2746F56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2C4026-7B03-485A-A873-170D6A78DBB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DC0E6F-D9FE-47EB-9BFB-49D57D47611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FD51E2-F214-4639-8344-B91C3B19EC8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6078F7-86BD-4FAF-9373-D005BCC61198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1965240"/>
            <a:ext cx="9144000" cy="1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206028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" name="Picture 2" descr=""/>
          <p:cNvPicPr/>
          <p:nvPr/>
        </p:nvPicPr>
        <p:blipFill>
          <a:blip r:embed="rId2"/>
          <a:stretch/>
        </p:blipFill>
        <p:spPr>
          <a:xfrm>
            <a:off x="1590840" y="260280"/>
            <a:ext cx="6191640" cy="1535760"/>
          </a:xfrm>
          <a:prstGeom prst="rect">
            <a:avLst/>
          </a:prstGeom>
          <a:ln w="9360">
            <a:noFill/>
          </a:ln>
        </p:spPr>
      </p:pic>
      <p:pic>
        <p:nvPicPr>
          <p:cNvPr id="3" name="图片 11" descr=""/>
          <p:cNvPicPr/>
          <p:nvPr/>
        </p:nvPicPr>
        <p:blipFill>
          <a:blip r:embed="rId3"/>
          <a:stretch/>
        </p:blipFill>
        <p:spPr>
          <a:xfrm>
            <a:off x="179640" y="5805360"/>
            <a:ext cx="862920" cy="8629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4" name="CustomShape 3"/>
          <p:cNvSpPr/>
          <p:nvPr/>
        </p:nvSpPr>
        <p:spPr>
          <a:xfrm>
            <a:off x="1043640" y="5949360"/>
            <a:ext cx="4535280" cy="668880"/>
          </a:xfrm>
          <a:prstGeom prst="rect">
            <a:avLst/>
          </a:prstGeom>
          <a:noFill/>
          <a:ln>
            <a:noFill/>
          </a:ln>
          <a:effectLst>
            <a:reflection algn="bl" blurRad="6350" dir="5400000" endA="300" endPos="55000" rotWithShape="0" stA="50000" sy="-1000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无线通信网络实验室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W</a:t>
            </a:r>
            <a:r>
              <a:rPr b="1" lang="en-US" sz="1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ireless </a:t>
            </a:r>
            <a:r>
              <a:rPr b="1" lang="en-US" sz="1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a</a:t>
            </a:r>
            <a:r>
              <a:rPr b="1" lang="en-US" sz="1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nd </a:t>
            </a:r>
            <a:r>
              <a:rPr b="1" lang="en-US" sz="1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N</a:t>
            </a:r>
            <a:r>
              <a:rPr b="1" lang="en-US" sz="1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etworkin</a:t>
            </a:r>
            <a:r>
              <a:rPr b="1" lang="en-US" sz="1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g</a:t>
            </a:r>
            <a:r>
              <a:rPr b="1" lang="en-US" sz="1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 Lab(</a:t>
            </a:r>
            <a:r>
              <a:rPr b="1" lang="en-US" sz="1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Wang</a:t>
            </a:r>
            <a:r>
              <a:rPr b="1" lang="en-US" sz="1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Lab)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843280" y="6553080"/>
            <a:ext cx="4030920" cy="259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75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SimSun"/>
              </a:rPr>
              <a:t>University of Michigan - Shanghai Jiao Tong University Joint Institute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图片 1" descr=""/>
          <p:cNvPicPr/>
          <p:nvPr/>
        </p:nvPicPr>
        <p:blipFill>
          <a:blip r:embed="rId2"/>
          <a:stretch/>
        </p:blipFill>
        <p:spPr>
          <a:xfrm>
            <a:off x="2411280" y="6553080"/>
            <a:ext cx="450000" cy="230040"/>
          </a:xfrm>
          <a:prstGeom prst="rect">
            <a:avLst/>
          </a:prstGeom>
          <a:ln w="9360">
            <a:noFill/>
          </a:ln>
        </p:spPr>
      </p:pic>
      <p:sp>
        <p:nvSpPr>
          <p:cNvPr id="43" name="Line 2"/>
          <p:cNvSpPr/>
          <p:nvPr/>
        </p:nvSpPr>
        <p:spPr>
          <a:xfrm>
            <a:off x="0" y="115560"/>
            <a:ext cx="9144000" cy="18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0" y="812520"/>
            <a:ext cx="9144000" cy="18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2843280" y="6553080"/>
            <a:ext cx="4030920" cy="259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75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SimSun"/>
              </a:rPr>
              <a:t>University of Michigan - Shanghai Jiao Tong University Joint Institute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图片 1" descr=""/>
          <p:cNvPicPr/>
          <p:nvPr/>
        </p:nvPicPr>
        <p:blipFill>
          <a:blip r:embed="rId3"/>
          <a:stretch/>
        </p:blipFill>
        <p:spPr>
          <a:xfrm>
            <a:off x="2411280" y="6553080"/>
            <a:ext cx="450000" cy="230040"/>
          </a:xfrm>
          <a:prstGeom prst="rect">
            <a:avLst/>
          </a:prstGeom>
          <a:ln w="9360">
            <a:noFill/>
          </a:ln>
        </p:spPr>
      </p:pic>
      <p:sp>
        <p:nvSpPr>
          <p:cNvPr id="47" name="Line 5"/>
          <p:cNvSpPr/>
          <p:nvPr/>
        </p:nvSpPr>
        <p:spPr>
          <a:xfrm>
            <a:off x="0" y="645300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8" name="Line 6"/>
          <p:cNvSpPr/>
          <p:nvPr/>
        </p:nvSpPr>
        <p:spPr>
          <a:xfrm>
            <a:off x="0" y="90792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49" name="图片 15" descr=""/>
          <p:cNvPicPr/>
          <p:nvPr/>
        </p:nvPicPr>
        <p:blipFill>
          <a:blip r:embed="rId4"/>
          <a:stretch/>
        </p:blipFill>
        <p:spPr>
          <a:xfrm>
            <a:off x="8676360" y="6452640"/>
            <a:ext cx="430920" cy="4309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16440" y="2660040"/>
            <a:ext cx="705528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Collection of Problems in Data Preprocessing along with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44040" y="4399200"/>
            <a:ext cx="639972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Xinyue Ou, Qi Lian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2017/1/10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08400" y="1793160"/>
            <a:ext cx="856080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Level-1: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7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Maintain clean data in a uniform way in 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7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Cleaning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7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Level-2: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7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proper datasets to the target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7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7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Reduction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I: Noise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Behavior: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 noise: misclassification &amp; conflict class labels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Attribute noise: attributes that influence the classification preformance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Noise Filters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Robust Strategies (usually based on Machine Learning algorithms)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08400" y="1793160"/>
            <a:ext cx="858852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II: Missing Data Fields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Behavior: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Entry A has attribute a, while Entry B doesn't have;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Entry A originally has attribute a, while being eliminated by manual processing/error recording;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Omitting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Setting default values (Expectation-Maximization, usually combined with complex Machine Learning algorithms)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09120" y="1793160"/>
            <a:ext cx="872784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I: Attributes Redundancy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Behavior: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salary/month =&gt; salary/year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Kai Square Correlation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Correlation Coefficient and Covariance (Numeric)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09120" y="1793160"/>
            <a:ext cx="872784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II: Tuple Duplication and Inconsistency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Behavior: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"id" data field stored as "_id" in MySQL, while "id" in MongoDB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Meta-data (data type, range, specification) 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42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Preprocessing: Level-2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08400" y="1793520"/>
            <a:ext cx="449316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66400" y="1393560"/>
            <a:ext cx="8443800" cy="45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570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Basic Workflow: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Fetch raw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cleaning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 clean data in MySQL &amp; MongoDB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Fetch level-1 preprocessed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reduction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Run the target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 results in MySQL &amp; MongoDB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570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Python library: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Pandas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14240" indent="-25632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Scikit-Learn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501520" y="6217920"/>
            <a:ext cx="36604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https://indico.io/b5log/the-good-bad-ugly-of-tensorflow/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LibreOffice/5.1.4.2$Linux_X86_64 LibreOffice_project/10m0$Build-2</Application>
  <Words>1825</Words>
  <Paragraphs>108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2017-01-10T10:12:55Z</dcterms:created>
  <dc:creator>Peng Shi</dc:creator>
  <dc:description/>
  <dc:language>en-US</dc:language>
  <cp:lastModifiedBy/>
  <dcterms:modified xsi:type="dcterms:W3CDTF">2017-01-10T18:17:45Z</dcterms:modified>
  <cp:revision>112</cp:revision>
  <dc:subject/>
  <dc:title>Introduction to Tensorflow an Open Source Software Library for Machine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1033-10.1.0.5672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全屏显示(4:3)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