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73" r:id="rId6"/>
    <p:sldId id="280" r:id="rId7"/>
    <p:sldId id="298" r:id="rId8"/>
    <p:sldId id="257" r:id="rId9"/>
    <p:sldId id="258" r:id="rId10"/>
    <p:sldId id="264" r:id="rId11"/>
    <p:sldId id="265" r:id="rId12"/>
    <p:sldId id="259" r:id="rId13"/>
    <p:sldId id="266" r:id="rId14"/>
    <p:sldId id="267" r:id="rId15"/>
    <p:sldId id="260" r:id="rId16"/>
    <p:sldId id="275" r:id="rId17"/>
    <p:sldId id="276" r:id="rId18"/>
    <p:sldId id="261" r:id="rId19"/>
    <p:sldId id="277" r:id="rId20"/>
    <p:sldId id="278" r:id="rId21"/>
    <p:sldId id="262" r:id="rId22"/>
    <p:sldId id="279" r:id="rId23"/>
    <p:sldId id="317" r:id="rId24"/>
    <p:sldId id="318" r:id="rId25"/>
    <p:sldId id="319" r:id="rId26"/>
    <p:sldId id="263" r:id="rId27"/>
    <p:sldId id="274" r:id="rId28"/>
    <p:sldId id="300" r:id="rId29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0417FFB-2E44-444F-B01C-2ED1F4414D9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20ACA28C-C7A7-4781-8BF3-E0865F4E40C4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062C4026-7B03-485A-A873-170D6A78DBBC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2DDC0E6F-D9FE-47EB-9BFB-49D57D476117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17FD51E2-F214-4639-8344-B91C3B19EC89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36078F7-86BD-4FAF-9373-D005BCC6119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36078F7-86BD-4FAF-9373-D005BCC6119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36078F7-86BD-4FAF-9373-D005BCC6119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E21B9AB-DE9A-4F91-A521-A7247280057A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5E21B9AB-DE9A-4F91-A521-A7247280057A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FD6376A3-FC44-4807-9C3E-E3DF2746F564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3F00F4B-B0E9-4CFE-8016-05D0F92AB0E8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9.png"/><Relationship Id="rId14" Type="http://schemas.openxmlformats.org/officeDocument/2006/relationships/image" Target="../media/image8.jpe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965240"/>
            <a:ext cx="9144000" cy="14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206028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3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1590840" y="260280"/>
            <a:ext cx="6191640" cy="1535760"/>
          </a:xfrm>
          <a:prstGeom prst="rect">
            <a:avLst/>
          </a:prstGeom>
          <a:ln w="9360">
            <a:noFill/>
          </a:ln>
        </p:spPr>
      </p:pic>
      <p:pic>
        <p:nvPicPr>
          <p:cNvPr id="4" name="图片 11"/>
          <p:cNvPicPr/>
          <p:nvPr/>
        </p:nvPicPr>
        <p:blipFill>
          <a:blip r:embed="rId14"/>
          <a:stretch>
            <a:fillRect/>
          </a:stretch>
        </p:blipFill>
        <p:spPr>
          <a:xfrm>
            <a:off x="179640" y="5805360"/>
            <a:ext cx="862920" cy="86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1043640" y="5949360"/>
            <a:ext cx="4535280" cy="66888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隶书"/>
                <a:ea typeface="隶书"/>
              </a:rPr>
              <a:t>无线通信网络实验室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W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ireless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a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nd 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N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etworkin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 Lab(</a:t>
            </a:r>
            <a:r>
              <a:rPr lang="en-US" sz="1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Wang</a:t>
            </a:r>
            <a:r>
              <a:rPr lang="en-US" sz="1800" b="1" strike="noStrike" spc="-1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SimSun" charset="-122"/>
              </a:rPr>
              <a:t>Lab)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 charset="-122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2" name="图片 1"/>
          <p:cNvPicPr/>
          <p:nvPr/>
        </p:nvPicPr>
        <p:blipFill>
          <a:blip r:embed="rId13"/>
          <a:stretch>
            <a:fillRect/>
          </a:stretch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3" name="Line 2"/>
          <p:cNvSpPr/>
          <p:nvPr/>
        </p:nvSpPr>
        <p:spPr>
          <a:xfrm>
            <a:off x="0" y="11556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0" y="812520"/>
            <a:ext cx="9144000" cy="1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2843280" y="6553080"/>
            <a:ext cx="4030920" cy="259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750" b="0" strike="noStrike" spc="-1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SimSun" charset="-122"/>
              </a:rPr>
              <a:t>University of Michigan - Shanghai Jiao Tong University Joint Institute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46" name="图片 1"/>
          <p:cNvPicPr/>
          <p:nvPr/>
        </p:nvPicPr>
        <p:blipFill>
          <a:blip r:embed="rId14"/>
          <a:stretch>
            <a:fillRect/>
          </a:stretch>
        </p:blipFill>
        <p:spPr>
          <a:xfrm>
            <a:off x="2411280" y="6553080"/>
            <a:ext cx="450000" cy="230040"/>
          </a:xfrm>
          <a:prstGeom prst="rect">
            <a:avLst/>
          </a:prstGeom>
          <a:ln w="9360">
            <a:noFill/>
          </a:ln>
        </p:spPr>
      </p:pic>
      <p:sp>
        <p:nvSpPr>
          <p:cNvPr id="47" name="Line 5"/>
          <p:cNvSpPr/>
          <p:nvPr/>
        </p:nvSpPr>
        <p:spPr>
          <a:xfrm>
            <a:off x="0" y="645300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" name="Line 6"/>
          <p:cNvSpPr/>
          <p:nvPr/>
        </p:nvSpPr>
        <p:spPr>
          <a:xfrm>
            <a:off x="0" y="907920"/>
            <a:ext cx="9144000" cy="360"/>
          </a:xfrm>
          <a:prstGeom prst="line">
            <a:avLst/>
          </a:prstGeom>
          <a:ln w="28440">
            <a:solidFill>
              <a:srgbClr val="FBCE00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9" name="图片 15"/>
          <p:cNvPicPr/>
          <p:nvPr/>
        </p:nvPicPr>
        <p:blipFill>
          <a:blip r:embed="rId15"/>
          <a:stretch>
            <a:fillRect/>
          </a:stretch>
        </p:blipFill>
        <p:spPr>
          <a:xfrm>
            <a:off x="8676360" y="6452640"/>
            <a:ext cx="430920" cy="43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16440" y="2660040"/>
            <a:ext cx="7055280" cy="107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Collection of Problems in Data Preprocessing along with Solutions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44040" y="4399200"/>
            <a:ext cx="6399720" cy="143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Qi Lian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2017/</a:t>
            </a:r>
            <a:r>
              <a:rPr lang="x-none" alt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</a:t>
            </a:r>
            <a:r>
              <a:rPr 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/</a:t>
            </a:r>
            <a:r>
              <a:rPr lang="x-none" altLang="en-US" sz="16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华文楷体"/>
              </a:rPr>
              <a:t>20</a:t>
            </a:r>
            <a:endParaRPr lang="x-none" altLang="en-US" sz="1600" b="0" strike="noStrike" spc="-1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 New Roman"/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Omitting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Omitting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Do nothing special</a:t>
            </a:r>
            <a:endParaRPr lang="x-none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Just assume they don't exist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en-US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Listwise Deletion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Delete the whole problematic entry by ignoring other useful fields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Pairwise Deletion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Only delete the problematic field while keeping the useful fields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Setting Default Values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x-none" alt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Imputaion</a:t>
            </a:r>
            <a:endParaRPr lang="x-none" alt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Deletion strategy may fail for small datasets</a:t>
            </a:r>
            <a:endParaRPr lang="x-none" alt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Get imputed values, kind of guessing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en-US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Set the mean as default values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Retain the mean, but bad for field relationship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Linear Regression: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Amplify the current trends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Other Robust approaches involved with Machine Learning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Complicated, get first-hand errors before our ML algorithms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Attributes Redundancy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salary/month =&gt; salary/year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Chi-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Square Correlation Test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Correlation Coefficient and Covariance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</a:t>
            </a:r>
            <a:r>
              <a:rPr lang="en-US" sz="2100" b="1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Integration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Chi-Square Correlation Test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</a:t>
            </a:r>
            <a:r>
              <a:rPr lang="x-none" alt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Chi-Square Correlation Test</a:t>
            </a:r>
            <a:endParaRPr lang="x-none" alt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Hyposis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en-US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Construct the contingency table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Apply the test formula: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TBD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Compare with a previously-set significant or confidence level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Reject if xxx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</a:t>
            </a:r>
            <a:r>
              <a:rPr lang="en-US" sz="2100" b="1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Integration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Correlation Coefficient and Covariance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Correlation Coefficient and Covariance</a:t>
            </a:r>
            <a:endParaRPr lang="x-none" alt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Similar to Chi-Square Correlation Test</a:t>
            </a:r>
            <a:endParaRPr lang="x-none" alt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Apply a different statistical formula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120" y="1793160"/>
            <a:ext cx="872784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Tuple Duplication and Inconsistency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"id" data field stored as "_id" in MySQL, while "id" in MongoDB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Meta-data Comparison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Edit Distance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</a:t>
            </a:r>
            <a:r>
              <a:rPr lang="en-US" sz="2100" b="1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Integration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Meta-data Comparison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Meta-data Comparison</a:t>
            </a:r>
            <a:endParaRPr lang="x-none" alt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Meta-data</a:t>
            </a:r>
            <a:endParaRPr lang="x-none" alt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The data that describes our target data</a:t>
            </a:r>
            <a:endParaRPr lang="x-none" altLang="en-US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eg: Type, range, etc. 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en-US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Compare how the meta data of two fields are close to each other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</a:t>
            </a:r>
            <a:r>
              <a:rPr lang="en-US" sz="2100" b="1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Integration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Edit Distance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Edit Distance</a:t>
            </a:r>
            <a:endParaRPr lang="x-none" altLang="en-US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Quantitatively evaluate how one string is close to the other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en-US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Set the cost for deletion, insertion, replacement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Apply Dynamic Programming to get the target distance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xxxxx (recursive formula)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Level-2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08965" y="1802130"/>
            <a:ext cx="8100060" cy="335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To be covered by Xinyue Ou in the Monday after the next one.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MapReduce V.S. Spark 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Review for basics of Hadoop</a:t>
            </a: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Hard to code raw M/R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PIG</a:t>
            </a:r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Hive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Streaming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General interface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  <p:pic>
        <p:nvPicPr>
          <p:cNvPr id="2" name="Picture 1" descr="Screenshot from 2017-02-20 01-43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045" y="2410460"/>
            <a:ext cx="5104130" cy="30219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172710" y="3668395"/>
            <a:ext cx="8921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Spark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7450" y="3419475"/>
            <a:ext cx="75565" cy="87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04000" y="3710305"/>
            <a:ext cx="1225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HBase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Overview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Introduction to Data Preprocessing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Level-1 Data Preprocessing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Hadoop MapReduce V.S. Spark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MapReduce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736120" y="1920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A computation framework for big data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Mapper: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Reducer: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Shuffle and Sort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Demo on the whiteboard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0585" y="2922270"/>
            <a:ext cx="1418590" cy="548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19475" y="3982085"/>
            <a:ext cx="1403350" cy="548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714750" y="3018790"/>
            <a:ext cx="84391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Map()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521075" y="4078605"/>
            <a:ext cx="1205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Reduce()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99565" y="3088005"/>
            <a:ext cx="11766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raw data</a:t>
            </a:r>
            <a:endParaRPr lang="x-none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5852795" y="4124960"/>
            <a:ext cx="117665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Result</a:t>
            </a:r>
            <a:endParaRPr lang="x-none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5701030" y="3078480"/>
            <a:ext cx="213614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&lt;key, value&gt;</a:t>
            </a:r>
            <a:endParaRPr lang="x-none" altLang="en-US" sz="1600"/>
          </a:p>
        </p:txBody>
      </p:sp>
      <p:sp>
        <p:nvSpPr>
          <p:cNvPr id="11" name="Text Box 10"/>
          <p:cNvSpPr txBox="1"/>
          <p:nvPr/>
        </p:nvSpPr>
        <p:spPr>
          <a:xfrm>
            <a:off x="1309370" y="4147820"/>
            <a:ext cx="17824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&lt;key, value&gt;</a:t>
            </a:r>
            <a:endParaRPr lang="x-none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74315" y="3258185"/>
            <a:ext cx="463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75915" y="4309110"/>
            <a:ext cx="463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29530" y="3253740"/>
            <a:ext cx="463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15560" y="4336415"/>
            <a:ext cx="4635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Hadoop MapReduce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736120" y="1920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Is that Enough for all situations?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Pros:</a:t>
            </a: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Process data blocks in parallel                                                                    (not the same parallel for Qun Song's topic)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Cons:</a:t>
            </a: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Fixed workflow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have a Mapper and a Reducer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Disk-oriented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Bad for iterative algorithms working on the same datasets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lang="x-non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95150" y="1811575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736120" y="1920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Another computation framework</a:t>
            </a:r>
            <a:endParaRPr lang="x-none" sz="2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RDD (Resilient Distributed Datasets)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Pros:</a:t>
            </a: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In-memory process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Good for iterative algorithms, resource reusage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DAG execution engine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 phase combinations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Thread-level parallelism instead of </a:t>
            </a: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Process-level</a:t>
            </a:r>
            <a:endParaRPr lang="x-none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Each task is a thread, lighter weight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Cons:</a:t>
            </a:r>
            <a:endParaRPr lang="x-non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Rely on disks if datasets can't fit in the memory</a:t>
            </a:r>
            <a:endParaRPr lang="x-none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But still access higher performance than MapReduce</a:t>
            </a:r>
            <a:endParaRPr lang="x-none" sz="1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sym typeface="+mn-ea"/>
              </a:rPr>
              <a:t>In-memory speed 100:1, overall speed 10:1</a:t>
            </a:r>
            <a:endParaRPr lang="x-non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  <a:sym typeface="+mn-ea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400" y="1393560"/>
            <a:ext cx="8443800" cy="457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Workflow: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raw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cleaning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clean data in </a:t>
            </a: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Fetch level-1 preprocessed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transformation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Run the target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results in </a:t>
            </a: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3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Python library: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Pandas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Scikit-Learn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PySpark</a:t>
            </a:r>
            <a:endParaRPr lang="x-none" alt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Summary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400" y="1393560"/>
            <a:ext cx="8443800" cy="457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Textbook: </a:t>
            </a:r>
            <a:endParaRPr lang="x-none" alt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Preprocessing in Data Mining, Springer 2014</a:t>
            </a: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Mining Concepts and Techniques, 3rd Edition, Jiawei Han</a:t>
            </a: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Udacity: </a:t>
            </a:r>
            <a:endParaRPr lang="x-none" altLang="en-US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Intro to Hadoop and MapReduce</a:t>
            </a: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2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Wrangling with MongoDB</a:t>
            </a: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Coursera: </a:t>
            </a:r>
            <a:r>
              <a:rPr lang="x-none" alt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Hadoop Platform and Application Framework</a:t>
            </a: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lvl="1" indent="-256540">
              <a:lnSpc>
                <a:spcPct val="13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1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Reference</a:t>
            </a:r>
            <a:endParaRPr lang="x-none" altLang="en-US" sz="2100" b="1" strike="noStrike" spc="-1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400" y="1393560"/>
            <a:ext cx="8443800" cy="4573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" lvl="1" indent="0" algn="ctr">
              <a:lnSpc>
                <a:spcPct val="130000"/>
              </a:lnSpc>
              <a:buClr>
                <a:srgbClr val="4F81BD"/>
              </a:buClr>
              <a:buSzPct val="50000"/>
              <a:buNone/>
            </a:pPr>
            <a:endParaRPr lang="x-none" alt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635" lvl="1" indent="0" algn="ctr">
              <a:lnSpc>
                <a:spcPct val="130000"/>
              </a:lnSpc>
              <a:buClr>
                <a:srgbClr val="4F81BD"/>
              </a:buClr>
              <a:buSzPct val="50000"/>
              <a:buNone/>
            </a:pPr>
            <a:endParaRPr lang="x-none" alt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635" lvl="1" indent="0" algn="ctr">
              <a:lnSpc>
                <a:spcPct val="130000"/>
              </a:lnSpc>
              <a:buClr>
                <a:srgbClr val="4F81BD"/>
              </a:buClr>
              <a:buSzPct val="50000"/>
              <a:buNone/>
            </a:pPr>
            <a:r>
              <a:rPr lang="x-none" alt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Thanks!</a:t>
            </a:r>
            <a:endParaRPr lang="x-none" alt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635" lvl="1" indent="0" algn="ctr">
              <a:lnSpc>
                <a:spcPct val="130000"/>
              </a:lnSpc>
              <a:buClr>
                <a:srgbClr val="4F81BD"/>
              </a:buClr>
              <a:buSzPct val="50000"/>
              <a:buNone/>
            </a:pPr>
            <a:endParaRPr lang="x-none" alt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</a:t>
            </a:r>
            <a:endParaRPr lang="x-none" altLang="en-US" sz="2100" b="1" strike="noStrike" spc="-1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 to 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0" y="1793160"/>
            <a:ext cx="856080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3-V: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Volume: 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Size of datasets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Variety: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Structured, Unstructured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MongoDB, MySQL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Velocity: 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Speed at which data generates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635" indent="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None/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we trust those datasets?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we directly apply those datasets to our algorithms?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 to 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0" y="1793160"/>
            <a:ext cx="856080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we trust those datasets?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Can we directly apply those datasets to our algorithms?</a:t>
            </a: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Lots of misclassified objects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Tedious execution time</a:t>
            </a:r>
            <a:endParaRPr lang="x-none" altLang="en-US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endParaRPr lang="x-none" alt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5" name="Picture 4" descr="Screenshot from 2017-02-20 01-23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2304415"/>
            <a:ext cx="6173470" cy="1179195"/>
          </a:xfrm>
          <a:prstGeom prst="rect">
            <a:avLst/>
          </a:prstGeom>
        </p:spPr>
      </p:pic>
      <p:pic>
        <p:nvPicPr>
          <p:cNvPr id="6" name="Picture 5" descr="Screenshot from 2017-02-20 01-29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790" y="2705100"/>
            <a:ext cx="3493770" cy="2112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 to 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Preprocessing: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08400" y="1793160"/>
            <a:ext cx="856080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Level-1: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Aim: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Maintain clean data in a uniform way in databases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Cleaning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Integration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85750" indent="-28575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Level-2: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Aim: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Apply proper datasets to the target algorithms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Steps: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Reduction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  <a:p>
            <a:pPr marL="1257935" lvl="2" indent="-34290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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Data </a:t>
            </a: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Transformation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I: Noise 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Class noise: misclassification &amp; conflict class labels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Attribute noise: attributes that influence the classification preformance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Noise Filters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Robust Strategies (usually based on Machine Learning algorithms)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Noise Filters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1: Noise Filters (Ensemble Filter)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Group original datasets into T subsets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For each subset, r</a:t>
            </a: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un m filter algorithms over other T-1 subsets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Decide the ideal label by consensus vote scheme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Implementation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KEEL software: http://www.keel.es/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71575" lvl="2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Data Preprocessing functions are embedded in this software.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r>
              <a:rPr lang="x-none" alt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Robust Strategies</a:t>
            </a: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09120" y="1793160"/>
            <a:ext cx="86641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Solution 2: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  <a:sym typeface="+mn-ea"/>
              </a:rPr>
              <a:t>Robust Strategies</a:t>
            </a:r>
            <a:endParaRPr lang="x-none" alt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Intro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Focus on the selection of the algorithms (eg. clustering...)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x-none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Not much to deal with the data itself.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130680"/>
            <a:ext cx="91429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2100" b="1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Level-1: Data Cleaning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8400" y="1793160"/>
            <a:ext cx="85885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II: Missing Data Fields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Behavior: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Entry A has attribute a, while Entry B doesn't have;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Entry A originally has attribute a, while being eliminated by manual processing/error recording;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7175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Solution: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Omitting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14375" lvl="1" indent="-256540">
              <a:lnSpc>
                <a:spcPct val="100000"/>
              </a:lnSpc>
              <a:buClr>
                <a:srgbClr val="4F81BD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DejaVu Sans"/>
              </a:rPr>
              <a:t>Setting default values (Expectation-Maximization, usually combined with complex Machine Learning algorithms)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5502</Words>
  <Application>Kingsoft Office WPP</Application>
  <PresentationFormat/>
  <Paragraphs>344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 an Open Source Software Library for Machine Intelligence</dc:title>
  <dc:creator>Peng Shi</dc:creator>
  <cp:lastModifiedBy>walden</cp:lastModifiedBy>
  <cp:revision>156</cp:revision>
  <dcterms:created xsi:type="dcterms:W3CDTF">2017-02-19T18:09:03Z</dcterms:created>
  <dcterms:modified xsi:type="dcterms:W3CDTF">2017-02-19T18:09:03Z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1033-10.1.0.5672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全屏显示(4:3)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