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61" r:id="rId5"/>
    <p:sldId id="301" r:id="rId6"/>
    <p:sldId id="302" r:id="rId7"/>
    <p:sldId id="308" r:id="rId8"/>
    <p:sldId id="304" r:id="rId9"/>
    <p:sldId id="309" r:id="rId10"/>
    <p:sldId id="310" r:id="rId11"/>
    <p:sldId id="311" r:id="rId12"/>
    <p:sldId id="312" r:id="rId13"/>
    <p:sldId id="305" r:id="rId14"/>
    <p:sldId id="313" r:id="rId15"/>
    <p:sldId id="328" r:id="rId16"/>
    <p:sldId id="329" r:id="rId17"/>
    <p:sldId id="330" r:id="rId18"/>
    <p:sldId id="331" r:id="rId19"/>
    <p:sldId id="323" r:id="rId20"/>
    <p:sldId id="285" r:id="rId21"/>
    <p:sldId id="321" r:id="rId22"/>
    <p:sldId id="320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3E9"/>
    <a:srgbClr val="F8B2A3"/>
    <a:srgbClr val="F8F5B6"/>
    <a:srgbClr val="A4B4EA"/>
    <a:srgbClr val="98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9" autoAdjust="0"/>
    <p:restoredTop sz="95164" autoAdjust="0"/>
  </p:normalViewPr>
  <p:slideViewPr>
    <p:cSldViewPr>
      <p:cViewPr varScale="1">
        <p:scale>
          <a:sx n="113" d="100"/>
          <a:sy n="113" d="100"/>
        </p:scale>
        <p:origin x="798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 custT="1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sz="2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모델생성</a:t>
          </a:r>
          <a:endParaRPr lang="ko-KR" altLang="en-US" sz="20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 custT="1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FIT</a:t>
          </a:r>
          <a:endParaRPr lang="ko-KR" altLang="en-US" sz="24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 custT="1"/>
      <dgm:spPr/>
      <dgm:t>
        <a:bodyPr/>
        <a:lstStyle/>
        <a:p>
          <a:pPr latinLnBrk="1"/>
          <a:r>
            <a: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SCORE</a:t>
          </a:r>
          <a:endParaRPr lang="ko-KR" altLang="en-US" sz="24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 custT="1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sz="2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모델생성</a:t>
          </a:r>
          <a:endParaRPr lang="ko-KR" altLang="en-US" sz="20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 custT="1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FIT</a:t>
          </a:r>
          <a:endParaRPr lang="ko-KR" altLang="en-US" sz="24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 custT="1"/>
      <dgm:spPr/>
      <dgm:t>
        <a:bodyPr/>
        <a:lstStyle/>
        <a:p>
          <a:pPr latinLnBrk="1"/>
          <a:r>
            <a: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SCORE</a:t>
          </a:r>
          <a:endParaRPr lang="ko-KR" altLang="en-US" sz="24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 custT="1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sz="2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모델생성</a:t>
          </a:r>
          <a:endParaRPr lang="ko-KR" altLang="en-US" sz="20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 custT="1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FIT</a:t>
          </a:r>
          <a:endParaRPr lang="ko-KR" altLang="en-US" sz="24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 custT="1"/>
      <dgm:spPr/>
      <dgm:t>
        <a:bodyPr/>
        <a:lstStyle/>
        <a:p>
          <a:pPr latinLnBrk="1"/>
          <a:r>
            <a: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SCORE</a:t>
          </a:r>
          <a:endParaRPr lang="ko-KR" altLang="en-US" sz="24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 custT="1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sz="2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모델생성</a:t>
          </a:r>
          <a:endParaRPr lang="ko-KR" altLang="en-US" sz="20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 custT="1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FIT</a:t>
          </a:r>
          <a:endParaRPr lang="ko-KR" altLang="en-US" sz="24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 custT="1"/>
      <dgm:spPr/>
      <dgm:t>
        <a:bodyPr/>
        <a:lstStyle/>
        <a:p>
          <a:pPr latinLnBrk="1"/>
          <a:r>
            <a: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SCORE</a:t>
          </a:r>
          <a:endParaRPr lang="ko-KR" altLang="en-US" sz="24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22" y="889157"/>
          <a:ext cx="1854910" cy="741964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모델생성</a:t>
          </a:r>
          <a:endParaRPr lang="ko-KR" altLang="en-US" sz="20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372504" y="889157"/>
        <a:ext cx="1112946" cy="741964"/>
      </dsp:txXfrm>
    </dsp:sp>
    <dsp:sp modelId="{0FBF4AF8-73B6-466F-8844-BFA06B06E732}">
      <dsp:nvSpPr>
        <dsp:cNvPr id="0" name=""/>
        <dsp:cNvSpPr/>
      </dsp:nvSpPr>
      <dsp:spPr>
        <a:xfrm>
          <a:off x="1670942" y="889157"/>
          <a:ext cx="1854910" cy="741964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FIT</a:t>
          </a:r>
          <a:endParaRPr lang="ko-KR" altLang="en-US" sz="24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2041924" y="889157"/>
        <a:ext cx="1112946" cy="741964"/>
      </dsp:txXfrm>
    </dsp:sp>
    <dsp:sp modelId="{5E41BDC2-3D74-4A92-93FE-673D1A16D7F2}">
      <dsp:nvSpPr>
        <dsp:cNvPr id="0" name=""/>
        <dsp:cNvSpPr/>
      </dsp:nvSpPr>
      <dsp:spPr>
        <a:xfrm>
          <a:off x="3340361" y="889157"/>
          <a:ext cx="1854910" cy="741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SCORE</a:t>
          </a:r>
          <a:endParaRPr lang="ko-KR" altLang="en-US" sz="24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3711343" y="889157"/>
        <a:ext cx="1112946" cy="741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22" y="889157"/>
          <a:ext cx="1854910" cy="741964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모델생성</a:t>
          </a:r>
          <a:endParaRPr lang="ko-KR" altLang="en-US" sz="20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372504" y="889157"/>
        <a:ext cx="1112946" cy="741964"/>
      </dsp:txXfrm>
    </dsp:sp>
    <dsp:sp modelId="{0FBF4AF8-73B6-466F-8844-BFA06B06E732}">
      <dsp:nvSpPr>
        <dsp:cNvPr id="0" name=""/>
        <dsp:cNvSpPr/>
      </dsp:nvSpPr>
      <dsp:spPr>
        <a:xfrm>
          <a:off x="1670942" y="889157"/>
          <a:ext cx="1854910" cy="741964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FIT</a:t>
          </a:r>
          <a:endParaRPr lang="ko-KR" altLang="en-US" sz="24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2041924" y="889157"/>
        <a:ext cx="1112946" cy="741964"/>
      </dsp:txXfrm>
    </dsp:sp>
    <dsp:sp modelId="{5E41BDC2-3D74-4A92-93FE-673D1A16D7F2}">
      <dsp:nvSpPr>
        <dsp:cNvPr id="0" name=""/>
        <dsp:cNvSpPr/>
      </dsp:nvSpPr>
      <dsp:spPr>
        <a:xfrm>
          <a:off x="3340361" y="889157"/>
          <a:ext cx="1854910" cy="741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SCORE</a:t>
          </a:r>
          <a:endParaRPr lang="ko-KR" altLang="en-US" sz="24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3711343" y="889157"/>
        <a:ext cx="1112946" cy="741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22" y="889157"/>
          <a:ext cx="1854910" cy="741964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모델생성</a:t>
          </a:r>
          <a:endParaRPr lang="ko-KR" altLang="en-US" sz="20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372504" y="889157"/>
        <a:ext cx="1112946" cy="741964"/>
      </dsp:txXfrm>
    </dsp:sp>
    <dsp:sp modelId="{0FBF4AF8-73B6-466F-8844-BFA06B06E732}">
      <dsp:nvSpPr>
        <dsp:cNvPr id="0" name=""/>
        <dsp:cNvSpPr/>
      </dsp:nvSpPr>
      <dsp:spPr>
        <a:xfrm>
          <a:off x="1670942" y="889157"/>
          <a:ext cx="1854910" cy="741964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FIT</a:t>
          </a:r>
          <a:endParaRPr lang="ko-KR" altLang="en-US" sz="24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2041924" y="889157"/>
        <a:ext cx="1112946" cy="741964"/>
      </dsp:txXfrm>
    </dsp:sp>
    <dsp:sp modelId="{5E41BDC2-3D74-4A92-93FE-673D1A16D7F2}">
      <dsp:nvSpPr>
        <dsp:cNvPr id="0" name=""/>
        <dsp:cNvSpPr/>
      </dsp:nvSpPr>
      <dsp:spPr>
        <a:xfrm>
          <a:off x="3340361" y="889157"/>
          <a:ext cx="1854910" cy="741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SCORE</a:t>
          </a:r>
          <a:endParaRPr lang="ko-KR" altLang="en-US" sz="24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3711343" y="889157"/>
        <a:ext cx="1112946" cy="741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22" y="889157"/>
          <a:ext cx="1854910" cy="741964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모델생성</a:t>
          </a:r>
          <a:endParaRPr lang="ko-KR" altLang="en-US" sz="20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372504" y="889157"/>
        <a:ext cx="1112946" cy="741964"/>
      </dsp:txXfrm>
    </dsp:sp>
    <dsp:sp modelId="{0FBF4AF8-73B6-466F-8844-BFA06B06E732}">
      <dsp:nvSpPr>
        <dsp:cNvPr id="0" name=""/>
        <dsp:cNvSpPr/>
      </dsp:nvSpPr>
      <dsp:spPr>
        <a:xfrm>
          <a:off x="1670942" y="889157"/>
          <a:ext cx="1854910" cy="741964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FIT</a:t>
          </a:r>
          <a:endParaRPr lang="ko-KR" altLang="en-US" sz="24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2041924" y="889157"/>
        <a:ext cx="1112946" cy="741964"/>
      </dsp:txXfrm>
    </dsp:sp>
    <dsp:sp modelId="{5E41BDC2-3D74-4A92-93FE-673D1A16D7F2}">
      <dsp:nvSpPr>
        <dsp:cNvPr id="0" name=""/>
        <dsp:cNvSpPr/>
      </dsp:nvSpPr>
      <dsp:spPr>
        <a:xfrm>
          <a:off x="3340361" y="889157"/>
          <a:ext cx="1854910" cy="741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SCORE</a:t>
          </a:r>
          <a:endParaRPr lang="ko-KR" altLang="en-US" sz="24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3711343" y="889157"/>
        <a:ext cx="1112946" cy="741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안녕하세요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 발표를 맡게 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손학영입니다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그럼 지금부터 저희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데이터뿌시기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조의 발표를 시작하도록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데이터 탐색 결과 중에서 가장 중요했던 점은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 class,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입원 여부의 데이터 값의 불균형이 너무 심하다는 것이었습니다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현재의 데이터의 경우 상관성을 확인하기도 어렵고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시에 전부 비입원이라고 판단해도 정확도가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98%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정도 나올 수 있는 문제점을 갖고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저희가 선택한 방법은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샘플링이었습니다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샘플링을 활용하여 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비율을 맞춰주었습니다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샘플링은 비입원이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개이고 입원이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개인 경우 비입원도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개로 맞춰주는 샘플링입니다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 샘플링도 시도했지만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spark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용량이 큰 데이터를 다루는 방법을 배우지 못했기 때문에 계속 프로그램이 죽는 문제점이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샘플링을 선택하여 진행했습니다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데이터 탐색을 통해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피쳐들과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타겟 변수 간의 어느 정도 상관성이 있지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않을까라는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유추를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했었기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때문에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카이제곱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검정을 통해 상관성을 확인했습니다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변수들은 모두 범주형 변수들이었기 때문에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피어슨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상관계수가 아닌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카이제곱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검정을 선택했습니다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언더샘플링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전에도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p-value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모두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0.05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이하로 나오기는 했으나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불균형이 심했기 때문에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언더샘플링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후에 다시 진행했습니다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그런데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언더샘플링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후에서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p-value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모두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0.05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이하로 나와 상관성이 있다는 것을 확인할 수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5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바로 모델링을 진행했습니다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사용한 모델은 분류 모델들로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베이즈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로지스틱 회귀분석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디시젼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트리까지 모두 돌려보았습니다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언더샘플링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전처리를 진행한 후 모델에 넣었습니다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21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처음 사용한 모델은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파라미터 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주었고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정확도를 높이기 위해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거리에 따른 가중치를 부여했습니다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정한 이유는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변경하면서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accuracy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측정했을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적합하다고 판단되었던 값이었기 때문입니다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모델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가지는 모두 다음과 같은 순서로 진행되었습니다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생성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훈련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test,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모델의 정확도 검증 순으로 진행했습니다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정확도 검증 같은 경우에는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k-fold cross validation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주었습니다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결론적으로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83%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정도의 정확도를 보였고 검증결과에서는 약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83%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정도를 보장한다는 것을 알 수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7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베이즈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모델은 다항분포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베이즈를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똑같이 생성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훈련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검증을 거쳐 정확도가 약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61%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것을 알 수 있었고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검증결과에서도 마찬가지였습니다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90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로지스틱 회귀 모델은 정확도가 약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80%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였고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검증결과에서도 마찬가지였습니다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3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디시젼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트리에서는 파라미터로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max_depth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주었고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불순도는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지니계수를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활용했습니다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정한 이유는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max_depth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계속 변경하면서 정확도를 측정했을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값이 가장 적절하다고 판단되었기 때문입니다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뎁스가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모델의 정확도는 약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86%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였고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검증에서도 그 정도를 보장하고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35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 가지 모델의 정확도를 봤을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디시젼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트리의 정확도가 가장 높았기 때문에 입원여부 예측 서비스에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디시젼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트리 모델을 사용하게 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44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FastAPI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해당 서비스를 구현했습니다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html,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화면을 꾸몄고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fastapi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해당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html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파일을 웹으로 실행하고 모델까지 연결하였습니다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윅스를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활용하여 만든 포트폴리오에 해당 서비스의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연결했습니다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잠시 저희의 서비스를 소개하겠습니다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3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프로젝트 결과와 향후 발전방향에 대해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프로젝트 결과는 나이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성별과 같은 환자 정보 데이터와 진료과목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질병코드와 같은 의료 데이터 간의 연관성을 분석했다는 점에서 의의를 두고 있고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결과물로는 사전 정보를 입력한 환자의 입원여부를 미리 확인할 수 있는 예측 서비스를 제작했다는 점에서 의미가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향후 어떤 식으로 이 결과를 활용할 수 있을 지에 대해서 고민해봤을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입원예측모델을 기반으로 의료정보와 치료비용의 연관성을 밝혀 비용산출 모델 등을 개발할 수 있지 않을까라고 생각했고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중요한 점은 서비스 이용자 모두가 의료관련 정보에 쉽게 접근 및 활용할 수 있도록 서비스를 개선하는 것이라고 생각했습니다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현재는 입원여부라는 단순한 정보를 예측하는데 머물러 있지만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향후에는 비의료인도 의료와 관련된 복잡한 정보를 쉽게 다루고 이해할 수 있는 서비스를 나가야 한다고 생각했습니다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7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프로젝트 주제는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상용헬스케어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 분석을 활용한 입원 여부 예측 서비스 개발이었습니다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의료데이터는 비의료인들이 접근하거나 사용하기에 힘들기 때문에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간단한 서비스를 통해 접근성을 높일 수 있지 않을까 라는 의문점에서 해당 주제로 시작하게 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가진 데이터를 활용해 본인의 증상에 대한 입원여부를 알려주는 간단한 서비스를 고안하게 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진행 순서와 도구는 다음과 같았습니다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주제선정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개발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발표 순으로 진행되었고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코랩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vs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넘파이와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판다스로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데이터프레임을 만졌고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사이킷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런으로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모델링을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m,s,p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시각화를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fast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웹 서비스 구현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wix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포트폴리오 제작하였습니다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진행 내용은 다음과 같이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단계로 진행되었습니다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부분은 뒤에서 자세히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설명드리도록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52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저희의 프로젝트 소감입니다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용국님은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배우면서 포기하지 않고 노력한 점을 가장 잘한 점이라고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써주셨고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진영님은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의사소통을 활발하게 했다는 부분이 가장 잘한 점이라고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써주셨습니다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정범님은 부족한 점을 인정하고 노력 및 소통했다는 부분을 가장 잘한 점이라고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써주셨고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저는 포기하지 않고 모두 팀원이 끝까지 완성한 점이 가장 잘한 점이라고 생각했습니다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여기까지로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발표를 마치도록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하겠씁니다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~~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78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3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 조의 이름은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데이터뿌시기였고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팀원은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손학영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조정범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김진영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김용국이었습니다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모두 함께 데이터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모델링을 진행했습니다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9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프로젝트 워크플로우는 다음과 같은 일정으로 구성되었고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데이터는 강사님이 주신 국민건강보험공단의 진료내역정보 데이터였습니다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그러면 지금부터 저희가 어떠한 과정으로 서비스 구현까지 했는지 설명하도록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처음으론 데이터 탐색을 위한 시각화를 진행할 예정이었는데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그래프의 가독성을 높이기 위해 몇 가지 전처리를 진행했습니다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일단 예측모델이기 때문에 타겟 변수를 설정하는 것이 중요했고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타겟 변수는 입원 여부였습니다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입원 여부 컬럼이 제공받은 데이터에 없었기 때문에 서식코드를 활용하여 만들었습니다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서식코드가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2,4,6,7,10,12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 입원인데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받은 데이터에는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2,3,8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존재했기 때문에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제외한 나머지는 입원하지 않음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번은 입원함으로 변경했습니다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외에도 범주 재설정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숫자형 코드로 되어있던 변수들을 한글로 변환하는 등의 전처리를 수행했습니다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아래의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색칠되어있는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컬럼들은 저희가 사용한 데이터들입니다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요양일수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입내원일수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비용 등은 입원여부가 결정된 이후에 발생하는 컬럼들이라고 생각되어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사용하지 않았습니다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전처리가 끝난 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탐색을 하며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feature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간의 관계를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시각화했습니다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왼쪽 그래프는 저희가 가진 데이터에서 입원한 경우의 비율을 나타낸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파란색이 입원하지 않은 경우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주황색이 입원한 경우입니다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 그래프는 연령대 별로 입원한 경우의 비율을 나타냈습니다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그래프 모두 입원하지 않은 경우가 월등히 높음을 알 수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연령에서는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대의 경우 입원 비율이 다른 연령대에 비해 높은 현상을 보였습니다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7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왼쪽은 진료과목 별로 입원비율을 시각화한 그래프입니다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진료과목에 따라 확실히 입원비율이 다른 것을 알 수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대부분의 진료과목에서는 입원하지 않은 경우의 비율이 높았습니다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오른쪽은 진료받은 시도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병원이 있는 시도와 입원 비율을 시각화한 그래프입니다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차이점이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있어보이나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입원하지 않은 경우의 비율이 너무 높아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명확히 볼 수 없었습니다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따로 입원한 비율만을 뽑아 보았더니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명확한 차이점이 있는 것을 확인할 수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9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왼쪽은 주상병코드 별 입원비율을 시각화한 그래프입니다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오른쪽은 부상병코드 별 입원비율을 시각화한 그래프입니다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상병코드에 따라 입원비율이 다름을 알 수 있었습니다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하지만 이 변수에서도 마찬가지로 입원하지 않은 경우의 비율이 높았습니다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0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그래프는 요일에 따른 입원 수를 선 그래프로 표현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처음에는 일자별로 모두 그렸으나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너무 데이터가 작은 단위로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쪼개지다보니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가독성이 낮았고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계절 별로 그렸을 때는 모든 계절이 동일한 패턴을 보이고 있어 인사이트를 얻기에는 부족하다고 판단되었습니다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그래도 이 두 가지로 어느 정도 패턴의 주기가 있다는 점을 확인하여 요일로 변경했더니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다음과 같은 그래프가 그려졌습니다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1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3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stcu115.wixsite.com/my-site-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9259" y="2643759"/>
            <a:ext cx="6124741" cy="1223340"/>
          </a:xfrm>
        </p:spPr>
        <p:txBody>
          <a:bodyPr/>
          <a:lstStyle/>
          <a:p>
            <a:pPr lvl="0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헬스케어 데이터 분석을 통한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입원 여부 예측 서비스 개발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1424" y="3867894"/>
            <a:ext cx="6092428" cy="864096"/>
          </a:xfrm>
        </p:spPr>
        <p:txBody>
          <a:bodyPr/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데이터뿌시기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김용국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김진영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조정범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손학영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839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2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빅데이터 기반 지능형 서비스 개발</a:t>
            </a:r>
            <a:r>
              <a:rPr lang="en-US" altLang="ko-KR" sz="12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5</a:t>
            </a:r>
            <a:r>
              <a:rPr lang="ko-KR" altLang="en-US" sz="12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회차</a:t>
            </a:r>
            <a:r>
              <a:rPr lang="en-US" altLang="ko-KR" sz="12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6</a:t>
            </a:r>
            <a:r>
              <a:rPr lang="ko-KR" altLang="en-US" sz="12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회차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58431" y="2643758"/>
            <a:ext cx="160680" cy="2105442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2" name="Picture 4" descr="White Male, 3D Man, Isolated, 3D, Model, 3D Model">
            <a:extLst>
              <a:ext uri="{FF2B5EF4-FFF2-40B4-BE49-F238E27FC236}">
                <a16:creationId xmlns:a16="http://schemas.microsoft.com/office/drawing/2014/main" id="{CD559592-A799-48A5-A382-20FFEBC2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161" y="4243174"/>
            <a:ext cx="4169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hite Male, 3D Man, Isolated, 3D, Model, 3D Model">
            <a:extLst>
              <a:ext uri="{FF2B5EF4-FFF2-40B4-BE49-F238E27FC236}">
                <a16:creationId xmlns:a16="http://schemas.microsoft.com/office/drawing/2014/main" id="{D60C2349-D5CC-4E6E-91F6-32E87F6F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3094" y="4251799"/>
            <a:ext cx="4169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ite Male, 3D Man, Isolated, 3D, Model, 3D Model">
            <a:extLst>
              <a:ext uri="{FF2B5EF4-FFF2-40B4-BE49-F238E27FC236}">
                <a16:creationId xmlns:a16="http://schemas.microsoft.com/office/drawing/2014/main" id="{955DE929-FC7A-49ED-BB95-EB627728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5236" y="4261731"/>
            <a:ext cx="408040" cy="84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Male, 3D Man, Isolated, 3D, Model, 3D Model">
            <a:extLst>
              <a:ext uri="{FF2B5EF4-FFF2-40B4-BE49-F238E27FC236}">
                <a16:creationId xmlns:a16="http://schemas.microsoft.com/office/drawing/2014/main" id="{D7C33D94-3E90-4C4A-9BC0-E7B18BEA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0952" y="4232450"/>
            <a:ext cx="425949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탐색 결과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0000" y="843558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5D3BA-E68A-4736-AF99-C72C7C8C2B1F}"/>
              </a:ext>
            </a:extLst>
          </p:cNvPr>
          <p:cNvSpPr txBox="1"/>
          <p:nvPr/>
        </p:nvSpPr>
        <p:spPr>
          <a:xfrm>
            <a:off x="3072935" y="998551"/>
            <a:ext cx="299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Target Class</a:t>
            </a:r>
            <a:r>
              <a:rPr lang="ko-KR" altLang="en-US" sz="2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의 불균형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2B6A4-CFA0-43D2-8223-B85272AE7366}"/>
              </a:ext>
            </a:extLst>
          </p:cNvPr>
          <p:cNvSpPr txBox="1"/>
          <p:nvPr/>
        </p:nvSpPr>
        <p:spPr>
          <a:xfrm>
            <a:off x="2370370" y="1676233"/>
            <a:ext cx="1208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97.85%</a:t>
            </a:r>
          </a:p>
          <a:p>
            <a:pPr algn="ctr"/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비입원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6808C-D38A-48A9-84AF-7917DC5172E6}"/>
              </a:ext>
            </a:extLst>
          </p:cNvPr>
          <p:cNvSpPr txBox="1"/>
          <p:nvPr/>
        </p:nvSpPr>
        <p:spPr>
          <a:xfrm>
            <a:off x="5564583" y="1676232"/>
            <a:ext cx="103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2.15%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입원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54B4EC0-E96E-4988-95E7-3C02F97A58D5}"/>
              </a:ext>
            </a:extLst>
          </p:cNvPr>
          <p:cNvSpPr/>
          <p:nvPr/>
        </p:nvSpPr>
        <p:spPr>
          <a:xfrm>
            <a:off x="4329683" y="2260225"/>
            <a:ext cx="484632" cy="504056"/>
          </a:xfrm>
          <a:prstGeom prst="downArrow">
            <a:avLst/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077CF-22A8-4AA9-ACA0-5472722E80D5}"/>
              </a:ext>
            </a:extLst>
          </p:cNvPr>
          <p:cNvSpPr txBox="1"/>
          <p:nvPr/>
        </p:nvSpPr>
        <p:spPr>
          <a:xfrm>
            <a:off x="2987824" y="285978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lang="en-US" altLang="ko-KR" sz="3200" b="1" dirty="0" err="1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UnderSampling</a:t>
            </a:r>
            <a:r>
              <a:rPr lang="en-US" altLang="ko-KR" sz="3200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”</a:t>
            </a:r>
            <a:endParaRPr lang="ko-KR" altLang="en-US" sz="3200" b="1" dirty="0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164D6-A167-48E4-AFB1-10F316A7B525}"/>
              </a:ext>
            </a:extLst>
          </p:cNvPr>
          <p:cNvSpPr txBox="1"/>
          <p:nvPr/>
        </p:nvSpPr>
        <p:spPr>
          <a:xfrm>
            <a:off x="2479511" y="4013125"/>
            <a:ext cx="1016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50%</a:t>
            </a:r>
          </a:p>
          <a:p>
            <a:pPr algn="ctr"/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비입원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163A8-07CC-4074-80B7-3AE6805BFCD4}"/>
              </a:ext>
            </a:extLst>
          </p:cNvPr>
          <p:cNvSpPr txBox="1"/>
          <p:nvPr/>
        </p:nvSpPr>
        <p:spPr>
          <a:xfrm>
            <a:off x="5690805" y="4013125"/>
            <a:ext cx="784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50%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입원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EF2B9D5-ECC4-42DE-874E-5192B4310114}"/>
              </a:ext>
            </a:extLst>
          </p:cNvPr>
          <p:cNvSpPr/>
          <p:nvPr/>
        </p:nvSpPr>
        <p:spPr>
          <a:xfrm>
            <a:off x="4329683" y="3670228"/>
            <a:ext cx="484632" cy="504056"/>
          </a:xfrm>
          <a:prstGeom prst="downArrow">
            <a:avLst/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5C1E3C-FD0D-4A01-A0B3-48B1A621B132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19" name="순서도: 데이터 18">
              <a:extLst>
                <a:ext uri="{FF2B5EF4-FFF2-40B4-BE49-F238E27FC236}">
                  <a16:creationId xmlns:a16="http://schemas.microsoft.com/office/drawing/2014/main" id="{4CCE2871-53A4-425F-9237-613A88850546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F40E5E-1D78-49F4-9415-AC0537AE15FC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3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67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D0E24D-CA1A-4D9F-A516-8CA9D8465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Feature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Target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간의 상관성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B1ACC-CAD8-4D17-B11A-4BABAF2F9D67}"/>
              </a:ext>
            </a:extLst>
          </p:cNvPr>
          <p:cNvSpPr txBox="1"/>
          <p:nvPr/>
        </p:nvSpPr>
        <p:spPr>
          <a:xfrm>
            <a:off x="827584" y="431050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카이제곱검정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결론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모든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Feature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에서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P-value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0.05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→ Feature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Target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</a:t>
            </a:r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상관성 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868E9F-5081-4BB5-99C8-E05E2E5E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823" y="1260912"/>
            <a:ext cx="5040560" cy="13472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070B4F0-ACDA-4919-ADAF-6A2FBB72B3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824" y="2779712"/>
            <a:ext cx="5040560" cy="137621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B3B591-31C9-455B-BB67-87035B775A19}"/>
              </a:ext>
            </a:extLst>
          </p:cNvPr>
          <p:cNvSpPr/>
          <p:nvPr/>
        </p:nvSpPr>
        <p:spPr>
          <a:xfrm>
            <a:off x="971600" y="2777420"/>
            <a:ext cx="1663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After</a:t>
            </a:r>
          </a:p>
          <a:p>
            <a:r>
              <a:rPr lang="en-US" altLang="ko-KR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Undersampling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A016A4-9449-4B20-BD03-81A67BE6A0A7}"/>
              </a:ext>
            </a:extLst>
          </p:cNvPr>
          <p:cNvSpPr/>
          <p:nvPr/>
        </p:nvSpPr>
        <p:spPr>
          <a:xfrm>
            <a:off x="971600" y="1267376"/>
            <a:ext cx="1663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Before </a:t>
            </a:r>
          </a:p>
          <a:p>
            <a:r>
              <a:rPr lang="en-US" altLang="ko-KR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Undersampling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63FA69-D9E0-4394-8E84-55926F72F89D}"/>
              </a:ext>
            </a:extLst>
          </p:cNvPr>
          <p:cNvSpPr txBox="1">
            <a:spLocks/>
          </p:cNvSpPr>
          <p:nvPr/>
        </p:nvSpPr>
        <p:spPr>
          <a:xfrm>
            <a:off x="152400" y="8519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highlight>
                  <a:srgbClr val="F8B2A3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카이제곱검정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관찰된 빈도가 기대되는 빈도와 의미 있게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다른지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검정하기 위해 범주형 자료 검정에 사용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C4A674-DDC9-4C3E-8167-B09A8EA847CA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B658A460-0730-4A69-B48E-0434ABA65E0A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0EC8A8-D75A-4363-A033-400D194205C1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4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00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분류 모델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33576" y="1203598"/>
            <a:ext cx="739878" cy="795879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69680" y="1183856"/>
            <a:ext cx="2281292" cy="632233"/>
            <a:chOff x="496119" y="2469560"/>
            <a:chExt cx="1752190" cy="147936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39"/>
              <a:ext cx="1752190" cy="12242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Arial" pitchFamily="34" charset="0"/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136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Arial" pitchFamily="34" charset="0"/>
                </a:rPr>
                <a:t>K-NN</a:t>
              </a:r>
              <a:endParaRPr lang="ko-KR" altLang="en-US" sz="3200" b="1" dirty="0">
                <a:solidFill>
                  <a:schemeClr val="accent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11065" y="1131590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32040" y="1197447"/>
            <a:ext cx="739878" cy="795879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68144" y="1131591"/>
            <a:ext cx="2281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rPr>
              <a:t>Naive Bayes</a:t>
            </a:r>
            <a:endParaRPr lang="ko-KR" altLang="en-US" sz="3200" b="1" dirty="0">
              <a:solidFill>
                <a:schemeClr val="accent3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9529" y="1131590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33576" y="2463782"/>
            <a:ext cx="739878" cy="7958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69679" y="2427767"/>
            <a:ext cx="2418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rPr>
              <a:t>Logistic Regression</a:t>
            </a:r>
            <a:endParaRPr lang="ko-KR" altLang="en-US" sz="3200" b="1" dirty="0">
              <a:solidFill>
                <a:schemeClr val="accen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11065" y="2391170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32040" y="2463749"/>
            <a:ext cx="739878" cy="795879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868143" y="2427735"/>
            <a:ext cx="2520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rPr>
              <a:t>Decision Tree</a:t>
            </a:r>
            <a:endParaRPr lang="ko-KR" altLang="en-US" sz="3200" b="1" dirty="0">
              <a:solidFill>
                <a:schemeClr val="accent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9529" y="2391137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rPr>
              <a:t>4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01C89-C1C0-4279-ABDF-704C4E3A5015}"/>
              </a:ext>
            </a:extLst>
          </p:cNvPr>
          <p:cNvSpPr txBox="1"/>
          <p:nvPr/>
        </p:nvSpPr>
        <p:spPr>
          <a:xfrm>
            <a:off x="879255" y="3861525"/>
            <a:ext cx="738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전 데이터 전 처리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</a:t>
            </a:r>
            <a:r>
              <a:rPr lang="en-US" altLang="ko-KR" sz="1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Undersampling</a:t>
            </a:r>
            <a:r>
              <a:rPr lang="en-US" altLang="ko-KR" sz="1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적용 및 </a:t>
            </a:r>
            <a:r>
              <a:rPr lang="en-US" altLang="ko-KR" sz="1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Feature</a:t>
            </a:r>
            <a:r>
              <a:rPr lang="ko-KR" altLang="en-US" sz="1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숫자</a:t>
            </a:r>
            <a:r>
              <a:rPr lang="en-US" altLang="ko-KR" sz="1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</a:t>
            </a:r>
            <a:r>
              <a:rPr lang="ko-KR" altLang="en-US" sz="1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카테고리 변수로 변환</a:t>
            </a:r>
            <a:endParaRPr lang="en-US" altLang="ko-KR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4" name="자유형 8">
            <a:extLst>
              <a:ext uri="{FF2B5EF4-FFF2-40B4-BE49-F238E27FC236}">
                <a16:creationId xmlns:a16="http://schemas.microsoft.com/office/drawing/2014/main" id="{59316C96-B588-4B2E-8E34-5D4377411D48}"/>
              </a:ext>
            </a:extLst>
          </p:cNvPr>
          <p:cNvSpPr/>
          <p:nvPr/>
        </p:nvSpPr>
        <p:spPr>
          <a:xfrm flipV="1">
            <a:off x="792199" y="3723878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9">
            <a:extLst>
              <a:ext uri="{FF2B5EF4-FFF2-40B4-BE49-F238E27FC236}">
                <a16:creationId xmlns:a16="http://schemas.microsoft.com/office/drawing/2014/main" id="{CAA207DE-2910-478E-9852-8CDB37406ABB}"/>
              </a:ext>
            </a:extLst>
          </p:cNvPr>
          <p:cNvSpPr/>
          <p:nvPr/>
        </p:nvSpPr>
        <p:spPr>
          <a:xfrm>
            <a:off x="792199" y="4849717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8030EC-4DEE-4BDA-89BF-0846E66B63B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949" y="4207090"/>
            <a:ext cx="4763165" cy="48584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3361FAB-8A73-4CE5-8999-E2E0E910FEB2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36" name="순서도: 데이터 35">
              <a:extLst>
                <a:ext uri="{FF2B5EF4-FFF2-40B4-BE49-F238E27FC236}">
                  <a16:creationId xmlns:a16="http://schemas.microsoft.com/office/drawing/2014/main" id="{EB6FBD9D-5404-440C-B382-EAD5C624D1C3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0CBE07-3FB3-4C7F-BCA4-62464CFC6FA8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5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72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A76EF4-91C6-4737-AF5D-0FD1B5DE7947}"/>
              </a:ext>
            </a:extLst>
          </p:cNvPr>
          <p:cNvGrpSpPr/>
          <p:nvPr/>
        </p:nvGrpSpPr>
        <p:grpSpPr>
          <a:xfrm>
            <a:off x="1115616" y="411510"/>
            <a:ext cx="6833134" cy="2520280"/>
            <a:chOff x="1524000" y="539750"/>
            <a:chExt cx="6753501" cy="2536056"/>
          </a:xfrm>
        </p:grpSpPr>
        <p:graphicFrame>
          <p:nvGraphicFramePr>
            <p:cNvPr id="7" name="다이어그램 6">
              <a:extLst>
                <a:ext uri="{FF2B5EF4-FFF2-40B4-BE49-F238E27FC236}">
                  <a16:creationId xmlns:a16="http://schemas.microsoft.com/office/drawing/2014/main" id="{83431000-9D0B-4A49-93C6-BDE2E9EE68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2939980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F120AD8-8002-4BE2-A498-196EA273A47C}"/>
                </a:ext>
              </a:extLst>
            </p:cNvPr>
            <p:cNvGrpSpPr/>
            <p:nvPr/>
          </p:nvGrpSpPr>
          <p:grpSpPr>
            <a:xfrm>
              <a:off x="6444208" y="1441118"/>
              <a:ext cx="1833293" cy="733318"/>
              <a:chOff x="3301433" y="901368"/>
              <a:chExt cx="1833293" cy="733318"/>
            </a:xfrm>
          </p:grpSpPr>
          <p:sp>
            <p:nvSpPr>
              <p:cNvPr id="13" name="화살표: 갈매기형 수장 12">
                <a:extLst>
                  <a:ext uri="{FF2B5EF4-FFF2-40B4-BE49-F238E27FC236}">
                    <a16:creationId xmlns:a16="http://schemas.microsoft.com/office/drawing/2014/main" id="{1E9D1548-1E4B-4CCC-947B-697DE14D1433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화살표: 갈매기형 수장 4">
                <a:extLst>
                  <a:ext uri="{FF2B5EF4-FFF2-40B4-BE49-F238E27FC236}">
                    <a16:creationId xmlns:a16="http://schemas.microsoft.com/office/drawing/2014/main" id="{26C0C5AC-7387-499C-BA8E-A66CA8C916AA}"/>
                  </a:ext>
                </a:extLst>
              </p:cNvPr>
              <p:cNvSpPr txBox="1"/>
              <p:nvPr/>
            </p:nvSpPr>
            <p:spPr>
              <a:xfrm>
                <a:off x="3445449" y="901368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K-fold cross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0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Validation</a:t>
                </a:r>
                <a:endParaRPr lang="ko-KR" altLang="en-US" sz="20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</p:grp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45CA9DD-A9ED-4120-8AFD-C580D6B54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KNN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A30535B-D6FB-46DC-AF00-63D0AF831E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Parameter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K = 10, weights = ‘distance’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8C5697-8FF3-4C37-8B12-C0ACF9E6A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60448"/>
              </p:ext>
            </p:extLst>
          </p:nvPr>
        </p:nvGraphicFramePr>
        <p:xfrm>
          <a:off x="1259632" y="2283718"/>
          <a:ext cx="6689118" cy="2422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85">
                  <a:extLst>
                    <a:ext uri="{9D8B030D-6E8A-4147-A177-3AD203B41FA5}">
                      <a16:colId xmlns:a16="http://schemas.microsoft.com/office/drawing/2014/main" val="3735841909"/>
                    </a:ext>
                  </a:extLst>
                </a:gridCol>
                <a:gridCol w="2068499">
                  <a:extLst>
                    <a:ext uri="{9D8B030D-6E8A-4147-A177-3AD203B41FA5}">
                      <a16:colId xmlns:a16="http://schemas.microsoft.com/office/drawing/2014/main" val="3772060862"/>
                    </a:ext>
                  </a:extLst>
                </a:gridCol>
                <a:gridCol w="3426134">
                  <a:extLst>
                    <a:ext uri="{9D8B030D-6E8A-4147-A177-3AD203B41FA5}">
                      <a16:colId xmlns:a16="http://schemas.microsoft.com/office/drawing/2014/main" val="836401749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k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Accuracy score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Cross validation score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05531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k = 3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0.8227580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NA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25108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k = 5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0.8266881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NA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0290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k = 7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0.8277305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NA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47457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k = 10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0.8286672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0.82900881 0.82980117 0.82707545 0.83063579 0.8283221 0.83028715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97171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32D1042-51FA-49B0-A54D-CCBEEB048B7A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BF685780-76C9-4956-BAFD-9E3E16A7DB02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E8E58B-9219-4329-ACEA-C38B0918A7AB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5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38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F1492C1F-BDBF-45A7-BA15-83ED1A8F7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Naive Bayes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F67EE6B-2492-4AC6-B408-13E912C100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Multinomial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3A866F-65BC-4D35-A8C3-02B937F6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64664"/>
              </p:ext>
            </p:extLst>
          </p:nvPr>
        </p:nvGraphicFramePr>
        <p:xfrm>
          <a:off x="1259632" y="2499742"/>
          <a:ext cx="66891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49412192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923410101"/>
                    </a:ext>
                  </a:extLst>
                </a:gridCol>
                <a:gridCol w="2872694">
                  <a:extLst>
                    <a:ext uri="{9D8B030D-6E8A-4147-A177-3AD203B41FA5}">
                      <a16:colId xmlns:a16="http://schemas.microsoft.com/office/drawing/2014/main" val="2621456607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Parameter estimation and event models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Accuracy score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Cross validation score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2552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Multinomial naïve Bayes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0.60743338897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0.60666216 0.60478163 0.6079405 0.60972595 0.6086906 0.60576415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9087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A3F815-9186-4620-AC59-E8C0DCBD70B6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13" name="순서도: 데이터 12">
              <a:extLst>
                <a:ext uri="{FF2B5EF4-FFF2-40B4-BE49-F238E27FC236}">
                  <a16:creationId xmlns:a16="http://schemas.microsoft.com/office/drawing/2014/main" id="{518F3DD9-3F4F-4CB1-9A7F-E141BC32E546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F82F7F-93BA-43EF-BD12-D0AD6871F723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5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86BF85-A61B-4D4B-9AF6-CC4D16B44624}"/>
              </a:ext>
            </a:extLst>
          </p:cNvPr>
          <p:cNvGrpSpPr/>
          <p:nvPr/>
        </p:nvGrpSpPr>
        <p:grpSpPr>
          <a:xfrm>
            <a:off x="1115616" y="411510"/>
            <a:ext cx="6833134" cy="2520280"/>
            <a:chOff x="1524000" y="539750"/>
            <a:chExt cx="6753501" cy="2536056"/>
          </a:xfrm>
        </p:grpSpPr>
        <p:graphicFrame>
          <p:nvGraphicFramePr>
            <p:cNvPr id="16" name="다이어그램 15">
              <a:extLst>
                <a:ext uri="{FF2B5EF4-FFF2-40B4-BE49-F238E27FC236}">
                  <a16:creationId xmlns:a16="http://schemas.microsoft.com/office/drawing/2014/main" id="{1538BB2E-CD97-4DB4-81ED-98C1669A86E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5596029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3309DC8-B0AD-4921-85A2-F28430E3FC07}"/>
                </a:ext>
              </a:extLst>
            </p:cNvPr>
            <p:cNvGrpSpPr/>
            <p:nvPr/>
          </p:nvGrpSpPr>
          <p:grpSpPr>
            <a:xfrm>
              <a:off x="6444208" y="1441118"/>
              <a:ext cx="1833293" cy="733318"/>
              <a:chOff x="3301433" y="901368"/>
              <a:chExt cx="1833293" cy="733318"/>
            </a:xfrm>
          </p:grpSpPr>
          <p:sp>
            <p:nvSpPr>
              <p:cNvPr id="23" name="화살표: 갈매기형 수장 22">
                <a:extLst>
                  <a:ext uri="{FF2B5EF4-FFF2-40B4-BE49-F238E27FC236}">
                    <a16:creationId xmlns:a16="http://schemas.microsoft.com/office/drawing/2014/main" id="{A58654C8-B1B4-42B9-8F32-F52BC4BAF6A7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화살표: 갈매기형 수장 4">
                <a:extLst>
                  <a:ext uri="{FF2B5EF4-FFF2-40B4-BE49-F238E27FC236}">
                    <a16:creationId xmlns:a16="http://schemas.microsoft.com/office/drawing/2014/main" id="{334A6A85-39F3-4D19-AD47-D21DD8A06D69}"/>
                  </a:ext>
                </a:extLst>
              </p:cNvPr>
              <p:cNvSpPr txBox="1"/>
              <p:nvPr/>
            </p:nvSpPr>
            <p:spPr>
              <a:xfrm>
                <a:off x="3445449" y="901368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K-fold cross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0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Validation</a:t>
                </a:r>
                <a:endParaRPr lang="ko-KR" altLang="en-US" sz="20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18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44AB2EC2-46F8-45FB-8DBB-3D76B4F58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Logistic Regression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9EFDA25-C328-431F-B5B2-42E6DC386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49797"/>
              </p:ext>
            </p:extLst>
          </p:nvPr>
        </p:nvGraphicFramePr>
        <p:xfrm>
          <a:off x="1259632" y="2499742"/>
          <a:ext cx="6689118" cy="1302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49412192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923410101"/>
                    </a:ext>
                  </a:extLst>
                </a:gridCol>
                <a:gridCol w="2872694">
                  <a:extLst>
                    <a:ext uri="{9D8B030D-6E8A-4147-A177-3AD203B41FA5}">
                      <a16:colId xmlns:a16="http://schemas.microsoft.com/office/drawing/2014/main" val="2621456607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Model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Accuracy score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Cross validation score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2552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Logistic Regression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0.79730386460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0.79727217 0.79686014 0.79631077 0.79712426 0.79484227 0.79482114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9087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E78956-853B-4C01-97A1-F43CE7D9BD65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17" name="순서도: 데이터 16">
              <a:extLst>
                <a:ext uri="{FF2B5EF4-FFF2-40B4-BE49-F238E27FC236}">
                  <a16:creationId xmlns:a16="http://schemas.microsoft.com/office/drawing/2014/main" id="{98F680FA-3D92-447A-AC89-7E418069BC6C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1B07C1-4CFD-477F-A8EF-81AE417AA76E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5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FC54BE0-9C7B-499A-BACE-FBE8F499E922}"/>
              </a:ext>
            </a:extLst>
          </p:cNvPr>
          <p:cNvGrpSpPr/>
          <p:nvPr/>
        </p:nvGrpSpPr>
        <p:grpSpPr>
          <a:xfrm>
            <a:off x="1115616" y="411510"/>
            <a:ext cx="6833134" cy="2520280"/>
            <a:chOff x="1524000" y="539750"/>
            <a:chExt cx="6753501" cy="2536056"/>
          </a:xfrm>
        </p:grpSpPr>
        <p:graphicFrame>
          <p:nvGraphicFramePr>
            <p:cNvPr id="20" name="다이어그램 19">
              <a:extLst>
                <a:ext uri="{FF2B5EF4-FFF2-40B4-BE49-F238E27FC236}">
                  <a16:creationId xmlns:a16="http://schemas.microsoft.com/office/drawing/2014/main" id="{112227C2-A734-42E8-8B23-EE94C6B248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5596029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E3A503D-0810-4D10-AD88-BCCFA9461E05}"/>
                </a:ext>
              </a:extLst>
            </p:cNvPr>
            <p:cNvGrpSpPr/>
            <p:nvPr/>
          </p:nvGrpSpPr>
          <p:grpSpPr>
            <a:xfrm>
              <a:off x="6444208" y="1441118"/>
              <a:ext cx="1833293" cy="733318"/>
              <a:chOff x="3301433" y="901368"/>
              <a:chExt cx="1833293" cy="733318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C017B15E-7770-4BC6-A9C6-6158F2AAB313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화살표: 갈매기형 수장 4">
                <a:extLst>
                  <a:ext uri="{FF2B5EF4-FFF2-40B4-BE49-F238E27FC236}">
                    <a16:creationId xmlns:a16="http://schemas.microsoft.com/office/drawing/2014/main" id="{6B751F79-1C2F-48BA-B493-5B95A762F9A8}"/>
                  </a:ext>
                </a:extLst>
              </p:cNvPr>
              <p:cNvSpPr txBox="1"/>
              <p:nvPr/>
            </p:nvSpPr>
            <p:spPr>
              <a:xfrm>
                <a:off x="3445449" y="901368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K-fold cross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0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Validation</a:t>
                </a:r>
                <a:endParaRPr lang="ko-KR" altLang="en-US" sz="20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230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78661967-7858-431A-A0E8-CEA71B8A3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Decision Tree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C2066456-084C-48E9-9807-587B97E220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>
              <a:defRPr sz="1197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Parameter : depth=11,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불순도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=“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gini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계수”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30E245E-99E1-4F90-99F5-25887DD83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66426"/>
              </p:ext>
            </p:extLst>
          </p:nvPr>
        </p:nvGraphicFramePr>
        <p:xfrm>
          <a:off x="1195249" y="2312312"/>
          <a:ext cx="6689118" cy="2422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535">
                  <a:extLst>
                    <a:ext uri="{9D8B030D-6E8A-4147-A177-3AD203B41FA5}">
                      <a16:colId xmlns:a16="http://schemas.microsoft.com/office/drawing/2014/main" val="138636794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944141430"/>
                    </a:ext>
                  </a:extLst>
                </a:gridCol>
                <a:gridCol w="3312367">
                  <a:extLst>
                    <a:ext uri="{9D8B030D-6E8A-4147-A177-3AD203B41FA5}">
                      <a16:colId xmlns:a16="http://schemas.microsoft.com/office/drawing/2014/main" val="2817625791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max_depth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Accuracy score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Cross validation score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10052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0.84711334615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NA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51584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0.84955029194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NA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7555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11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0.85623428487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0.8574915 0.85784013 0.85677309 0.856921 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0.8546707 0.85862193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21164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14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0.85939667983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NA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00428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712A6A-2CD8-4D80-8C30-24143D53FE4D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18" name="순서도: 데이터 17">
              <a:extLst>
                <a:ext uri="{FF2B5EF4-FFF2-40B4-BE49-F238E27FC236}">
                  <a16:creationId xmlns:a16="http://schemas.microsoft.com/office/drawing/2014/main" id="{3F6996EF-4B3C-42C7-B14A-144D3A391D6D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759F2-0009-4EE1-9C7F-6A0389A833F6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5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3EAC66-77EB-4221-9BB7-C322D56C13D6}"/>
              </a:ext>
            </a:extLst>
          </p:cNvPr>
          <p:cNvGrpSpPr/>
          <p:nvPr/>
        </p:nvGrpSpPr>
        <p:grpSpPr>
          <a:xfrm>
            <a:off x="1115616" y="411510"/>
            <a:ext cx="6833134" cy="2520280"/>
            <a:chOff x="1524000" y="539750"/>
            <a:chExt cx="6753501" cy="2536056"/>
          </a:xfrm>
        </p:grpSpPr>
        <p:graphicFrame>
          <p:nvGraphicFramePr>
            <p:cNvPr id="21" name="다이어그램 20">
              <a:extLst>
                <a:ext uri="{FF2B5EF4-FFF2-40B4-BE49-F238E27FC236}">
                  <a16:creationId xmlns:a16="http://schemas.microsoft.com/office/drawing/2014/main" id="{333EBF54-B742-43EC-81A8-32010FDDF4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5596029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0EA18F-CC49-4999-A7F9-9B1222572127}"/>
                </a:ext>
              </a:extLst>
            </p:cNvPr>
            <p:cNvGrpSpPr/>
            <p:nvPr/>
          </p:nvGrpSpPr>
          <p:grpSpPr>
            <a:xfrm>
              <a:off x="6444208" y="1441118"/>
              <a:ext cx="1833293" cy="733318"/>
              <a:chOff x="3301433" y="901368"/>
              <a:chExt cx="1833293" cy="733318"/>
            </a:xfrm>
          </p:grpSpPr>
          <p:sp>
            <p:nvSpPr>
              <p:cNvPr id="23" name="화살표: 갈매기형 수장 22">
                <a:extLst>
                  <a:ext uri="{FF2B5EF4-FFF2-40B4-BE49-F238E27FC236}">
                    <a16:creationId xmlns:a16="http://schemas.microsoft.com/office/drawing/2014/main" id="{9E063595-4989-4EC9-A9B0-8CCE9417F63B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화살표: 갈매기형 수장 4">
                <a:extLst>
                  <a:ext uri="{FF2B5EF4-FFF2-40B4-BE49-F238E27FC236}">
                    <a16:creationId xmlns:a16="http://schemas.microsoft.com/office/drawing/2014/main" id="{5D121B6F-0D14-42F0-807A-B5A195302574}"/>
                  </a:ext>
                </a:extLst>
              </p:cNvPr>
              <p:cNvSpPr txBox="1"/>
              <p:nvPr/>
            </p:nvSpPr>
            <p:spPr>
              <a:xfrm>
                <a:off x="3445449" y="901368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K-fold cross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0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Validation</a:t>
                </a:r>
                <a:endParaRPr lang="ko-KR" altLang="en-US" sz="20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032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2545599100"/>
              </p:ext>
            </p:extLst>
          </p:nvPr>
        </p:nvGraphicFramePr>
        <p:xfrm>
          <a:off x="6639996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884161"/>
              </p:ext>
            </p:extLst>
          </p:nvPr>
        </p:nvGraphicFramePr>
        <p:xfrm>
          <a:off x="4709108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314780"/>
              </p:ext>
            </p:extLst>
          </p:nvPr>
        </p:nvGraphicFramePr>
        <p:xfrm>
          <a:off x="2778219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578878"/>
              </p:ext>
            </p:extLst>
          </p:nvPr>
        </p:nvGraphicFramePr>
        <p:xfrm>
          <a:off x="847330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Modeling Accuracy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분류 모델 별 모델링 정확도</a:t>
            </a:r>
          </a:p>
        </p:txBody>
      </p:sp>
      <p:sp>
        <p:nvSpPr>
          <p:cNvPr id="8" name="Oval 7"/>
          <p:cNvSpPr/>
          <p:nvPr/>
        </p:nvSpPr>
        <p:spPr>
          <a:xfrm>
            <a:off x="3151343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72804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13120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20455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3876" y="2306578"/>
            <a:ext cx="12241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rPr>
              <a:t>86%</a:t>
            </a:r>
            <a:endParaRPr lang="ko-KR" altLang="en-US" sz="4000" b="1" dirty="0">
              <a:solidFill>
                <a:schemeClr val="accent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4334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4334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rPr>
              <a:t>83%</a:t>
            </a:r>
            <a:endParaRPr lang="ko-KR" altLang="en-US" sz="2400" b="1" dirty="0">
              <a:solidFill>
                <a:schemeClr val="accent3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4334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2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9108" y="3673936"/>
            <a:ext cx="172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rPr>
              <a:t>Logistic Regression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02606" y="3618771"/>
            <a:ext cx="1535427" cy="635788"/>
            <a:chOff x="3324740" y="1715063"/>
            <a:chExt cx="1260140" cy="490853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6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  <a:cs typeface="Arial" pitchFamily="34" charset="0"/>
                </a:rPr>
                <a:t>Decision Tree</a:t>
              </a:r>
              <a:endPara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21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  <a:cs typeface="Arial" pitchFamily="34" charset="0"/>
                </a:rPr>
                <a:t>max_depth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  <a:cs typeface="Arial" pitchFamily="34" charset="0"/>
                </a:rPr>
                <a:t> = 11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0829" y="3673936"/>
            <a:ext cx="1535427" cy="553998"/>
            <a:chOff x="3324740" y="1715063"/>
            <a:chExt cx="1260140" cy="553998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  <a:cs typeface="Arial" pitchFamily="34" charset="0"/>
                </a:rPr>
                <a:t>Naive Bayes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9941" y="3673936"/>
            <a:ext cx="1535427" cy="553998"/>
            <a:chOff x="3324740" y="1715063"/>
            <a:chExt cx="1260140" cy="553998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  <a:cs typeface="Arial" pitchFamily="34" charset="0"/>
                </a:rPr>
                <a:t>KNN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  <a:cs typeface="Arial" pitchFamily="34" charset="0"/>
                </a:rPr>
                <a:t>k = 10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DE8CA9-381D-4958-8DB9-AB61D8A776D0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32" name="순서도: 데이터 31">
              <a:extLst>
                <a:ext uri="{FF2B5EF4-FFF2-40B4-BE49-F238E27FC236}">
                  <a16:creationId xmlns:a16="http://schemas.microsoft.com/office/drawing/2014/main" id="{76D44540-31E9-4FF9-932B-1B0332193B1D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737BA0-F821-42D2-B909-EA25EBC03A56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5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19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입원 여부 예측 서비스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35751" y="699541"/>
            <a:ext cx="2123728" cy="3077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FastAPI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– Web View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hlinkClick r:id="rId3"/>
          </p:cNvPr>
          <p:cNvSpPr txBox="1"/>
          <p:nvPr/>
        </p:nvSpPr>
        <p:spPr>
          <a:xfrm>
            <a:off x="5250307" y="699542"/>
            <a:ext cx="530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  <a:hlinkClick r:id="rId3"/>
              </a:rPr>
              <a:t>WIX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Arial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5722DDA-F415-47FA-8B32-46E84C6A00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14" t="513" r="1794" b="6339"/>
          <a:stretch/>
        </p:blipFill>
        <p:spPr>
          <a:xfrm>
            <a:off x="3548480" y="1275606"/>
            <a:ext cx="1951480" cy="306258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13DA8CE-DCCF-47DB-9A25-863DCFE89059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20" name="순서도: 데이터 19">
              <a:extLst>
                <a:ext uri="{FF2B5EF4-FFF2-40B4-BE49-F238E27FC236}">
                  <a16:creationId xmlns:a16="http://schemas.microsoft.com/office/drawing/2014/main" id="{49CAE7B2-D0D6-4496-8544-233D2773C0EC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B21E31-5A48-4C10-982D-E3081A4BCAD6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6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결과 및 향후 발전 방향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0000" y="1100856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91783-182D-4D59-AD8D-822A66AB2B3C}"/>
              </a:ext>
            </a:extLst>
          </p:cNvPr>
          <p:cNvSpPr txBox="1"/>
          <p:nvPr/>
        </p:nvSpPr>
        <p:spPr>
          <a:xfrm>
            <a:off x="1620000" y="113159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AD55E-DA42-4D72-BE6E-F4661871195A}"/>
              </a:ext>
            </a:extLst>
          </p:cNvPr>
          <p:cNvSpPr txBox="1"/>
          <p:nvPr/>
        </p:nvSpPr>
        <p:spPr>
          <a:xfrm>
            <a:off x="1620000" y="1483535"/>
            <a:ext cx="64083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나이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연령대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성별과 같은 </a:t>
            </a:r>
            <a:r>
              <a:rPr lang="ko-KR" altLang="en-US" dirty="0">
                <a:highlight>
                  <a:srgbClr val="F8F5B6"/>
                </a:highlight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환자 정보데이터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와 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진료과목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질병코드와 같은 </a:t>
            </a:r>
            <a:r>
              <a:rPr lang="ko-KR" altLang="en-US" dirty="0">
                <a:highlight>
                  <a:srgbClr val="F8B2A3"/>
                </a:highlight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의료 데이터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간의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연관성 분석</a:t>
            </a:r>
            <a:endParaRPr lang="en-US" altLang="ko-KR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사전 정보를 입력한 환자의 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입원여부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미리 확인할 수 있는 </a:t>
            </a:r>
            <a:r>
              <a:rPr lang="ko-KR" altLang="en-US" sz="2000" b="1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예측 서비스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제작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7188B-9212-42BE-A78D-72EAF9A5E895}"/>
              </a:ext>
            </a:extLst>
          </p:cNvPr>
          <p:cNvSpPr txBox="1"/>
          <p:nvPr/>
        </p:nvSpPr>
        <p:spPr>
          <a:xfrm>
            <a:off x="1475656" y="302524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향후 발전 방향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73AB2-A251-4835-BC66-F6E5741FBFE9}"/>
              </a:ext>
            </a:extLst>
          </p:cNvPr>
          <p:cNvSpPr txBox="1"/>
          <p:nvPr/>
        </p:nvSpPr>
        <p:spPr>
          <a:xfrm>
            <a:off x="1475656" y="3377193"/>
            <a:ext cx="64083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입원예측모델을 기반으로 의료정보와 치료비용과의 연관성을 밝혀 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비용산출 모델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등을 개발하여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서비스 이용자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일반환자 등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모두가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의료관련 정보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</a:t>
            </a:r>
            <a:r>
              <a:rPr lang="ko-KR" altLang="en-US" sz="2000" b="1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쉽게 접근 및 활용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할 수 있도록 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서비스 개선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CA208FC-98F9-4661-916E-20EAC2828D20}"/>
              </a:ext>
            </a:extLst>
          </p:cNvPr>
          <p:cNvSpPr/>
          <p:nvPr/>
        </p:nvSpPr>
        <p:spPr>
          <a:xfrm>
            <a:off x="1620000" y="2992815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8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31639" y="699543"/>
            <a:ext cx="7488833" cy="1269478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11760" y="1017364"/>
            <a:ext cx="4752528" cy="530885"/>
            <a:chOff x="2299400" y="1781114"/>
            <a:chExt cx="4576856" cy="53088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>
                  <a:highlight>
                    <a:srgbClr val="F8B2A3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프로젝트 주제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8B2A3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616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상용 헬스케어 데이터 분석을 활용한 입원 여부 예측 서비스 개발</a:t>
              </a:r>
              <a:endPara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31640" y="1800199"/>
            <a:ext cx="7488832" cy="1275607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31639" y="2913097"/>
            <a:ext cx="7482821" cy="1166241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31639" y="3867895"/>
            <a:ext cx="7479815" cy="1275606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39752" y="1979736"/>
            <a:ext cx="5941007" cy="933780"/>
            <a:chOff x="1664982" y="1468804"/>
            <a:chExt cx="5870938" cy="85089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1736141" y="1468804"/>
              <a:ext cx="4576856" cy="25241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>
                  <a:highlight>
                    <a:srgbClr val="A4B4EA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프로젝트 진행 배경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A4B4EA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1664982" y="1697491"/>
              <a:ext cx="5870938" cy="62220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의료정보에 대한 접근성 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↑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대중적인 상용 헬스케어 서비스의 부재</a:t>
              </a:r>
              <a:endPara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쉽게 이용하는 헬스케어 서비스를 개발하여 누구나 쉽게 의료데이터에 접근할 수 있게 함</a:t>
              </a:r>
              <a:endPara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60075" y="3088667"/>
            <a:ext cx="6244374" cy="918684"/>
            <a:chOff x="2217081" y="1781114"/>
            <a:chExt cx="4884477" cy="91868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5751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>
                  <a:highlight>
                    <a:srgbClr val="9AD3E9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프로젝트 진행 순서 및 도구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9AD3E9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17081" y="2050389"/>
              <a:ext cx="4884477" cy="64940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순서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: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주제선정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</a:t>
              </a:r>
              <a:r>
                <a:rPr lang="ko-KR" altLang="en-US" sz="11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전처리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시각화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모델링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서비스 개발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발표</a:t>
              </a:r>
              <a:endPara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도구 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: </a:t>
              </a:r>
              <a:r>
                <a:rPr lang="en-US" altLang="ko-KR" sz="11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Colab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VS Code/ </a:t>
              </a:r>
              <a:r>
                <a:rPr lang="en-US" altLang="ko-KR" sz="11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Numpy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Pandas/ Scikit Learn/ Matplotlib, Seaborn, </a:t>
              </a:r>
              <a:r>
                <a:rPr lang="en-US" altLang="ko-KR" sz="11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Plotly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/</a:t>
              </a:r>
              <a:r>
                <a:rPr lang="en-US" altLang="ko-KR" sz="11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FastAPI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WIX</a:t>
              </a:r>
              <a:endPara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39751" y="3984154"/>
            <a:ext cx="5865286" cy="1057720"/>
            <a:chOff x="1863824" y="1752079"/>
            <a:chExt cx="5086312" cy="1057720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1926269" y="175207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>
                  <a:highlight>
                    <a:srgbClr val="98DFBB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프로젝트 진행 내용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98DFBB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1863824" y="1923851"/>
              <a:ext cx="5086312" cy="88594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</a:t>
              </a:r>
              <a:r>
                <a:rPr lang="ko-KR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탐색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및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Target</a:t>
              </a:r>
              <a:r>
                <a:rPr lang="ko-KR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과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Feature</a:t>
              </a:r>
              <a:r>
                <a:rPr lang="ko-KR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간의 관계 시각화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</a:t>
              </a:r>
              <a:r>
                <a:rPr lang="ko-KR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종속변수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입원여부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r>
                <a:rPr lang="ko-KR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에 영향을 미치는 적합한 독립변수 판단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</a:t>
              </a:r>
              <a:r>
                <a:rPr lang="en-US" altLang="ko-KR" sz="11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Scikit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-Learn</a:t>
              </a:r>
              <a:r>
                <a:rPr lang="ko-KR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을 활용한 예측모델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구현</a:t>
              </a:r>
              <a:endParaRPr lang="ko-KR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Fast-API</a:t>
              </a:r>
              <a:r>
                <a:rPr lang="ko-KR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를 활용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하여</a:t>
              </a:r>
              <a:r>
                <a:rPr lang="en-US" altLang="ko-KR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Web </a:t>
              </a:r>
              <a:r>
                <a:rPr lang="ko-KR" altLang="en-US" sz="11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구현</a:t>
              </a: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1645576" y="2059618"/>
            <a:ext cx="403184" cy="63309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1659072" y="325824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1648536" y="4227934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A12F3-F712-49EB-9A03-979698A686D4}"/>
              </a:ext>
            </a:extLst>
          </p:cNvPr>
          <p:cNvSpPr txBox="1"/>
          <p:nvPr/>
        </p:nvSpPr>
        <p:spPr>
          <a:xfrm>
            <a:off x="1642724" y="987574"/>
            <a:ext cx="43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miley Face 14">
            <a:extLst>
              <a:ext uri="{FF2B5EF4-FFF2-40B4-BE49-F238E27FC236}">
                <a16:creationId xmlns:a16="http://schemas.microsoft.com/office/drawing/2014/main" id="{648725C2-2C14-48F1-B744-66F20CC38378}"/>
              </a:ext>
            </a:extLst>
          </p:cNvPr>
          <p:cNvSpPr/>
          <p:nvPr/>
        </p:nvSpPr>
        <p:spPr>
          <a:xfrm>
            <a:off x="8100392" y="4716750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Smiley Face 14">
            <a:extLst>
              <a:ext uri="{FF2B5EF4-FFF2-40B4-BE49-F238E27FC236}">
                <a16:creationId xmlns:a16="http://schemas.microsoft.com/office/drawing/2014/main" id="{1F2B8D56-B865-4782-B802-F9342FE8EAD2}"/>
              </a:ext>
            </a:extLst>
          </p:cNvPr>
          <p:cNvSpPr/>
          <p:nvPr/>
        </p:nvSpPr>
        <p:spPr>
          <a:xfrm>
            <a:off x="5940152" y="919564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8E2C2E8-509E-40A7-999D-CA9C00F94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51846"/>
              </p:ext>
            </p:extLst>
          </p:nvPr>
        </p:nvGraphicFramePr>
        <p:xfrm>
          <a:off x="0" y="555526"/>
          <a:ext cx="9144000" cy="4495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1560">
                  <a:extLst>
                    <a:ext uri="{9D8B030D-6E8A-4147-A177-3AD203B41FA5}">
                      <a16:colId xmlns:a16="http://schemas.microsoft.com/office/drawing/2014/main" val="22586601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4156930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48795310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970647762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1527013704"/>
                    </a:ext>
                  </a:extLst>
                </a:gridCol>
              </a:tblGrid>
              <a:tr h="24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잘한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아쉬운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갈등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해결방안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3628"/>
                  </a:ext>
                </a:extLst>
              </a:tr>
              <a:tr h="583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김용국</a:t>
                      </a:r>
                      <a:endParaRPr lang="ko-KR" altLang="en-US" sz="10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새로운 것을 시도하면서 모르는 부분이 많았지만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배우면서 포기하지 않고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프로젝트를 마무리하기 위해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노력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했다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평소 수업 시간에 배울 때는 적용하기 쉬울 것 같던 내용도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실제로 적용</a:t>
                      </a:r>
                      <a:r>
                        <a:rPr lang="ko-KR" altLang="en-US" sz="11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하려고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하니 생각하지 못했던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문제점들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이 많이 있었다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더 많은 실습을 통해 익숙해지는 시간이 필요하다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이론을 배우는 것과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실제 활용하는 것의 난이도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차이를 실감할 수 있었다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모르는 것은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다른 분들에게 물어보거나 검색을 통해 </a:t>
                      </a:r>
                      <a:r>
                        <a:rPr lang="ko-KR" altLang="en-US" sz="1100" b="1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배워나갔다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배운 이론들을 익숙하게 활용하기 위해 연습을 생각보다 더 많이 해야 한다는 것을 느꼈다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43892"/>
                  </a:ext>
                </a:extLst>
              </a:tr>
              <a:tr h="7467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김진영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서로의 실력차이를 인지하고 역할분담을 하였고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참여를 독려하여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의사소통이 활발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하게 되었다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다른 팀원들에 비해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실력이 뒤떨어져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코딩에 어려움이 있었고 팀에 도움이 되지 못했다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기회가 된다면 연속형 데이터도 다뤄보고 싶다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실력차이로 인해 일부 팀원들의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참여도가 떨어졌다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다른 팀원들이 꾸준히 참여를 독려하고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어려운 부분을 함께 이야기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하며 참여율을 높였다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81978"/>
                  </a:ext>
                </a:extLst>
              </a:tr>
              <a:tr h="1495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조정범</a:t>
                      </a:r>
                      <a:endParaRPr lang="ko-KR" altLang="en-US" sz="10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ko-KR" altLang="en-US" sz="10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부족한 점을 인정</a:t>
                      </a:r>
                      <a:r>
                        <a:rPr lang="ko-KR" altLang="en-US" sz="11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하고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열정을 가지고 끝까지 팀프로젝트를 완수하기 위해 노력하였으며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프로젝트를 진행하는 내내 팀원들과 소통하였다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데이터 분석프로젝트를 진행하는 것이 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처음이다보니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주제 선정부터 서비스 구현까지 낭비되는 시간들이 많아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보다 나은 결과물을 도출하지 못한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것이 아쉽다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하지만 그동안 배운 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파이썬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머신러닝들을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실제로 코딩해보고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간단하게나마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서비스 구현을 위해 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윅스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깃허브를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활용한 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웹호스팅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등과 같은 새로운 것들을 직접 찾아보고 실행해보면서 많은 것을 배울 수 있어서 나에게는 의미가 깊은 경험이 되었다고 생각한다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실제로 데이터분석 프로젝트를 진행해본 것이 처음이라 보다 체계적으로 계획을 수립하고 단계적으로 진행하지 못하여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시간을 보다 효율적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이고 효과적으로 쓰지 못하였다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지식과 경험이 부족한 현재상태를 인정하고 다른 사람들과 최대한 소통을 하고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의견을 교류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하며 프로젝트를 진행하였으며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그 과정에서 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팀원들한테서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코딩과 프로젝트를 진행만 하느라 놓쳤던 포인트들을 다시 보고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나와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다른 관점들을 공유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하면서 많은 것을 배울 수 있었다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5238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손학영</a:t>
                      </a:r>
                      <a:endParaRPr lang="ko-KR" altLang="en-US" sz="10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모델링을 처음 해봄에도 불구하고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팀원 모두 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구글링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수업자료 등을 통해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포기하지 않고 끝까지 완성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하였다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Feature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의 데이터 타입이 범주형만 있는 데이터여서 아쉬웠다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연속형 변수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를 활용하여 스케일링 등도 해보면 좋았을 것 같다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머신러닝을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이론과 기초 데이터로만 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수행했었기에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분석주제부터 서비스 구현까지는 처음이라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어떤 흐름으로 진행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해야 하는지 알아가는게 어려웠다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구글링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과 기존에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학습했던 이론 자료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들을 바탕으로 단계 별 배운 이론과 코드를 적용시키고 </a:t>
                      </a:r>
                      <a:r>
                        <a:rPr lang="ko-KR" altLang="en-US" sz="11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강사님께 </a:t>
                      </a:r>
                      <a:r>
                        <a:rPr lang="ko-KR" altLang="en-US" sz="1100" b="1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질문</a:t>
                      </a:r>
                      <a:r>
                        <a:rPr lang="ko-KR" altLang="en-US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드려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해결했다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 (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구글링은 위대하다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.)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42451"/>
                  </a:ext>
                </a:extLst>
              </a:tr>
            </a:tbl>
          </a:graphicData>
        </a:graphic>
      </p:graphicFrame>
      <p:sp>
        <p:nvSpPr>
          <p:cNvPr id="20" name="Smiley Face 15">
            <a:extLst>
              <a:ext uri="{FF2B5EF4-FFF2-40B4-BE49-F238E27FC236}">
                <a16:creationId xmlns:a16="http://schemas.microsoft.com/office/drawing/2014/main" id="{5FC636EE-0B86-4CBF-A5F3-7EA897D15587}"/>
              </a:ext>
            </a:extLst>
          </p:cNvPr>
          <p:cNvSpPr/>
          <p:nvPr/>
        </p:nvSpPr>
        <p:spPr>
          <a:xfrm>
            <a:off x="6660232" y="1995686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37">
            <a:extLst>
              <a:ext uri="{FF2B5EF4-FFF2-40B4-BE49-F238E27FC236}">
                <a16:creationId xmlns:a16="http://schemas.microsoft.com/office/drawing/2014/main" id="{A8D2C1C1-FC10-4C54-A9B9-BF1E7A647526}"/>
              </a:ext>
            </a:extLst>
          </p:cNvPr>
          <p:cNvSpPr/>
          <p:nvPr/>
        </p:nvSpPr>
        <p:spPr>
          <a:xfrm rot="414605">
            <a:off x="201388" y="3457722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05632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1635646"/>
            <a:ext cx="3888432" cy="1872208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</a:t>
            </a:r>
          </a:p>
        </p:txBody>
      </p:sp>
      <p:pic>
        <p:nvPicPr>
          <p:cNvPr id="1028" name="Picture 4" descr="Jobs, Auction, Hammer, Commandments, Auctioneer, Male">
            <a:extLst>
              <a:ext uri="{FF2B5EF4-FFF2-40B4-BE49-F238E27FC236}">
                <a16:creationId xmlns:a16="http://schemas.microsoft.com/office/drawing/2014/main" id="{ABC62F71-1CD8-4D22-8F1C-A3F26F81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666" y="3189248"/>
            <a:ext cx="1928750" cy="19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bs, Auction, Hammer, Commandments, Auctioneer, Male">
            <a:extLst>
              <a:ext uri="{FF2B5EF4-FFF2-40B4-BE49-F238E27FC236}">
                <a16:creationId xmlns:a16="http://schemas.microsoft.com/office/drawing/2014/main" id="{43B3C6E5-887A-4B27-8D3D-61E4C766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8784" flipH="1">
            <a:off x="1265272" y="3151257"/>
            <a:ext cx="1392464" cy="20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bs, Auction, Hammer, Commandments, Auctioneer, Male">
            <a:extLst>
              <a:ext uri="{FF2B5EF4-FFF2-40B4-BE49-F238E27FC236}">
                <a16:creationId xmlns:a16="http://schemas.microsoft.com/office/drawing/2014/main" id="{CF018F9B-4D88-4F52-A969-6FB779DB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4769">
            <a:off x="6778468" y="298990"/>
            <a:ext cx="1832729" cy="183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bs, Auction, Hammer, Commandments, Auctioneer, Male">
            <a:extLst>
              <a:ext uri="{FF2B5EF4-FFF2-40B4-BE49-F238E27FC236}">
                <a16:creationId xmlns:a16="http://schemas.microsoft.com/office/drawing/2014/main" id="{6015A114-DD94-41D3-8B83-8A321B1A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7058"/>
            <a:ext cx="1861694" cy="186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1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팀 구성 및 역할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데이터뿌시기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32466" y="1476071"/>
            <a:ext cx="2861700" cy="617384"/>
            <a:chOff x="5764394" y="3394105"/>
            <a:chExt cx="2861700" cy="617384"/>
          </a:xfrm>
          <a:solidFill>
            <a:schemeClr val="accent4"/>
          </a:solidFill>
        </p:grpSpPr>
        <p:sp>
          <p:nvSpPr>
            <p:cNvPr id="5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8D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8D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8D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2466" y="2288509"/>
            <a:ext cx="2861700" cy="617384"/>
            <a:chOff x="5764394" y="3394105"/>
            <a:chExt cx="2861700" cy="617384"/>
          </a:xfrm>
          <a:solidFill>
            <a:schemeClr val="accent1"/>
          </a:solidFill>
        </p:grpSpPr>
        <p:sp>
          <p:nvSpPr>
            <p:cNvPr id="1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8B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2466" y="3913385"/>
            <a:ext cx="2861700" cy="617384"/>
            <a:chOff x="5764394" y="3394105"/>
            <a:chExt cx="2861700" cy="617384"/>
          </a:xfrm>
          <a:solidFill>
            <a:schemeClr val="accent3"/>
          </a:solidFill>
        </p:grpSpPr>
        <p:sp>
          <p:nvSpPr>
            <p:cNvPr id="27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7749" y="146845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100%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4228" y="227860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90%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228" y="3898912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12823" y="1524862"/>
            <a:ext cx="3590814" cy="709880"/>
            <a:chOff x="4320398" y="1245513"/>
            <a:chExt cx="2874451" cy="709880"/>
          </a:xfrm>
        </p:grpSpPr>
        <p:sp>
          <p:nvSpPr>
            <p:cNvPr id="44" name="TextBox 43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</a:t>
              </a:r>
              <a:r>
                <a:rPr lang="ko-KR" altLang="en-US" sz="1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전처리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시각화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코드병합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모델링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en-US" altLang="ko-KR" sz="1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FastAPI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HTML,CSS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발표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98DFBB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손학영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98DFBB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2823" y="2337300"/>
            <a:ext cx="3590814" cy="709880"/>
            <a:chOff x="4320398" y="1245513"/>
            <a:chExt cx="2874451" cy="709880"/>
          </a:xfrm>
        </p:grpSpPr>
        <p:sp>
          <p:nvSpPr>
            <p:cNvPr id="47" name="TextBox 46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</a:t>
              </a:r>
              <a:r>
                <a:rPr lang="ko-KR" altLang="en-US" sz="1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전처리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시각화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모델링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en-US" altLang="ko-KR" sz="1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FastAPI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(HTML), WIX, CSS,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프로젝트 관리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8B2A3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조정범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8B2A3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12823" y="3149738"/>
            <a:ext cx="3590814" cy="709880"/>
            <a:chOff x="4320398" y="1245513"/>
            <a:chExt cx="2874451" cy="709880"/>
          </a:xfrm>
        </p:grpSpPr>
        <p:sp>
          <p:nvSpPr>
            <p:cNvPr id="50" name="TextBox 4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</a:t>
              </a:r>
              <a:r>
                <a:rPr lang="ko-KR" altLang="en-US" sz="1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전처리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시각화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모델링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발표자료준비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A4B4EA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김진영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12823" y="3962177"/>
            <a:ext cx="3590814" cy="525214"/>
            <a:chOff x="4320398" y="1245513"/>
            <a:chExt cx="2874451" cy="525214"/>
          </a:xfrm>
        </p:grpSpPr>
        <p:sp>
          <p:nvSpPr>
            <p:cNvPr id="53" name="TextBox 52"/>
            <p:cNvSpPr txBox="1"/>
            <p:nvPr/>
          </p:nvSpPr>
          <p:spPr>
            <a:xfrm>
              <a:off x="4320399" y="1493728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</a:t>
              </a:r>
              <a:r>
                <a:rPr lang="ko-KR" altLang="en-US" sz="1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전처리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시각화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모델링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9AD3E9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김용국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9AD3E9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2466" y="3100947"/>
            <a:ext cx="2861700" cy="617384"/>
            <a:chOff x="5764394" y="3394105"/>
            <a:chExt cx="2861700" cy="617384"/>
          </a:xfrm>
          <a:solidFill>
            <a:schemeClr val="accent2"/>
          </a:solidFill>
        </p:grpSpPr>
        <p:sp>
          <p:nvSpPr>
            <p:cNvPr id="5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A4B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A4B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844228" y="3088759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80%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Work-flow &amp;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상세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56182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Work-flow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68927"/>
              </p:ext>
            </p:extLst>
          </p:nvPr>
        </p:nvGraphicFramePr>
        <p:xfrm>
          <a:off x="467780" y="1059583"/>
          <a:ext cx="8208676" cy="24646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구분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기간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활동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사전기획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27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~ 28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주제 선정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자료분석 및 탐색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데이터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전처리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시각화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Colab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VS Code, GitHub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29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주제 선정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기획서 제출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일정 수립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자료조사 및 데이터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전처리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시각화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Colab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VS Code, GitHub, MS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Word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5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분석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30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~ 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데이터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전처리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시각화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+mn-cs"/>
                        </a:rPr>
                        <a:t>모델링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Colab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VS Code, GitHub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모델링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Fastapi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html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Colab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VS Code, GitHub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42037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수정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보완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 /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발표준비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데이터 합치기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Fastapi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html, CSS, WIX, </a:t>
                      </a:r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발표자료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Colab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VS Code, GitHub, </a:t>
                      </a:r>
                      <a:r>
                        <a:rPr lang="en-US" altLang="ko-KR" sz="11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Fastapi</a:t>
                      </a:r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WIX, PowerPoint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05705"/>
                  </a:ext>
                </a:extLst>
              </a:tr>
              <a:tr h="260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발표준비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6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발표 준비 및 연습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PowerPoint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88497"/>
                  </a:ext>
                </a:extLst>
              </a:tr>
              <a:tr h="260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프로젝트 발표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6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PowerPoint</a:t>
                      </a:r>
                      <a:endParaRPr lang="ko-KR" altLang="en-US" sz="11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7C10A4-EB6B-425E-B6C0-6715194CBF0A}"/>
              </a:ext>
            </a:extLst>
          </p:cNvPr>
          <p:cNvSpPr txBox="1">
            <a:spLocks/>
          </p:cNvSpPr>
          <p:nvPr/>
        </p:nvSpPr>
        <p:spPr>
          <a:xfrm>
            <a:off x="-4564" y="386789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상세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461F74-3A24-4670-9327-B55866673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01941"/>
              </p:ext>
            </p:extLst>
          </p:nvPr>
        </p:nvGraphicFramePr>
        <p:xfrm>
          <a:off x="478876" y="4184501"/>
          <a:ext cx="8208676" cy="8402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908">
                  <a:extLst>
                    <a:ext uri="{9D8B030D-6E8A-4147-A177-3AD203B41FA5}">
                      <a16:colId xmlns:a16="http://schemas.microsoft.com/office/drawing/2014/main" val="2931761014"/>
                    </a:ext>
                  </a:extLst>
                </a:gridCol>
                <a:gridCol w="2437176">
                  <a:extLst>
                    <a:ext uri="{9D8B030D-6E8A-4147-A177-3AD203B41FA5}">
                      <a16:colId xmlns:a16="http://schemas.microsoft.com/office/drawing/2014/main" val="3060633110"/>
                    </a:ext>
                  </a:extLst>
                </a:gridCol>
                <a:gridCol w="875192">
                  <a:extLst>
                    <a:ext uri="{9D8B030D-6E8A-4147-A177-3AD203B41FA5}">
                      <a16:colId xmlns:a16="http://schemas.microsoft.com/office/drawing/2014/main" val="2306823159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311557983"/>
                    </a:ext>
                  </a:extLst>
                </a:gridCol>
              </a:tblGrid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출처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데이터 이름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제공형태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요약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291959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공공데이터포털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국민건강보험공단</a:t>
                      </a:r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_</a:t>
                      </a: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진료내역정보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Arial" pitchFamily="34" charset="0"/>
                        </a:rPr>
                        <a:t>csv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국민건강보험공단</a:t>
                      </a:r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진료내역정보 </a:t>
                      </a:r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(13178345, 19)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기간</a:t>
                      </a:r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: 2019.01.01 – 2019.12.31 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5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9E0E0C2-62F6-4A6B-A37C-BDADD8472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시각화를 위한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Pre-processing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7839C-7589-4BEC-8EE0-DDDC1AE3B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275606"/>
            <a:ext cx="9144000" cy="151216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Target : </a:t>
            </a:r>
            <a:r>
              <a:rPr lang="ko-KR" altLang="en-US" sz="1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입원 여부 </a:t>
            </a:r>
            <a:r>
              <a:rPr lang="en-US" altLang="ko-KR" sz="1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(0,1)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입원 정의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서식코드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02, (04, 06, 07, 10, 12)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현재 데이터는 </a:t>
            </a:r>
            <a:r>
              <a:rPr lang="en-US" altLang="ko-KR" sz="1400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02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의과입원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), 03(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의과외래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), 08(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보건기관외래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존재</a:t>
            </a:r>
            <a:endPara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범주 재설정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숫자형 코드 → 한글 범주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새로운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Feature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생성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입원여부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요일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등</a:t>
            </a:r>
            <a:endParaRPr lang="ko-KR" altLang="en-US" sz="1600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AB5408-558D-4397-9B07-251A48E92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58672"/>
              </p:ext>
            </p:extLst>
          </p:nvPr>
        </p:nvGraphicFramePr>
        <p:xfrm>
          <a:off x="53752" y="2787774"/>
          <a:ext cx="9036495" cy="2100339"/>
        </p:xfrm>
        <a:graphic>
          <a:graphicData uri="http://schemas.openxmlformats.org/drawingml/2006/table">
            <a:tbl>
              <a:tblPr firstRow="1"/>
              <a:tblGrid>
                <a:gridCol w="360040">
                  <a:extLst>
                    <a:ext uri="{9D8B030D-6E8A-4147-A177-3AD203B41FA5}">
                      <a16:colId xmlns:a16="http://schemas.microsoft.com/office/drawing/2014/main" val="111836088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40341634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5783124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851768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2477603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6716166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5819161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3191789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6618967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406989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37596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45145872"/>
                    </a:ext>
                  </a:extLst>
                </a:gridCol>
                <a:gridCol w="692434">
                  <a:extLst>
                    <a:ext uri="{9D8B030D-6E8A-4147-A177-3AD203B41FA5}">
                      <a16:colId xmlns:a16="http://schemas.microsoft.com/office/drawing/2014/main" val="3242198650"/>
                    </a:ext>
                  </a:extLst>
                </a:gridCol>
                <a:gridCol w="524086">
                  <a:extLst>
                    <a:ext uri="{9D8B030D-6E8A-4147-A177-3AD203B41FA5}">
                      <a16:colId xmlns:a16="http://schemas.microsoft.com/office/drawing/2014/main" val="2416878069"/>
                    </a:ext>
                  </a:extLst>
                </a:gridCol>
                <a:gridCol w="524086">
                  <a:extLst>
                    <a:ext uri="{9D8B030D-6E8A-4147-A177-3AD203B41FA5}">
                      <a16:colId xmlns:a16="http://schemas.microsoft.com/office/drawing/2014/main" val="3255730913"/>
                    </a:ext>
                  </a:extLst>
                </a:gridCol>
                <a:gridCol w="524086">
                  <a:extLst>
                    <a:ext uri="{9D8B030D-6E8A-4147-A177-3AD203B41FA5}">
                      <a16:colId xmlns:a16="http://schemas.microsoft.com/office/drawing/2014/main" val="4081407125"/>
                    </a:ext>
                  </a:extLst>
                </a:gridCol>
                <a:gridCol w="651123">
                  <a:extLst>
                    <a:ext uri="{9D8B030D-6E8A-4147-A177-3AD203B41FA5}">
                      <a16:colId xmlns:a16="http://schemas.microsoft.com/office/drawing/2014/main" val="4205980573"/>
                    </a:ext>
                  </a:extLst>
                </a:gridCol>
              </a:tblGrid>
              <a:tr h="543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년도</a:t>
                      </a:r>
                    </a:p>
                  </a:txBody>
                  <a:tcPr marL="25774" marR="51547" marT="51547" marB="51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성별코드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연령대코드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시도코드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요양개시일자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서식코드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진료과목코드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주상병코드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부상병코드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요양일수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입내원일수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심결가산율</a:t>
                      </a:r>
                      <a:endParaRPr lang="ko-KR" altLang="en-US" sz="900" b="0" dirty="0"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심결요양급여비용총액</a:t>
                      </a:r>
                      <a:endParaRPr lang="ko-KR" altLang="en-US" sz="900" b="0" dirty="0"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심결본인부담금</a:t>
                      </a:r>
                      <a:endParaRPr lang="ko-KR" altLang="en-US" sz="900" b="0" dirty="0"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심결보험자부담금</a:t>
                      </a:r>
                      <a:endParaRPr lang="ko-KR" altLang="en-US" sz="900" b="0" dirty="0"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총처방일수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데이터 기준일자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899870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20200309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H814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3318920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16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20200123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I209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6964089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20200108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E785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64045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20200106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M170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964165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20200121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E782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6621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4A4C7A09-C2E0-4D9A-8FE8-ECDBC909EAD3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8F1CF75D-62DD-4049-9786-7CB902D8F4C4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DAD969-A254-45AC-A1EC-E0777550765A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1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1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429B59-99E3-4114-B194-71E1633CB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탐색적 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1DA2-2845-40DE-8763-35FCF9F7A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특수성 시각화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B54273-F4F5-4C70-9291-4E96F4E72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" r="10938"/>
          <a:stretch/>
        </p:blipFill>
        <p:spPr bwMode="auto">
          <a:xfrm>
            <a:off x="251520" y="1578391"/>
            <a:ext cx="3528392" cy="27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9058C9-25EE-49A8-8672-F8863FF73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313" y="1275606"/>
            <a:ext cx="3744416" cy="31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0DCD08-C589-4933-BB04-2BA7B2FD4B18}"/>
              </a:ext>
            </a:extLst>
          </p:cNvPr>
          <p:cNvSpPr txBox="1"/>
          <p:nvPr/>
        </p:nvSpPr>
        <p:spPr>
          <a:xfrm>
            <a:off x="1331640" y="4515966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입원한 경우의 비율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46280-B740-4741-B6C8-03AC3693BF85}"/>
              </a:ext>
            </a:extLst>
          </p:cNvPr>
          <p:cNvSpPr txBox="1"/>
          <p:nvPr/>
        </p:nvSpPr>
        <p:spPr>
          <a:xfrm>
            <a:off x="5822715" y="4515966"/>
            <a:ext cx="189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연령대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입원여부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1B6113-6744-42F4-9C6B-C3F4D956C85B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BC7007B3-2FDC-4B42-BD1F-89DD1FF9E830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462868-B210-4EFF-98DB-5A419B03FFD1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2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14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FFF8FEA-5A44-4444-98F7-DDD6785FD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6992"/>
            <a:ext cx="4570906" cy="2750902"/>
          </a:xfrm>
          <a:prstGeom prst="rect">
            <a:avLst/>
          </a:prstGeom>
        </p:spPr>
      </p:pic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B6825015-2FE2-4AA8-BD68-E8C039A46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탐색적 데이터 분석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6CD3FEE8-F7CE-4253-9AA3-BD9CD82B6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특수성 시각화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3C73B2-3DF0-44DE-BF0D-35D587B7F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08" y="2067695"/>
            <a:ext cx="4920592" cy="3042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BEAFCF-FE1B-4656-9776-520B48E77313}"/>
              </a:ext>
            </a:extLst>
          </p:cNvPr>
          <p:cNvSpPr txBox="1"/>
          <p:nvPr/>
        </p:nvSpPr>
        <p:spPr>
          <a:xfrm>
            <a:off x="1097644" y="4227934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진료과목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입원여부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DDE33-425B-4F54-804C-B7972126FEDB}"/>
              </a:ext>
            </a:extLst>
          </p:cNvPr>
          <p:cNvSpPr txBox="1"/>
          <p:nvPr/>
        </p:nvSpPr>
        <p:spPr>
          <a:xfrm>
            <a:off x="5436407" y="1623978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진료받은 시도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입원여부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665C5B-250D-40BF-82FD-55CFD2E9C7C0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18" name="순서도: 데이터 17">
              <a:extLst>
                <a:ext uri="{FF2B5EF4-FFF2-40B4-BE49-F238E27FC236}">
                  <a16:creationId xmlns:a16="http://schemas.microsoft.com/office/drawing/2014/main" id="{F855F137-811A-45CC-8A26-06638E64B539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990B25-BD39-4755-9020-48180203DF38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2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72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9B589FA-6681-4782-A748-0E866CC86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853"/>
            <a:ext cx="4559809" cy="28610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2D1F96-48E1-4C09-B7CC-2806D868A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00" y="2139703"/>
            <a:ext cx="4577857" cy="2971590"/>
          </a:xfrm>
          <a:prstGeom prst="rect">
            <a:avLst/>
          </a:prstGeom>
        </p:spPr>
      </p:pic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AB04774C-6915-41A6-BA45-6B77DDC48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탐색적 데이터 분석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13C144B5-5C06-448B-8CFD-71B7F5952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특수성 시각화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E4727E-24D9-430E-8B08-A18B64DD74DA}"/>
              </a:ext>
            </a:extLst>
          </p:cNvPr>
          <p:cNvSpPr txBox="1"/>
          <p:nvPr/>
        </p:nvSpPr>
        <p:spPr>
          <a:xfrm>
            <a:off x="1144817" y="4192269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주상병코드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입원여부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D12B6-2A37-4EF9-9839-81C7DCC0E14E}"/>
              </a:ext>
            </a:extLst>
          </p:cNvPr>
          <p:cNvSpPr txBox="1"/>
          <p:nvPr/>
        </p:nvSpPr>
        <p:spPr>
          <a:xfrm>
            <a:off x="5646341" y="163564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부상병코드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입원여부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51355D-7C6E-49F8-B1D4-6255EEED646A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C43FF524-7D3F-44D3-856F-3E3AB55EA262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E909F-27EC-45CE-B2AE-ED8194D94587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2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62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A1EA64E-4F91-4825-B63B-D41E2D012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60" y="1419622"/>
            <a:ext cx="5760640" cy="3043369"/>
          </a:xfrm>
          <a:prstGeom prst="rect">
            <a:avLst/>
          </a:prstGeom>
        </p:spPr>
      </p:pic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221DE62B-278D-4394-BDD6-64672178A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탐색적 데이터 분석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48A79DC-C804-4657-A092-BA02F2E3DC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특수성 시각화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FF1B5-F318-4D1D-9469-2312D3E89F3A}"/>
              </a:ext>
            </a:extLst>
          </p:cNvPr>
          <p:cNvSpPr txBox="1"/>
          <p:nvPr/>
        </p:nvSpPr>
        <p:spPr>
          <a:xfrm>
            <a:off x="1259632" y="195706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요양개시일자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A71C0-BFE0-450E-B55C-DC5F2A1ACFD8}"/>
              </a:ext>
            </a:extLst>
          </p:cNvPr>
          <p:cNvSpPr txBox="1"/>
          <p:nvPr/>
        </p:nvSpPr>
        <p:spPr>
          <a:xfrm>
            <a:off x="1676412" y="34908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요일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805336F-8612-47AF-B002-85209233414A}"/>
              </a:ext>
            </a:extLst>
          </p:cNvPr>
          <p:cNvSpPr/>
          <p:nvPr/>
        </p:nvSpPr>
        <p:spPr>
          <a:xfrm>
            <a:off x="1734820" y="2419440"/>
            <a:ext cx="484632" cy="978408"/>
          </a:xfrm>
          <a:prstGeom prst="down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69809-49A7-42D7-B789-94EDDF33A0AA}"/>
              </a:ext>
            </a:extLst>
          </p:cNvPr>
          <p:cNvSpPr txBox="1"/>
          <p:nvPr/>
        </p:nvSpPr>
        <p:spPr>
          <a:xfrm>
            <a:off x="5419538" y="439319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요일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입원여부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5279A-64D8-4240-A73E-60D5354D959E}"/>
              </a:ext>
            </a:extLst>
          </p:cNvPr>
          <p:cNvSpPr txBox="1"/>
          <p:nvPr/>
        </p:nvSpPr>
        <p:spPr>
          <a:xfrm>
            <a:off x="1184214" y="2555490"/>
            <a:ext cx="984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일자 </a:t>
            </a:r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계절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E044443-943D-4FE0-9DE7-5F2F780AB2BA}"/>
              </a:ext>
            </a:extLst>
          </p:cNvPr>
          <p:cNvGrpSpPr/>
          <p:nvPr/>
        </p:nvGrpSpPr>
        <p:grpSpPr>
          <a:xfrm>
            <a:off x="-252536" y="0"/>
            <a:ext cx="1008112" cy="483518"/>
            <a:chOff x="-252536" y="0"/>
            <a:chExt cx="1008112" cy="483518"/>
          </a:xfrm>
        </p:grpSpPr>
        <p:sp>
          <p:nvSpPr>
            <p:cNvPr id="17" name="순서도: 데이터 16">
              <a:extLst>
                <a:ext uri="{FF2B5EF4-FFF2-40B4-BE49-F238E27FC236}">
                  <a16:creationId xmlns:a16="http://schemas.microsoft.com/office/drawing/2014/main" id="{7C3BBD75-ACD8-4757-96C9-9A7B8C8A3670}"/>
                </a:ext>
              </a:extLst>
            </p:cNvPr>
            <p:cNvSpPr/>
            <p:nvPr/>
          </p:nvSpPr>
          <p:spPr>
            <a:xfrm>
              <a:off x="-252536" y="0"/>
              <a:ext cx="1008112" cy="483518"/>
            </a:xfrm>
            <a:prstGeom prst="flowChartInputOutpu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CFDD71-03A6-4407-AEC7-9BB81E5F8F55}"/>
                </a:ext>
              </a:extLst>
            </p:cNvPr>
            <p:cNvSpPr txBox="1"/>
            <p:nvPr/>
          </p:nvSpPr>
          <p:spPr>
            <a:xfrm>
              <a:off x="-18256" y="44896"/>
              <a:ext cx="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2</a:t>
              </a:r>
              <a:endPara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1999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2556</Words>
  <Application>Microsoft Office PowerPoint</Application>
  <PresentationFormat>화면 슬라이드 쇼(16:9)</PresentationFormat>
  <Paragraphs>492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12롯데마트드림Bold</vt:lpstr>
      <vt:lpstr>12롯데마트드림Light</vt:lpstr>
      <vt:lpstr>12롯데마트드림Medium</vt:lpstr>
      <vt:lpstr>12롯데마트행복Bold</vt:lpstr>
      <vt:lpstr>12롯데마트행복Light</vt:lpstr>
      <vt:lpstr>12롯데마트행복Medium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sonson112828@gmail.com</cp:lastModifiedBy>
  <cp:revision>172</cp:revision>
  <dcterms:created xsi:type="dcterms:W3CDTF">2016-12-05T23:26:54Z</dcterms:created>
  <dcterms:modified xsi:type="dcterms:W3CDTF">2021-10-06T07:05:21Z</dcterms:modified>
</cp:coreProperties>
</file>