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1" r:id="rId5"/>
    <p:sldId id="301" r:id="rId6"/>
    <p:sldId id="302" r:id="rId7"/>
    <p:sldId id="308" r:id="rId8"/>
    <p:sldId id="304" r:id="rId9"/>
    <p:sldId id="309" r:id="rId10"/>
    <p:sldId id="310" r:id="rId11"/>
    <p:sldId id="311" r:id="rId12"/>
    <p:sldId id="312" r:id="rId13"/>
    <p:sldId id="305" r:id="rId14"/>
    <p:sldId id="313" r:id="rId15"/>
    <p:sldId id="328" r:id="rId16"/>
    <p:sldId id="329" r:id="rId17"/>
    <p:sldId id="330" r:id="rId18"/>
    <p:sldId id="331" r:id="rId19"/>
    <p:sldId id="323" r:id="rId20"/>
    <p:sldId id="285" r:id="rId21"/>
    <p:sldId id="321" r:id="rId22"/>
    <p:sldId id="320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4EA"/>
    <a:srgbClr val="F8B2A3"/>
    <a:srgbClr val="9AD3E9"/>
    <a:srgbClr val="F8F5B6"/>
    <a:srgbClr val="98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9" autoAdjust="0"/>
    <p:restoredTop sz="91261" autoAdjust="0"/>
  </p:normalViewPr>
  <p:slideViewPr>
    <p:cSldViewPr>
      <p:cViewPr>
        <p:scale>
          <a:sx n="100" d="100"/>
          <a:sy n="100" d="100"/>
        </p:scale>
        <p:origin x="269" y="13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b="1" dirty="0"/>
            <a:t>모델생성</a:t>
          </a:r>
          <a:endParaRPr lang="ko-KR" altLang="en-US" dirty="0"/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b="1" dirty="0"/>
            <a:t>FIT</a:t>
          </a:r>
          <a:endParaRPr lang="ko-KR" altLang="en-US" dirty="0"/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/>
      <dgm:spPr/>
      <dgm:t>
        <a:bodyPr/>
        <a:lstStyle/>
        <a:p>
          <a:pPr latinLnBrk="1"/>
          <a:r>
            <a:rPr lang="en-US" altLang="ko-KR" b="1" dirty="0"/>
            <a:t>SCORE</a:t>
          </a:r>
          <a:endParaRPr lang="ko-KR" altLang="en-US" dirty="0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b="1" dirty="0"/>
            <a:t>모델생성</a:t>
          </a:r>
          <a:endParaRPr lang="ko-KR" altLang="en-US" dirty="0"/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b="1" dirty="0"/>
            <a:t>FIT</a:t>
          </a:r>
          <a:endParaRPr lang="ko-KR" altLang="en-US" dirty="0"/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/>
      <dgm:spPr/>
      <dgm:t>
        <a:bodyPr/>
        <a:lstStyle/>
        <a:p>
          <a:pPr latinLnBrk="1"/>
          <a:r>
            <a:rPr lang="en-US" altLang="ko-KR" b="1" dirty="0"/>
            <a:t>SCORE</a:t>
          </a:r>
          <a:endParaRPr lang="ko-KR" altLang="en-US" dirty="0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b="1" dirty="0"/>
            <a:t>모델생성</a:t>
          </a:r>
          <a:endParaRPr lang="ko-KR" altLang="en-US" dirty="0"/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b="1" dirty="0"/>
            <a:t>FIT</a:t>
          </a:r>
          <a:endParaRPr lang="ko-KR" altLang="en-US" dirty="0"/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/>
      <dgm:spPr/>
      <dgm:t>
        <a:bodyPr/>
        <a:lstStyle/>
        <a:p>
          <a:pPr latinLnBrk="1"/>
          <a:r>
            <a:rPr lang="en-US" altLang="ko-KR" b="1" dirty="0"/>
            <a:t>SCORE</a:t>
          </a:r>
          <a:endParaRPr lang="ko-KR" altLang="en-US" dirty="0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D43DED-85E5-4607-A26A-629AB7310AE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95D001-8195-4A35-8E91-149E42EA9FBC}">
      <dgm:prSet phldrT="[텍스트]"/>
      <dgm:spPr>
        <a:solidFill>
          <a:srgbClr val="9AD3E9"/>
        </a:solidFill>
      </dgm:spPr>
      <dgm:t>
        <a:bodyPr/>
        <a:lstStyle/>
        <a:p>
          <a:pPr latinLnBrk="1"/>
          <a:r>
            <a:rPr lang="ko-KR" altLang="en-US" b="1" dirty="0"/>
            <a:t>모델생성</a:t>
          </a:r>
          <a:endParaRPr lang="ko-KR" altLang="en-US" dirty="0"/>
        </a:p>
      </dgm:t>
    </dgm:pt>
    <dgm:pt modelId="{C3531608-A856-4A93-9D15-5AC1F6DA09D0}" type="par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FDA433F4-5CFA-47BB-88DC-6260F7FFCB4D}" type="sibTrans" cxnId="{C6F4433E-7BDC-4E4B-B12F-0B38246DD80F}">
      <dgm:prSet/>
      <dgm:spPr/>
      <dgm:t>
        <a:bodyPr/>
        <a:lstStyle/>
        <a:p>
          <a:pPr latinLnBrk="1"/>
          <a:endParaRPr lang="ko-KR" altLang="en-US"/>
        </a:p>
      </dgm:t>
    </dgm:pt>
    <dgm:pt modelId="{620CA7EB-13B3-48A4-A644-963C4FA450FA}">
      <dgm:prSet phldrT="[텍스트]"/>
      <dgm:spPr>
        <a:solidFill>
          <a:srgbClr val="98DFBB"/>
        </a:solidFill>
      </dgm:spPr>
      <dgm:t>
        <a:bodyPr/>
        <a:lstStyle/>
        <a:p>
          <a:pPr latinLnBrk="1"/>
          <a:r>
            <a:rPr lang="en-US" altLang="ko-KR" b="1" dirty="0"/>
            <a:t>FIT</a:t>
          </a:r>
          <a:endParaRPr lang="ko-KR" altLang="en-US" dirty="0"/>
        </a:p>
      </dgm:t>
    </dgm:pt>
    <dgm:pt modelId="{30EB44C4-96BB-4D1D-90E4-AE137D0728C0}" type="par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B8BDD04E-75A3-41AC-B129-0E2FDDFBFC6F}" type="sibTrans" cxnId="{846A425C-D5C9-4A10-A538-10E46B9FB406}">
      <dgm:prSet/>
      <dgm:spPr/>
      <dgm:t>
        <a:bodyPr/>
        <a:lstStyle/>
        <a:p>
          <a:pPr latinLnBrk="1"/>
          <a:endParaRPr lang="ko-KR" altLang="en-US"/>
        </a:p>
      </dgm:t>
    </dgm:pt>
    <dgm:pt modelId="{EDD52F3A-3958-45E8-BF64-04ED21F32DE9}">
      <dgm:prSet phldrT="[텍스트]"/>
      <dgm:spPr/>
      <dgm:t>
        <a:bodyPr/>
        <a:lstStyle/>
        <a:p>
          <a:pPr latinLnBrk="1"/>
          <a:r>
            <a:rPr lang="en-US" altLang="ko-KR" b="1" dirty="0"/>
            <a:t>SCORE</a:t>
          </a:r>
          <a:endParaRPr lang="ko-KR" altLang="en-US" dirty="0"/>
        </a:p>
      </dgm:t>
    </dgm:pt>
    <dgm:pt modelId="{FD0E01D7-EA79-4FB9-B785-FEA116B20501}" type="par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EF1EC3FC-01F3-428C-8AFC-7E5578BE2639}" type="sibTrans" cxnId="{A6540E5A-4CB2-4025-A207-547779D3AFA9}">
      <dgm:prSet/>
      <dgm:spPr/>
      <dgm:t>
        <a:bodyPr/>
        <a:lstStyle/>
        <a:p>
          <a:pPr latinLnBrk="1"/>
          <a:endParaRPr lang="ko-KR" altLang="en-US"/>
        </a:p>
      </dgm:t>
    </dgm:pt>
    <dgm:pt modelId="{DC1F5036-16BD-48D7-8E56-5D9C48601CAE}" type="pres">
      <dgm:prSet presAssocID="{18D43DED-85E5-4607-A26A-629AB7310AE2}" presName="Name0" presStyleCnt="0">
        <dgm:presLayoutVars>
          <dgm:dir/>
          <dgm:animLvl val="lvl"/>
          <dgm:resizeHandles val="exact"/>
        </dgm:presLayoutVars>
      </dgm:prSet>
      <dgm:spPr/>
    </dgm:pt>
    <dgm:pt modelId="{947910FC-F2E0-4ABB-8D6B-C0038E2D44B6}" type="pres">
      <dgm:prSet presAssocID="{9095D001-8195-4A35-8E91-149E42EA9F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74DAE-21F7-4675-820B-418BC630ABB7}" type="pres">
      <dgm:prSet presAssocID="{FDA433F4-5CFA-47BB-88DC-6260F7FFCB4D}" presName="parTxOnlySpace" presStyleCnt="0"/>
      <dgm:spPr/>
    </dgm:pt>
    <dgm:pt modelId="{0FBF4AF8-73B6-466F-8844-BFA06B06E732}" type="pres">
      <dgm:prSet presAssocID="{620CA7EB-13B3-48A4-A644-963C4FA450F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CDE083-6EAC-4F58-9A5F-ACB31D050D63}" type="pres">
      <dgm:prSet presAssocID="{B8BDD04E-75A3-41AC-B129-0E2FDDFBFC6F}" presName="parTxOnlySpace" presStyleCnt="0"/>
      <dgm:spPr/>
    </dgm:pt>
    <dgm:pt modelId="{5E41BDC2-3D74-4A92-93FE-673D1A16D7F2}" type="pres">
      <dgm:prSet presAssocID="{EDD52F3A-3958-45E8-BF64-04ED21F32D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07642C-84F0-4D9C-BCDC-F18529CD50AB}" type="presOf" srcId="{EDD52F3A-3958-45E8-BF64-04ED21F32DE9}" destId="{5E41BDC2-3D74-4A92-93FE-673D1A16D7F2}" srcOrd="0" destOrd="0" presId="urn:microsoft.com/office/officeart/2005/8/layout/chevron1"/>
    <dgm:cxn modelId="{C6F4433E-7BDC-4E4B-B12F-0B38246DD80F}" srcId="{18D43DED-85E5-4607-A26A-629AB7310AE2}" destId="{9095D001-8195-4A35-8E91-149E42EA9FBC}" srcOrd="0" destOrd="0" parTransId="{C3531608-A856-4A93-9D15-5AC1F6DA09D0}" sibTransId="{FDA433F4-5CFA-47BB-88DC-6260F7FFCB4D}"/>
    <dgm:cxn modelId="{846A425C-D5C9-4A10-A538-10E46B9FB406}" srcId="{18D43DED-85E5-4607-A26A-629AB7310AE2}" destId="{620CA7EB-13B3-48A4-A644-963C4FA450FA}" srcOrd="1" destOrd="0" parTransId="{30EB44C4-96BB-4D1D-90E4-AE137D0728C0}" sibTransId="{B8BDD04E-75A3-41AC-B129-0E2FDDFBFC6F}"/>
    <dgm:cxn modelId="{CD003B44-58C3-43AC-8E57-B0E7B5E07E06}" type="presOf" srcId="{18D43DED-85E5-4607-A26A-629AB7310AE2}" destId="{DC1F5036-16BD-48D7-8E56-5D9C48601CAE}" srcOrd="0" destOrd="0" presId="urn:microsoft.com/office/officeart/2005/8/layout/chevron1"/>
    <dgm:cxn modelId="{BE85C559-5055-49CC-B27C-422CA3CFC34A}" type="presOf" srcId="{620CA7EB-13B3-48A4-A644-963C4FA450FA}" destId="{0FBF4AF8-73B6-466F-8844-BFA06B06E732}" srcOrd="0" destOrd="0" presId="urn:microsoft.com/office/officeart/2005/8/layout/chevron1"/>
    <dgm:cxn modelId="{A6540E5A-4CB2-4025-A207-547779D3AFA9}" srcId="{18D43DED-85E5-4607-A26A-629AB7310AE2}" destId="{EDD52F3A-3958-45E8-BF64-04ED21F32DE9}" srcOrd="2" destOrd="0" parTransId="{FD0E01D7-EA79-4FB9-B785-FEA116B20501}" sibTransId="{EF1EC3FC-01F3-428C-8AFC-7E5578BE2639}"/>
    <dgm:cxn modelId="{682D83BE-7C0C-4F6C-8A69-666A8BEC0154}" type="presOf" srcId="{9095D001-8195-4A35-8E91-149E42EA9FBC}" destId="{947910FC-F2E0-4ABB-8D6B-C0038E2D44B6}" srcOrd="0" destOrd="0" presId="urn:microsoft.com/office/officeart/2005/8/layout/chevron1"/>
    <dgm:cxn modelId="{D9D6BB4A-633F-4752-8257-7A50C3810805}" type="presParOf" srcId="{DC1F5036-16BD-48D7-8E56-5D9C48601CAE}" destId="{947910FC-F2E0-4ABB-8D6B-C0038E2D44B6}" srcOrd="0" destOrd="0" presId="urn:microsoft.com/office/officeart/2005/8/layout/chevron1"/>
    <dgm:cxn modelId="{A5098F68-6394-4CEF-BE97-0E28A03D8D9C}" type="presParOf" srcId="{DC1F5036-16BD-48D7-8E56-5D9C48601CAE}" destId="{A8874DAE-21F7-4675-820B-418BC630ABB7}" srcOrd="1" destOrd="0" presId="urn:microsoft.com/office/officeart/2005/8/layout/chevron1"/>
    <dgm:cxn modelId="{6DEA17EB-0835-49B8-8106-D215AAF4992C}" type="presParOf" srcId="{DC1F5036-16BD-48D7-8E56-5D9C48601CAE}" destId="{0FBF4AF8-73B6-466F-8844-BFA06B06E732}" srcOrd="2" destOrd="0" presId="urn:microsoft.com/office/officeart/2005/8/layout/chevron1"/>
    <dgm:cxn modelId="{EE69AA37-241A-49A9-B030-00FAFFD2668C}" type="presParOf" srcId="{DC1F5036-16BD-48D7-8E56-5D9C48601CAE}" destId="{73CDE083-6EAC-4F58-9A5F-ACB31D050D63}" srcOrd="3" destOrd="0" presId="urn:microsoft.com/office/officeart/2005/8/layout/chevron1"/>
    <dgm:cxn modelId="{F39A71A5-2B5D-4516-AD20-3CD3F70F775C}" type="presParOf" srcId="{DC1F5036-16BD-48D7-8E56-5D9C48601CAE}" destId="{5E41BDC2-3D74-4A92-93FE-673D1A16D7F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04" y="901369"/>
          <a:ext cx="1833293" cy="733317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모델생성</a:t>
          </a:r>
          <a:endParaRPr lang="ko-KR" altLang="en-US" sz="1900" kern="1200" dirty="0"/>
        </a:p>
      </dsp:txBody>
      <dsp:txXfrm>
        <a:off x="368163" y="901369"/>
        <a:ext cx="1099976" cy="733317"/>
      </dsp:txXfrm>
    </dsp:sp>
    <dsp:sp modelId="{0FBF4AF8-73B6-466F-8844-BFA06B06E732}">
      <dsp:nvSpPr>
        <dsp:cNvPr id="0" name=""/>
        <dsp:cNvSpPr/>
      </dsp:nvSpPr>
      <dsp:spPr>
        <a:xfrm>
          <a:off x="1651469" y="901369"/>
          <a:ext cx="1833293" cy="733317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FIT</a:t>
          </a:r>
          <a:endParaRPr lang="ko-KR" altLang="en-US" sz="1900" kern="1200" dirty="0"/>
        </a:p>
      </dsp:txBody>
      <dsp:txXfrm>
        <a:off x="2018128" y="901369"/>
        <a:ext cx="1099976" cy="733317"/>
      </dsp:txXfrm>
    </dsp:sp>
    <dsp:sp modelId="{5E41BDC2-3D74-4A92-93FE-673D1A16D7F2}">
      <dsp:nvSpPr>
        <dsp:cNvPr id="0" name=""/>
        <dsp:cNvSpPr/>
      </dsp:nvSpPr>
      <dsp:spPr>
        <a:xfrm>
          <a:off x="3301433" y="901369"/>
          <a:ext cx="1833293" cy="733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SCORE</a:t>
          </a:r>
          <a:endParaRPr lang="ko-KR" altLang="en-US" sz="1900" kern="1200" dirty="0"/>
        </a:p>
      </dsp:txBody>
      <dsp:txXfrm>
        <a:off x="3668092" y="901369"/>
        <a:ext cx="1099976" cy="733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04" y="901369"/>
          <a:ext cx="1833293" cy="733317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모델생성</a:t>
          </a:r>
          <a:endParaRPr lang="ko-KR" altLang="en-US" sz="1900" kern="1200" dirty="0"/>
        </a:p>
      </dsp:txBody>
      <dsp:txXfrm>
        <a:off x="368163" y="901369"/>
        <a:ext cx="1099976" cy="733317"/>
      </dsp:txXfrm>
    </dsp:sp>
    <dsp:sp modelId="{0FBF4AF8-73B6-466F-8844-BFA06B06E732}">
      <dsp:nvSpPr>
        <dsp:cNvPr id="0" name=""/>
        <dsp:cNvSpPr/>
      </dsp:nvSpPr>
      <dsp:spPr>
        <a:xfrm>
          <a:off x="1651469" y="901369"/>
          <a:ext cx="1833293" cy="733317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FIT</a:t>
          </a:r>
          <a:endParaRPr lang="ko-KR" altLang="en-US" sz="1900" kern="1200" dirty="0"/>
        </a:p>
      </dsp:txBody>
      <dsp:txXfrm>
        <a:off x="2018128" y="901369"/>
        <a:ext cx="1099976" cy="733317"/>
      </dsp:txXfrm>
    </dsp:sp>
    <dsp:sp modelId="{5E41BDC2-3D74-4A92-93FE-673D1A16D7F2}">
      <dsp:nvSpPr>
        <dsp:cNvPr id="0" name=""/>
        <dsp:cNvSpPr/>
      </dsp:nvSpPr>
      <dsp:spPr>
        <a:xfrm>
          <a:off x="3301433" y="901369"/>
          <a:ext cx="1833293" cy="733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SCORE</a:t>
          </a:r>
          <a:endParaRPr lang="ko-KR" altLang="en-US" sz="1900" kern="1200" dirty="0"/>
        </a:p>
      </dsp:txBody>
      <dsp:txXfrm>
        <a:off x="3668092" y="901369"/>
        <a:ext cx="1099976" cy="733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04" y="901369"/>
          <a:ext cx="1833293" cy="733317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모델생성</a:t>
          </a:r>
          <a:endParaRPr lang="ko-KR" altLang="en-US" sz="1900" kern="1200" dirty="0"/>
        </a:p>
      </dsp:txBody>
      <dsp:txXfrm>
        <a:off x="368163" y="901369"/>
        <a:ext cx="1099976" cy="733317"/>
      </dsp:txXfrm>
    </dsp:sp>
    <dsp:sp modelId="{0FBF4AF8-73B6-466F-8844-BFA06B06E732}">
      <dsp:nvSpPr>
        <dsp:cNvPr id="0" name=""/>
        <dsp:cNvSpPr/>
      </dsp:nvSpPr>
      <dsp:spPr>
        <a:xfrm>
          <a:off x="1651469" y="901369"/>
          <a:ext cx="1833293" cy="733317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FIT</a:t>
          </a:r>
          <a:endParaRPr lang="ko-KR" altLang="en-US" sz="1900" kern="1200" dirty="0"/>
        </a:p>
      </dsp:txBody>
      <dsp:txXfrm>
        <a:off x="2018128" y="901369"/>
        <a:ext cx="1099976" cy="733317"/>
      </dsp:txXfrm>
    </dsp:sp>
    <dsp:sp modelId="{5E41BDC2-3D74-4A92-93FE-673D1A16D7F2}">
      <dsp:nvSpPr>
        <dsp:cNvPr id="0" name=""/>
        <dsp:cNvSpPr/>
      </dsp:nvSpPr>
      <dsp:spPr>
        <a:xfrm>
          <a:off x="3301433" y="901369"/>
          <a:ext cx="1833293" cy="733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SCORE</a:t>
          </a:r>
          <a:endParaRPr lang="ko-KR" altLang="en-US" sz="1900" kern="1200" dirty="0"/>
        </a:p>
      </dsp:txBody>
      <dsp:txXfrm>
        <a:off x="3668092" y="901369"/>
        <a:ext cx="1099976" cy="733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910FC-F2E0-4ABB-8D6B-C0038E2D44B6}">
      <dsp:nvSpPr>
        <dsp:cNvPr id="0" name=""/>
        <dsp:cNvSpPr/>
      </dsp:nvSpPr>
      <dsp:spPr>
        <a:xfrm>
          <a:off x="1504" y="901369"/>
          <a:ext cx="1833293" cy="733317"/>
        </a:xfrm>
        <a:prstGeom prst="chevron">
          <a:avLst/>
        </a:prstGeom>
        <a:solidFill>
          <a:srgbClr val="9AD3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모델생성</a:t>
          </a:r>
          <a:endParaRPr lang="ko-KR" altLang="en-US" sz="1900" kern="1200" dirty="0"/>
        </a:p>
      </dsp:txBody>
      <dsp:txXfrm>
        <a:off x="368163" y="901369"/>
        <a:ext cx="1099976" cy="733317"/>
      </dsp:txXfrm>
    </dsp:sp>
    <dsp:sp modelId="{0FBF4AF8-73B6-466F-8844-BFA06B06E732}">
      <dsp:nvSpPr>
        <dsp:cNvPr id="0" name=""/>
        <dsp:cNvSpPr/>
      </dsp:nvSpPr>
      <dsp:spPr>
        <a:xfrm>
          <a:off x="1651469" y="901369"/>
          <a:ext cx="1833293" cy="733317"/>
        </a:xfrm>
        <a:prstGeom prst="chevron">
          <a:avLst/>
        </a:prstGeom>
        <a:solidFill>
          <a:srgbClr val="98DF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FIT</a:t>
          </a:r>
          <a:endParaRPr lang="ko-KR" altLang="en-US" sz="1900" kern="1200" dirty="0"/>
        </a:p>
      </dsp:txBody>
      <dsp:txXfrm>
        <a:off x="2018128" y="901369"/>
        <a:ext cx="1099976" cy="733317"/>
      </dsp:txXfrm>
    </dsp:sp>
    <dsp:sp modelId="{5E41BDC2-3D74-4A92-93FE-673D1A16D7F2}">
      <dsp:nvSpPr>
        <dsp:cNvPr id="0" name=""/>
        <dsp:cNvSpPr/>
      </dsp:nvSpPr>
      <dsp:spPr>
        <a:xfrm>
          <a:off x="3301433" y="901369"/>
          <a:ext cx="1833293" cy="733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kern="1200" dirty="0"/>
            <a:t>SCORE</a:t>
          </a:r>
          <a:endParaRPr lang="ko-KR" altLang="en-US" sz="1900" kern="1200" dirty="0"/>
        </a:p>
      </dsp:txBody>
      <dsp:txXfrm>
        <a:off x="3668092" y="901369"/>
        <a:ext cx="1099976" cy="733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데이터 기술의 발전으로 의료정보에 대한 접근성이 높아짐에 따라 그 정보를 이용하여 다양한 서비스를 제공할 수 있게 되었다</a:t>
            </a:r>
            <a:r>
              <a:rPr lang="en-US" altLang="ko-KR" sz="1200" dirty="0"/>
              <a:t>.</a:t>
            </a:r>
            <a:r>
              <a:rPr lang="ko-KR" altLang="en-US" sz="1200" dirty="0"/>
              <a:t> 의료 데이터를 기반으로 한 다양한 서비스들이 제공되고있지만 일반인들이 가볍게 이용할 수 있는 대중적인 상용 헬스케어 서비스는 쉽게 떠오르지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남녀노소 어느 질병에 관계없이 필요한 정보만 입력하면 입원여부를 간단하게 예측할 수 있는 서비스를 개발하여 모두가 쉽게 헬스케어 데이터를 이용하는 것을 목표로 입원 여부 예측 서비스를 개발하게 되었다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5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9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78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3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3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hyperlink" Target="https://bestcu115.wixsite.com/my-site-1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9259" y="2643759"/>
            <a:ext cx="6124741" cy="1080120"/>
          </a:xfrm>
        </p:spPr>
        <p:txBody>
          <a:bodyPr/>
          <a:lstStyle/>
          <a:p>
            <a:pPr lvl="0"/>
            <a:r>
              <a:rPr lang="ko-KR" altLang="en-US" dirty="0"/>
              <a:t>헬스케어 데이터 분석을 통한입원 여부 예측 서비스 개발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1424" y="3867894"/>
            <a:ext cx="6092428" cy="864096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분반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데이터뿌시기</a:t>
            </a:r>
            <a:endParaRPr lang="en-US" altLang="ko-KR" dirty="0"/>
          </a:p>
          <a:p>
            <a:r>
              <a:rPr lang="ko-KR" altLang="en-US" dirty="0" err="1"/>
              <a:t>김용국</a:t>
            </a:r>
            <a:r>
              <a:rPr lang="en-US" altLang="ko-KR" dirty="0"/>
              <a:t>, </a:t>
            </a:r>
            <a:r>
              <a:rPr lang="ko-KR" altLang="en-US" dirty="0"/>
              <a:t>김진영</a:t>
            </a:r>
            <a:r>
              <a:rPr lang="en-US" altLang="ko-KR" dirty="0"/>
              <a:t>, </a:t>
            </a:r>
            <a:r>
              <a:rPr lang="ko-KR" altLang="en-US" dirty="0" err="1"/>
              <a:t>조정범</a:t>
            </a:r>
            <a:r>
              <a:rPr lang="en-US" altLang="ko-KR" dirty="0"/>
              <a:t>, </a:t>
            </a:r>
            <a:r>
              <a:rPr lang="ko-KR" altLang="en-US" dirty="0" err="1"/>
              <a:t>손학영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4496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b="1" dirty="0"/>
              <a:t>빅데이터 기반 지능형 서비스 개발</a:t>
            </a:r>
            <a:r>
              <a:rPr lang="en-US" altLang="ko-KR" b="1" dirty="0"/>
              <a:t> 5</a:t>
            </a:r>
            <a:r>
              <a:rPr lang="ko-KR" altLang="en-US" b="1" dirty="0" err="1"/>
              <a:t>회차</a:t>
            </a:r>
            <a:r>
              <a:rPr lang="en-US" altLang="ko-KR" b="1" dirty="0"/>
              <a:t>, 6</a:t>
            </a:r>
            <a:r>
              <a:rPr lang="ko-KR" altLang="en-US" b="1" dirty="0" err="1"/>
              <a:t>회차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58431" y="2643758"/>
            <a:ext cx="160680" cy="2105442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2" name="Picture 4" descr="White Male, 3D Man, Isolated, 3D, Model, 3D Model">
            <a:extLst>
              <a:ext uri="{FF2B5EF4-FFF2-40B4-BE49-F238E27FC236}">
                <a16:creationId xmlns:a16="http://schemas.microsoft.com/office/drawing/2014/main" id="{CD559592-A799-48A5-A382-20FFEBC2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161" y="4243174"/>
            <a:ext cx="4169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ite Male, 3D Man, Isolated, 3D, Model, 3D Model">
            <a:extLst>
              <a:ext uri="{FF2B5EF4-FFF2-40B4-BE49-F238E27FC236}">
                <a16:creationId xmlns:a16="http://schemas.microsoft.com/office/drawing/2014/main" id="{D60C2349-D5CC-4E6E-91F6-32E87F6F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3094" y="4251799"/>
            <a:ext cx="4169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ite Male, 3D Man, Isolated, 3D, Model, 3D Model">
            <a:extLst>
              <a:ext uri="{FF2B5EF4-FFF2-40B4-BE49-F238E27FC236}">
                <a16:creationId xmlns:a16="http://schemas.microsoft.com/office/drawing/2014/main" id="{955DE929-FC7A-49ED-BB95-EB627728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5236" y="4261731"/>
            <a:ext cx="408040" cy="84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Male, 3D Man, Isolated, 3D, Model, 3D Model">
            <a:extLst>
              <a:ext uri="{FF2B5EF4-FFF2-40B4-BE49-F238E27FC236}">
                <a16:creationId xmlns:a16="http://schemas.microsoft.com/office/drawing/2014/main" id="{D7C33D94-3E90-4C4A-9BC0-E7B18BEA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0952" y="4232450"/>
            <a:ext cx="425949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EDA - </a:t>
            </a:r>
            <a:r>
              <a:rPr lang="ko-KR" altLang="en-US" b="1" dirty="0"/>
              <a:t>변수 간의 상관관계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와 </a:t>
            </a:r>
            <a:r>
              <a:rPr lang="en-US" altLang="ko-KR" b="1" dirty="0"/>
              <a:t>Target </a:t>
            </a:r>
            <a:r>
              <a:rPr lang="ko-KR" altLang="en-US" b="1" dirty="0"/>
              <a:t>변수 간의 상관관계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10094" y="1450876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677432"/>
            <a:ext cx="69127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Feature - </a:t>
            </a:r>
            <a:r>
              <a:rPr lang="ko-KR" altLang="en-US" sz="1400" dirty="0"/>
              <a:t>성별</a:t>
            </a:r>
            <a:r>
              <a:rPr lang="en-US" altLang="ko-KR" sz="1400" dirty="0"/>
              <a:t>, </a:t>
            </a:r>
            <a:r>
              <a:rPr lang="ko-KR" altLang="en-US" sz="1400" dirty="0"/>
              <a:t>연령대</a:t>
            </a:r>
            <a:r>
              <a:rPr lang="en-US" altLang="ko-KR" sz="1400" dirty="0"/>
              <a:t>, </a:t>
            </a:r>
            <a:r>
              <a:rPr lang="ko-KR" altLang="en-US" sz="1400" dirty="0"/>
              <a:t>주상병코드 </a:t>
            </a:r>
            <a:r>
              <a:rPr lang="en-US" altLang="ko-KR" sz="1400" dirty="0"/>
              <a:t>,</a:t>
            </a:r>
            <a:r>
              <a:rPr lang="ko-KR" altLang="en-US" sz="1400" dirty="0"/>
              <a:t>부상병코드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심결가산율</a:t>
            </a:r>
            <a:r>
              <a:rPr lang="en-US" altLang="ko-KR" sz="1400" dirty="0"/>
              <a:t>, </a:t>
            </a:r>
            <a:r>
              <a:rPr lang="ko-KR" altLang="en-US" sz="1400" dirty="0"/>
              <a:t>시도</a:t>
            </a:r>
            <a:r>
              <a:rPr lang="en-US" altLang="ko-KR" sz="1400" dirty="0"/>
              <a:t>, </a:t>
            </a:r>
            <a:r>
              <a:rPr lang="ko-KR" altLang="en-US" sz="1400" dirty="0"/>
              <a:t>진료과목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Target – </a:t>
            </a:r>
            <a:r>
              <a:rPr lang="ko-KR" altLang="en-US" sz="1400" dirty="0"/>
              <a:t>입원여부</a:t>
            </a:r>
            <a:r>
              <a:rPr lang="en-US" altLang="ko-KR" sz="1400" dirty="0"/>
              <a:t>(</a:t>
            </a:r>
            <a:r>
              <a:rPr lang="ko-KR" altLang="en-US" sz="1400" dirty="0"/>
              <a:t>서식코드</a:t>
            </a:r>
            <a:r>
              <a:rPr lang="en-US" altLang="ko-KR" sz="14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시각화 결과 </a:t>
            </a:r>
            <a:r>
              <a:rPr lang="en-US" altLang="ko-KR" sz="1400" dirty="0"/>
              <a:t>Feature</a:t>
            </a:r>
            <a:r>
              <a:rPr lang="ko-KR" altLang="en-US" sz="1400" dirty="0"/>
              <a:t>와 </a:t>
            </a:r>
            <a:r>
              <a:rPr lang="en-US" altLang="ko-KR" sz="1400" dirty="0"/>
              <a:t>Target</a:t>
            </a:r>
            <a:r>
              <a:rPr lang="ko-KR" altLang="en-US" sz="1400" dirty="0"/>
              <a:t>을 </a:t>
            </a:r>
            <a:r>
              <a:rPr lang="en-US" altLang="ko-KR" sz="1400" dirty="0"/>
              <a:t>count</a:t>
            </a:r>
            <a:r>
              <a:rPr lang="ko-KR" altLang="en-US" sz="1400" dirty="0"/>
              <a:t>값으로 시각화 했을 때와 비율로 시각화 하였을 때 차이가 존재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→ 원인추론 </a:t>
            </a:r>
            <a:r>
              <a:rPr lang="en-US" altLang="ko-KR" sz="1400" dirty="0"/>
              <a:t>:</a:t>
            </a:r>
            <a:r>
              <a:rPr lang="ko-KR" altLang="en-US" sz="1400" dirty="0"/>
              <a:t> 클래스 불균형</a:t>
            </a:r>
            <a:r>
              <a:rPr lang="en-US" altLang="ko-KR" sz="1400" dirty="0"/>
              <a:t>(</a:t>
            </a:r>
            <a:r>
              <a:rPr lang="ko-KR" altLang="en-US" sz="1400" dirty="0"/>
              <a:t>주로 범주형 데이터에서 각 클래스가 가지고 있는 </a:t>
            </a:r>
            <a:endParaRPr lang="en-US" altLang="ko-KR" sz="1400" dirty="0"/>
          </a:p>
          <a:p>
            <a:r>
              <a:rPr lang="ko-KR" altLang="en-US" sz="1400" dirty="0"/>
              <a:t>     데이터의 양에 차이가 큰 경우</a:t>
            </a:r>
            <a:r>
              <a:rPr lang="en-US" altLang="ko-KR" sz="1400" dirty="0"/>
              <a:t>,</a:t>
            </a:r>
            <a:r>
              <a:rPr lang="ko-KR" altLang="en-US" sz="1400" dirty="0"/>
              <a:t> 특정 클래스의 데이터가 매우 높은 빈도로 등장하는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현상</a:t>
            </a:r>
            <a:r>
              <a:rPr lang="en-US" altLang="ko-KR" sz="14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진료내역정보 데이터에서 비입원환자의 수가 데이터의 대부분을 차지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전체환자 가운데 감기환자의 수가 심장질환자보다 많은 것과 같이 진료내역정보 데이터에서는 외래환자에 비해 입원환자의 수가 적고</a:t>
            </a:r>
            <a:r>
              <a:rPr lang="en-US" altLang="ko-KR" sz="1400" dirty="0"/>
              <a:t>, </a:t>
            </a:r>
            <a:r>
              <a:rPr lang="ko-KR" altLang="en-US" sz="1400" dirty="0"/>
              <a:t>이로 인해 </a:t>
            </a:r>
            <a:r>
              <a:rPr lang="en-US" altLang="ko-KR" sz="1400" dirty="0"/>
              <a:t>Target</a:t>
            </a:r>
            <a:r>
              <a:rPr lang="ko-KR" altLang="en-US" sz="1400" dirty="0"/>
              <a:t>과 </a:t>
            </a:r>
            <a:r>
              <a:rPr lang="en-US" altLang="ko-KR" sz="1400" dirty="0"/>
              <a:t>Feature</a:t>
            </a:r>
            <a:r>
              <a:rPr lang="ko-KR" altLang="en-US" sz="1400" dirty="0"/>
              <a:t>의 상관관계가 드러나지 않는 것으로 예상</a:t>
            </a:r>
            <a:r>
              <a:rPr lang="en-US" altLang="ko-KR" sz="1400" dirty="0"/>
              <a:t>.</a:t>
            </a:r>
            <a:endParaRPr lang="en-US" altLang="ko-KR" sz="900" dirty="0"/>
          </a:p>
          <a:p>
            <a:r>
              <a:rPr lang="ko-KR" altLang="en-US" sz="1400" dirty="0"/>
              <a:t>      → 해결방법 </a:t>
            </a:r>
            <a:r>
              <a:rPr lang="en-US" altLang="ko-KR" sz="1400" dirty="0"/>
              <a:t>: Weight balancing(</a:t>
            </a:r>
            <a:r>
              <a:rPr lang="ko-KR" altLang="en-US" sz="1400" dirty="0"/>
              <a:t>가중치부여</a:t>
            </a:r>
            <a:r>
              <a:rPr lang="en-US" altLang="ko-KR" sz="1400" dirty="0"/>
              <a:t>), Oversampling &amp; </a:t>
            </a:r>
            <a:r>
              <a:rPr lang="en-US" altLang="ko-KR" sz="1600" b="1" dirty="0" err="1"/>
              <a:t>Undersampling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0167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D0E24D-CA1A-4D9F-A516-8CA9D8465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- Chi-square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66F2F-BEB6-4B0C-9C93-DF8909FAAE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카이제곱검정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관찰된 빈도가 기대되는 빈도와 </a:t>
            </a:r>
            <a:r>
              <a:rPr lang="ko-KR" altLang="en-US" dirty="0" err="1"/>
              <a:t>의미있게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검정하기 위해 범주형 자료 검정에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B1ACC-CAD8-4D17-B11A-4BABAF2F9D67}"/>
              </a:ext>
            </a:extLst>
          </p:cNvPr>
          <p:cNvSpPr txBox="1"/>
          <p:nvPr/>
        </p:nvSpPr>
        <p:spPr>
          <a:xfrm>
            <a:off x="827584" y="416870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카이제곱검정</a:t>
            </a:r>
            <a:r>
              <a:rPr lang="ko-KR" altLang="en-US" dirty="0"/>
              <a:t> 결론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성별코드를 제외한 모든 </a:t>
            </a:r>
            <a:r>
              <a:rPr lang="en-US" altLang="ko-KR" dirty="0"/>
              <a:t>Feature</a:t>
            </a:r>
            <a:r>
              <a:rPr lang="ko-KR" altLang="en-US" dirty="0"/>
              <a:t>에서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0.5</a:t>
            </a:r>
            <a:r>
              <a:rPr lang="ko-KR" altLang="en-US" dirty="0"/>
              <a:t>이하 </a:t>
            </a:r>
            <a:endParaRPr lang="en-US" altLang="ko-KR" dirty="0"/>
          </a:p>
          <a:p>
            <a:r>
              <a:rPr lang="en-US" altLang="ko-KR" dirty="0"/>
              <a:t>→ Feature</a:t>
            </a:r>
            <a:r>
              <a:rPr lang="ko-KR" altLang="en-US" dirty="0"/>
              <a:t>와 </a:t>
            </a:r>
            <a:r>
              <a:rPr lang="en-US" altLang="ko-KR" dirty="0"/>
              <a:t>Target</a:t>
            </a:r>
            <a:r>
              <a:rPr lang="ko-KR" altLang="en-US" dirty="0"/>
              <a:t>의 상관관계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868E9F-5081-4BB5-99C8-E05E2E5E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3" y="1260912"/>
            <a:ext cx="5040560" cy="13472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070B4F0-ACDA-4919-ADAF-6A2FBB72B3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4" y="2779712"/>
            <a:ext cx="5040560" cy="13762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B3B591-31C9-455B-BB67-87035B775A19}"/>
              </a:ext>
            </a:extLst>
          </p:cNvPr>
          <p:cNvSpPr/>
          <p:nvPr/>
        </p:nvSpPr>
        <p:spPr>
          <a:xfrm>
            <a:off x="971600" y="2777420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After</a:t>
            </a:r>
          </a:p>
          <a:p>
            <a:r>
              <a:rPr lang="en-US" altLang="ko-KR" b="1" dirty="0" err="1"/>
              <a:t>Undersampling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A016A4-9449-4B20-BD03-81A67BE6A0A7}"/>
              </a:ext>
            </a:extLst>
          </p:cNvPr>
          <p:cNvSpPr/>
          <p:nvPr/>
        </p:nvSpPr>
        <p:spPr>
          <a:xfrm>
            <a:off x="971600" y="1267376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Before </a:t>
            </a:r>
          </a:p>
          <a:p>
            <a:r>
              <a:rPr lang="en-US" altLang="ko-KR" b="1" dirty="0" err="1"/>
              <a:t>Undersampling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00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테스트 모델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33576" y="1203598"/>
            <a:ext cx="739878" cy="795879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9680" y="1183856"/>
            <a:ext cx="2281292" cy="495583"/>
            <a:chOff x="496119" y="2469560"/>
            <a:chExt cx="1752190" cy="1159613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0"/>
              <a:ext cx="1752190" cy="9045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1010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K-NN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11065" y="113159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32040" y="1197447"/>
            <a:ext cx="739878" cy="795879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68144" y="1131591"/>
            <a:ext cx="2281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Naive Bayes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9529" y="113159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33576" y="2463782"/>
            <a:ext cx="739878" cy="7958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69679" y="2427767"/>
            <a:ext cx="2418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Logistic Regression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11065" y="2391170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32040" y="2463749"/>
            <a:ext cx="739878" cy="795879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68143" y="2427735"/>
            <a:ext cx="2520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Decision Tree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9529" y="2391137"/>
            <a:ext cx="60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01C89-C1C0-4279-ABDF-704C4E3A5015}"/>
              </a:ext>
            </a:extLst>
          </p:cNvPr>
          <p:cNvSpPr txBox="1"/>
          <p:nvPr/>
        </p:nvSpPr>
        <p:spPr>
          <a:xfrm>
            <a:off x="879255" y="3861525"/>
            <a:ext cx="7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모델링 전 데이터 전 처리</a:t>
            </a:r>
            <a:r>
              <a:rPr lang="en-US" altLang="ko-KR" sz="1400" dirty="0"/>
              <a:t> - </a:t>
            </a:r>
            <a:r>
              <a:rPr lang="en-US" altLang="ko-KR" sz="1400" b="1" dirty="0" err="1"/>
              <a:t>Undersampling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적용 및 </a:t>
            </a:r>
            <a:r>
              <a:rPr lang="en-US" altLang="ko-KR" sz="1400" b="1" dirty="0"/>
              <a:t>Feature</a:t>
            </a:r>
            <a:r>
              <a:rPr lang="ko-KR" altLang="en-US" sz="1400" b="1" dirty="0"/>
              <a:t>를 숫자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카테고리 변수로 변환</a:t>
            </a:r>
            <a:endParaRPr lang="en-US" altLang="ko-KR" sz="1400" dirty="0"/>
          </a:p>
        </p:txBody>
      </p:sp>
      <p:sp>
        <p:nvSpPr>
          <p:cNvPr id="34" name="자유형 8">
            <a:extLst>
              <a:ext uri="{FF2B5EF4-FFF2-40B4-BE49-F238E27FC236}">
                <a16:creationId xmlns:a16="http://schemas.microsoft.com/office/drawing/2014/main" id="{59316C96-B588-4B2E-8E34-5D4377411D48}"/>
              </a:ext>
            </a:extLst>
          </p:cNvPr>
          <p:cNvSpPr/>
          <p:nvPr/>
        </p:nvSpPr>
        <p:spPr>
          <a:xfrm flipV="1">
            <a:off x="792199" y="3723878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9">
            <a:extLst>
              <a:ext uri="{FF2B5EF4-FFF2-40B4-BE49-F238E27FC236}">
                <a16:creationId xmlns:a16="http://schemas.microsoft.com/office/drawing/2014/main" id="{CAA207DE-2910-478E-9852-8CDB37406ABB}"/>
              </a:ext>
            </a:extLst>
          </p:cNvPr>
          <p:cNvSpPr/>
          <p:nvPr/>
        </p:nvSpPr>
        <p:spPr>
          <a:xfrm>
            <a:off x="792199" y="4849717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8030EC-4DEE-4BDA-89BF-0846E66B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949" y="4207090"/>
            <a:ext cx="476316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45CA9DD-A9ED-4120-8AFD-C580D6B54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KNN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A30535B-D6FB-46DC-AF00-63D0AF831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/>
              <a:t>K = 10, weights = ‘distance’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8C5697-8FF3-4C37-8B12-C0ACF9E6A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13005"/>
              </p:ext>
            </p:extLst>
          </p:nvPr>
        </p:nvGraphicFramePr>
        <p:xfrm>
          <a:off x="1259632" y="2283718"/>
          <a:ext cx="6689118" cy="2422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85">
                  <a:extLst>
                    <a:ext uri="{9D8B030D-6E8A-4147-A177-3AD203B41FA5}">
                      <a16:colId xmlns:a16="http://schemas.microsoft.com/office/drawing/2014/main" val="3735841909"/>
                    </a:ext>
                  </a:extLst>
                </a:gridCol>
                <a:gridCol w="2068499">
                  <a:extLst>
                    <a:ext uri="{9D8B030D-6E8A-4147-A177-3AD203B41FA5}">
                      <a16:colId xmlns:a16="http://schemas.microsoft.com/office/drawing/2014/main" val="3772060862"/>
                    </a:ext>
                  </a:extLst>
                </a:gridCol>
                <a:gridCol w="3426134">
                  <a:extLst>
                    <a:ext uri="{9D8B030D-6E8A-4147-A177-3AD203B41FA5}">
                      <a16:colId xmlns:a16="http://schemas.microsoft.com/office/drawing/2014/main" val="836401749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 validation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05531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0.8227580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25108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0.8266881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0290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0.8277305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47457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10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0.8286672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0.82900881 0.82980117 0.82707545 0.83063579 0.8283221 0.83028715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7171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A76EF4-91C6-4737-AF5D-0FD1B5DE7947}"/>
              </a:ext>
            </a:extLst>
          </p:cNvPr>
          <p:cNvGrpSpPr/>
          <p:nvPr/>
        </p:nvGrpSpPr>
        <p:grpSpPr>
          <a:xfrm>
            <a:off x="1195249" y="411510"/>
            <a:ext cx="6753501" cy="2536056"/>
            <a:chOff x="1524000" y="539750"/>
            <a:chExt cx="6753501" cy="2536056"/>
          </a:xfrm>
        </p:grpSpPr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83431000-9D0B-4A49-93C6-BDE2E9EE68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6516302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F120AD8-8002-4BE2-A498-196EA273A47C}"/>
                </a:ext>
              </a:extLst>
            </p:cNvPr>
            <p:cNvGrpSpPr/>
            <p:nvPr/>
          </p:nvGrpSpPr>
          <p:grpSpPr>
            <a:xfrm>
              <a:off x="6444208" y="1441119"/>
              <a:ext cx="1833293" cy="733317"/>
              <a:chOff x="3301433" y="901369"/>
              <a:chExt cx="1833293" cy="733317"/>
            </a:xfrm>
          </p:grpSpPr>
          <p:sp>
            <p:nvSpPr>
              <p:cNvPr id="13" name="화살표: 갈매기형 수장 12">
                <a:extLst>
                  <a:ext uri="{FF2B5EF4-FFF2-40B4-BE49-F238E27FC236}">
                    <a16:creationId xmlns:a16="http://schemas.microsoft.com/office/drawing/2014/main" id="{1E9D1548-1E4B-4CCC-947B-697DE14D1433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화살표: 갈매기형 수장 4">
                <a:extLst>
                  <a:ext uri="{FF2B5EF4-FFF2-40B4-BE49-F238E27FC236}">
                    <a16:creationId xmlns:a16="http://schemas.microsoft.com/office/drawing/2014/main" id="{26C0C5AC-7387-499C-BA8E-A66CA8C916AA}"/>
                  </a:ext>
                </a:extLst>
              </p:cNvPr>
              <p:cNvSpPr txBox="1"/>
              <p:nvPr/>
            </p:nvSpPr>
            <p:spPr>
              <a:xfrm>
                <a:off x="3445449" y="901369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/>
                  <a:t>K-fold</a:t>
                </a:r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Validation</a:t>
                </a:r>
                <a:endParaRPr lang="ko-KR" alt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38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4F24366-2BDA-432B-8A3D-4DDD62FAEFC4}"/>
              </a:ext>
            </a:extLst>
          </p:cNvPr>
          <p:cNvGrpSpPr/>
          <p:nvPr/>
        </p:nvGrpSpPr>
        <p:grpSpPr>
          <a:xfrm>
            <a:off x="1195249" y="411510"/>
            <a:ext cx="6753501" cy="2536056"/>
            <a:chOff x="1524000" y="539750"/>
            <a:chExt cx="6753501" cy="2536056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E9BC99D2-4CAF-403B-821F-B62A941175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6956667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E8CF514-74F6-4A6B-86D9-5E96F0CBE0FE}"/>
                </a:ext>
              </a:extLst>
            </p:cNvPr>
            <p:cNvGrpSpPr/>
            <p:nvPr/>
          </p:nvGrpSpPr>
          <p:grpSpPr>
            <a:xfrm>
              <a:off x="6444208" y="1441119"/>
              <a:ext cx="1833293" cy="733317"/>
              <a:chOff x="3301433" y="901369"/>
              <a:chExt cx="1833293" cy="733317"/>
            </a:xfrm>
          </p:grpSpPr>
          <p:sp>
            <p:nvSpPr>
              <p:cNvPr id="7" name="화살표: 갈매기형 수장 6">
                <a:extLst>
                  <a:ext uri="{FF2B5EF4-FFF2-40B4-BE49-F238E27FC236}">
                    <a16:creationId xmlns:a16="http://schemas.microsoft.com/office/drawing/2014/main" id="{C0658C40-5FF4-4516-904A-7F5796F722D0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화살표: 갈매기형 수장 4">
                <a:extLst>
                  <a:ext uri="{FF2B5EF4-FFF2-40B4-BE49-F238E27FC236}">
                    <a16:creationId xmlns:a16="http://schemas.microsoft.com/office/drawing/2014/main" id="{2A7A2C86-E303-4E66-875D-AACAB0928C59}"/>
                  </a:ext>
                </a:extLst>
              </p:cNvPr>
              <p:cNvSpPr txBox="1"/>
              <p:nvPr/>
            </p:nvSpPr>
            <p:spPr>
              <a:xfrm>
                <a:off x="3445449" y="901369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/>
                  <a:t>K-fold</a:t>
                </a:r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Validation</a:t>
                </a:r>
                <a:endParaRPr lang="ko-KR" altLang="en-US" sz="2000" b="1" dirty="0"/>
              </a:p>
            </p:txBody>
          </p:sp>
        </p:grpSp>
      </p:grp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F1492C1F-BDBF-45A7-BA15-83ED1A8F7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Naive Bayes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F67EE6B-2492-4AC6-B408-13E912C100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/>
              <a:t>Multinomial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3A866F-65BC-4D35-A8C3-02B937F6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55264"/>
              </p:ext>
            </p:extLst>
          </p:nvPr>
        </p:nvGraphicFramePr>
        <p:xfrm>
          <a:off x="1259632" y="2499742"/>
          <a:ext cx="66891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49412192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923410101"/>
                    </a:ext>
                  </a:extLst>
                </a:gridCol>
                <a:gridCol w="2872694">
                  <a:extLst>
                    <a:ext uri="{9D8B030D-6E8A-4147-A177-3AD203B41FA5}">
                      <a16:colId xmlns:a16="http://schemas.microsoft.com/office/drawing/2014/main" val="2621456607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Parameter estimation and event models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 validation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2552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Multinomial naïve Bayes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0.60743338897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0.60666216 0.60478163 0.6079405 0.60972595 0.6086906 0.60576415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9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8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B1F2BF-B0DF-40AF-9644-EC09E127D9FC}"/>
              </a:ext>
            </a:extLst>
          </p:cNvPr>
          <p:cNvGrpSpPr/>
          <p:nvPr/>
        </p:nvGrpSpPr>
        <p:grpSpPr>
          <a:xfrm>
            <a:off x="1195249" y="411510"/>
            <a:ext cx="6753501" cy="2536056"/>
            <a:chOff x="1524000" y="539750"/>
            <a:chExt cx="6753501" cy="2536056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AAFC4F31-E7D8-4259-86AB-D0FA66767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6956667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26906CA-816B-4914-B73C-F5EC7E5A5B2D}"/>
                </a:ext>
              </a:extLst>
            </p:cNvPr>
            <p:cNvGrpSpPr/>
            <p:nvPr/>
          </p:nvGrpSpPr>
          <p:grpSpPr>
            <a:xfrm>
              <a:off x="6444208" y="1441119"/>
              <a:ext cx="1833293" cy="733317"/>
              <a:chOff x="3301433" y="901369"/>
              <a:chExt cx="1833293" cy="733317"/>
            </a:xfrm>
          </p:grpSpPr>
          <p:sp>
            <p:nvSpPr>
              <p:cNvPr id="7" name="화살표: 갈매기형 수장 6">
                <a:extLst>
                  <a:ext uri="{FF2B5EF4-FFF2-40B4-BE49-F238E27FC236}">
                    <a16:creationId xmlns:a16="http://schemas.microsoft.com/office/drawing/2014/main" id="{F8E7EB06-F8C1-45B5-9133-0D994F1CF419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화살표: 갈매기형 수장 4">
                <a:extLst>
                  <a:ext uri="{FF2B5EF4-FFF2-40B4-BE49-F238E27FC236}">
                    <a16:creationId xmlns:a16="http://schemas.microsoft.com/office/drawing/2014/main" id="{C9C23978-E62D-4721-838A-222DB624A2AB}"/>
                  </a:ext>
                </a:extLst>
              </p:cNvPr>
              <p:cNvSpPr txBox="1"/>
              <p:nvPr/>
            </p:nvSpPr>
            <p:spPr>
              <a:xfrm>
                <a:off x="3445449" y="901369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/>
                  <a:t>K-fold</a:t>
                </a:r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Validation</a:t>
                </a:r>
                <a:endParaRPr lang="ko-KR" altLang="en-US" sz="2000" b="1" dirty="0"/>
              </a:p>
            </p:txBody>
          </p:sp>
        </p:grpSp>
      </p:grp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44AB2EC2-46F8-45FB-8DBB-3D76B4F58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9EFDA25-C328-431F-B5B2-42E6DC386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94057"/>
              </p:ext>
            </p:extLst>
          </p:nvPr>
        </p:nvGraphicFramePr>
        <p:xfrm>
          <a:off x="1259632" y="2499742"/>
          <a:ext cx="6689118" cy="1302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49412192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923410101"/>
                    </a:ext>
                  </a:extLst>
                </a:gridCol>
                <a:gridCol w="2872694">
                  <a:extLst>
                    <a:ext uri="{9D8B030D-6E8A-4147-A177-3AD203B41FA5}">
                      <a16:colId xmlns:a16="http://schemas.microsoft.com/office/drawing/2014/main" val="2621456607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 validation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2552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0.79730386460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0.79727217 0.79686014 0.79631077 0.79712426 0.79484227 0.79482114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9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30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27298A-191A-4557-9552-3D63D10AE029}"/>
              </a:ext>
            </a:extLst>
          </p:cNvPr>
          <p:cNvGrpSpPr/>
          <p:nvPr/>
        </p:nvGrpSpPr>
        <p:grpSpPr>
          <a:xfrm>
            <a:off x="1195249" y="411510"/>
            <a:ext cx="6753501" cy="2536056"/>
            <a:chOff x="1524000" y="539750"/>
            <a:chExt cx="6753501" cy="2536056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C1541C12-8FE5-4F8B-A240-D529B03960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6956667"/>
                </p:ext>
              </p:extLst>
            </p:nvPr>
          </p:nvGraphicFramePr>
          <p:xfrm>
            <a:off x="1524000" y="539750"/>
            <a:ext cx="5136232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8C43CF-BC0F-4745-B146-1FA89248C9F3}"/>
                </a:ext>
              </a:extLst>
            </p:cNvPr>
            <p:cNvGrpSpPr/>
            <p:nvPr/>
          </p:nvGrpSpPr>
          <p:grpSpPr>
            <a:xfrm>
              <a:off x="6444208" y="1441119"/>
              <a:ext cx="1833293" cy="733317"/>
              <a:chOff x="3301433" y="901369"/>
              <a:chExt cx="1833293" cy="733317"/>
            </a:xfrm>
          </p:grpSpPr>
          <p:sp>
            <p:nvSpPr>
              <p:cNvPr id="7" name="화살표: 갈매기형 수장 6">
                <a:extLst>
                  <a:ext uri="{FF2B5EF4-FFF2-40B4-BE49-F238E27FC236}">
                    <a16:creationId xmlns:a16="http://schemas.microsoft.com/office/drawing/2014/main" id="{9ECE4240-035A-47C5-B915-8EDF69EB85F3}"/>
                  </a:ext>
                </a:extLst>
              </p:cNvPr>
              <p:cNvSpPr/>
              <p:nvPr/>
            </p:nvSpPr>
            <p:spPr>
              <a:xfrm>
                <a:off x="3301433" y="901369"/>
                <a:ext cx="1833293" cy="733317"/>
              </a:xfrm>
              <a:prstGeom prst="chevron">
                <a:avLst/>
              </a:prstGeom>
              <a:solidFill>
                <a:srgbClr val="A4B4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화살표: 갈매기형 수장 4">
                <a:extLst>
                  <a:ext uri="{FF2B5EF4-FFF2-40B4-BE49-F238E27FC236}">
                    <a16:creationId xmlns:a16="http://schemas.microsoft.com/office/drawing/2014/main" id="{002BC76D-180F-4757-8FBA-E148AC859B9A}"/>
                  </a:ext>
                </a:extLst>
              </p:cNvPr>
              <p:cNvSpPr txBox="1"/>
              <p:nvPr/>
            </p:nvSpPr>
            <p:spPr>
              <a:xfrm>
                <a:off x="3445449" y="901369"/>
                <a:ext cx="1649565" cy="7333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010" tIns="25337" rIns="25337" bIns="25337" numCol="1" spcCol="1270" anchor="ctr" anchorCtr="0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/>
                  <a:t>K-fold</a:t>
                </a:r>
                <a:r>
                  <a:rPr lang="en-US" altLang="ko-KR" sz="2000" dirty="0"/>
                  <a:t> </a:t>
                </a:r>
                <a:r>
                  <a:rPr lang="en-US" altLang="ko-KR" sz="2000" b="1" dirty="0"/>
                  <a:t>Validation</a:t>
                </a:r>
                <a:endParaRPr lang="ko-KR" altLang="en-US" sz="2000" b="1" dirty="0"/>
              </a:p>
            </p:txBody>
          </p:sp>
        </p:grpSp>
      </p:grp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78661967-7858-431A-A0E8-CEA71B8A3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C2066456-084C-48E9-9807-587B97E220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>
              <a:defRPr sz="1197" b="0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depth=11,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불순도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=“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gini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계수”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30E245E-99E1-4F90-99F5-25887DD83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96041"/>
              </p:ext>
            </p:extLst>
          </p:nvPr>
        </p:nvGraphicFramePr>
        <p:xfrm>
          <a:off x="1195249" y="2312312"/>
          <a:ext cx="6689118" cy="2422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527">
                  <a:extLst>
                    <a:ext uri="{9D8B030D-6E8A-4147-A177-3AD203B41FA5}">
                      <a16:colId xmlns:a16="http://schemas.microsoft.com/office/drawing/2014/main" val="138636794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944141430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2817625791"/>
                    </a:ext>
                  </a:extLst>
                </a:gridCol>
              </a:tblGrid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max_depth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Cross validation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10052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0.84711334615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51584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0.84955029194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7555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11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0.85623428487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0.8574915 0.85784013 0.85677309 0.856921 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0.8546707 0.85862193</a:t>
                      </a:r>
                      <a:endParaRPr lang="ko-KR" altLang="en-US" dirty="0"/>
                    </a:p>
                  </a:txBody>
                  <a:tcPr>
                    <a:solidFill>
                      <a:srgbClr val="F8F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521164"/>
                  </a:ext>
                </a:extLst>
              </a:tr>
              <a:tr h="3651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k = 14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0.85939667983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0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2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1264757331"/>
              </p:ext>
            </p:extLst>
          </p:nvPr>
        </p:nvGraphicFramePr>
        <p:xfrm>
          <a:off x="6639996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153930"/>
              </p:ext>
            </p:extLst>
          </p:nvPr>
        </p:nvGraphicFramePr>
        <p:xfrm>
          <a:off x="4709108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793882"/>
              </p:ext>
            </p:extLst>
          </p:nvPr>
        </p:nvGraphicFramePr>
        <p:xfrm>
          <a:off x="2778219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833822"/>
              </p:ext>
            </p:extLst>
          </p:nvPr>
        </p:nvGraphicFramePr>
        <p:xfrm>
          <a:off x="847330" y="1801379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Modeling Accuracy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분류 모델 별 모델링 정확도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221012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3876" y="2306578"/>
            <a:ext cx="12241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86%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83%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4334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9108" y="3673936"/>
            <a:ext cx="172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 Regression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02606" y="3618771"/>
            <a:ext cx="1535427" cy="717578"/>
            <a:chOff x="3324740" y="1715063"/>
            <a:chExt cx="1260140" cy="553998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 Tree</a:t>
              </a:r>
              <a:endPara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max_depth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 11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673936"/>
            <a:ext cx="1535427" cy="553998"/>
            <a:chOff x="3324740" y="1715063"/>
            <a:chExt cx="1260140" cy="553998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Naive Bayes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673936"/>
            <a:ext cx="1535427" cy="553998"/>
            <a:chOff x="3324740" y="1715063"/>
            <a:chExt cx="1260140" cy="553998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KNN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 = 10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19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입원 여부 예측 서비스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35751" y="699541"/>
            <a:ext cx="2123728" cy="3077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b="1" dirty="0" err="1"/>
              <a:t>FastAPI</a:t>
            </a:r>
            <a:r>
              <a:rPr lang="en-US" altLang="ko-KR" b="1" dirty="0"/>
              <a:t> – Web View </a:t>
            </a:r>
            <a:r>
              <a:rPr lang="en-US" altLang="ko-KR" dirty="0"/>
              <a:t>–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hlinkClick r:id="rId2"/>
          </p:cNvPr>
          <p:cNvSpPr txBox="1"/>
          <p:nvPr/>
        </p:nvSpPr>
        <p:spPr>
          <a:xfrm>
            <a:off x="5250307" y="699542"/>
            <a:ext cx="530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 action="ppaction://hlinksldjump"/>
              </a:rPr>
              <a:t>WIX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0BB26E0-C580-459D-BCCC-DFBE290A8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66328" y="1217153"/>
            <a:ext cx="1945465" cy="3005145"/>
          </a:xfrm>
        </p:spPr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프로젝트 결과 및 향후과제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연령대</a:t>
            </a:r>
            <a:r>
              <a:rPr lang="en-US" altLang="ko-KR" dirty="0"/>
              <a:t>, </a:t>
            </a:r>
            <a:r>
              <a:rPr lang="ko-KR" altLang="en-US" dirty="0"/>
              <a:t>거주지와 같은 상용데이터와 진료과목</a:t>
            </a:r>
            <a:r>
              <a:rPr lang="en-US" altLang="ko-KR" dirty="0"/>
              <a:t>, </a:t>
            </a:r>
            <a:r>
              <a:rPr lang="ko-KR" altLang="en-US" dirty="0"/>
              <a:t>질병코드와 같은 헬스케어 데이터 간의 연관성 분석을 통해 서비스 이용자의 </a:t>
            </a:r>
            <a:r>
              <a:rPr lang="ko-KR" altLang="en-US" b="1" dirty="0"/>
              <a:t>입원여부를 사전에 확인할 수 있는 예측 서비스를 제작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향후 발전 방향 </a:t>
            </a:r>
            <a:r>
              <a:rPr lang="en-US" altLang="ko-KR" dirty="0"/>
              <a:t>: </a:t>
            </a:r>
            <a:r>
              <a:rPr lang="ko-KR" altLang="en-US" dirty="0"/>
              <a:t>입원예측모델을 기반으로 의료정보와 비용과의 연관성을 밝혀 </a:t>
            </a:r>
            <a:r>
              <a:rPr lang="ko-KR" altLang="en-US" b="1" dirty="0"/>
              <a:t>비용산출 모델 </a:t>
            </a:r>
            <a:r>
              <a:rPr lang="ko-KR" altLang="en-US" dirty="0"/>
              <a:t>등을 개발한다</a:t>
            </a:r>
            <a:r>
              <a:rPr lang="en-US" altLang="ko-KR" dirty="0"/>
              <a:t>.</a:t>
            </a:r>
            <a:r>
              <a:rPr lang="ko-KR" altLang="en-US" dirty="0"/>
              <a:t> 건강보험공단과 서비스 이용자 모두에게 쉽게 요양관련 비용을 예측하게 하여 </a:t>
            </a:r>
            <a:r>
              <a:rPr lang="ko-KR" altLang="en-US" b="1" dirty="0"/>
              <a:t>의료서비스 개선</a:t>
            </a:r>
            <a:r>
              <a:rPr lang="ko-KR" altLang="en-US" dirty="0"/>
              <a:t>시킴을 목표로 향후 서비스를 </a:t>
            </a:r>
            <a:r>
              <a:rPr lang="ko-KR" altLang="en-US" dirty="0" err="1"/>
              <a:t>확장시킨다</a:t>
            </a:r>
            <a:r>
              <a:rPr lang="en-US" altLang="ko-KR" dirty="0"/>
              <a:t>.</a:t>
            </a:r>
          </a:p>
          <a:p>
            <a:endParaRPr lang="en-US" altLang="ko-KR" sz="1200" dirty="0"/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0ABE945B-3286-4C1E-9F7B-2E29BCE21D01}"/>
              </a:ext>
            </a:extLst>
          </p:cNvPr>
          <p:cNvSpPr/>
          <p:nvPr/>
        </p:nvSpPr>
        <p:spPr>
          <a:xfrm rot="16200000">
            <a:off x="4428970" y="1122037"/>
            <a:ext cx="358067" cy="3600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프로젝트 개요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31639" y="699543"/>
            <a:ext cx="7488833" cy="1269478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1760" y="1017364"/>
            <a:ext cx="4752528" cy="530885"/>
            <a:chOff x="2299400" y="1781114"/>
            <a:chExt cx="4576856" cy="53088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/>
                <a:t>프로젝트 주제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6161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1100" dirty="0"/>
                <a:t>상용 헬스케어 데이터 분석을 활용한 입원 여부 예측 서비스 개발</a:t>
              </a:r>
              <a:endParaRPr lang="en-US" altLang="ko-KR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31640" y="1800199"/>
            <a:ext cx="7488832" cy="1275607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31639" y="2913097"/>
            <a:ext cx="7482821" cy="1166241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31639" y="3867895"/>
            <a:ext cx="7479815" cy="1275606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39752" y="1979736"/>
            <a:ext cx="5941007" cy="933780"/>
            <a:chOff x="1664982" y="1468804"/>
            <a:chExt cx="5870938" cy="85089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1736141" y="146880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/>
                <a:t>프로젝트 진행 배경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1664982" y="1697491"/>
              <a:ext cx="5870938" cy="62220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100" dirty="0"/>
                <a:t>- </a:t>
              </a:r>
              <a:r>
                <a:rPr lang="ko-KR" altLang="en-US" sz="1100" dirty="0"/>
                <a:t>의료정보에 대한 접근성 </a:t>
              </a:r>
              <a:r>
                <a:rPr lang="en-US" altLang="ko-KR" sz="1100" dirty="0"/>
                <a:t>↑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/>
                <a:t>- </a:t>
              </a:r>
              <a:r>
                <a:rPr lang="ko-KR" altLang="en-US" sz="1100" dirty="0"/>
                <a:t>대중적인 상용 헬스케어 서비스의 부재</a:t>
              </a:r>
              <a:endParaRPr lang="en-US" altLang="ko-KR" sz="1100" dirty="0"/>
            </a:p>
            <a:p>
              <a:pPr>
                <a:lnSpc>
                  <a:spcPct val="120000"/>
                </a:lnSpc>
              </a:pPr>
              <a:r>
                <a:rPr lang="en-US" altLang="ko-KR" sz="1100" dirty="0"/>
                <a:t>- </a:t>
              </a:r>
              <a:r>
                <a:rPr lang="ko-KR" altLang="en-US" sz="1100" dirty="0"/>
                <a:t>쉽게 이용하는 헬스케어 서비스를 개발하여 누구나 쉽게 의료데이터에 접근할 수 있게 함</a:t>
              </a:r>
              <a:endParaRPr lang="en-US" altLang="ko-KR" sz="11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60075" y="3088667"/>
            <a:ext cx="6244374" cy="918684"/>
            <a:chOff x="2217081" y="1781114"/>
            <a:chExt cx="4884477" cy="91868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5751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/>
                <a:t>프로젝트 구조 및 도구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17081" y="2050389"/>
              <a:ext cx="4884477" cy="64940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ko-KR" altLang="en-US" sz="1100" dirty="0">
                  <a:latin typeface="+mn-ea"/>
                </a:rPr>
                <a:t>구조</a:t>
              </a:r>
              <a:r>
                <a:rPr lang="en-US" altLang="ko-KR" sz="1100" dirty="0">
                  <a:latin typeface="+mn-ea"/>
                </a:rPr>
                <a:t>: </a:t>
              </a:r>
              <a:r>
                <a:rPr lang="ko-KR" altLang="en-US" sz="1100" dirty="0">
                  <a:latin typeface="+mn-ea"/>
                </a:rPr>
                <a:t>주제선정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데이터 </a:t>
              </a:r>
              <a:r>
                <a:rPr lang="ko-KR" altLang="en-US" sz="1100" dirty="0" err="1">
                  <a:latin typeface="+mn-ea"/>
                </a:rPr>
                <a:t>전처리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시각화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모델링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서비스 개발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ko-KR" altLang="en-US" sz="1100" dirty="0">
                  <a:latin typeface="+mn-ea"/>
                </a:rPr>
                <a:t>발표</a:t>
              </a:r>
              <a:endParaRPr lang="en-US" altLang="ko-KR" sz="1100" dirty="0"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ko-KR" altLang="en-US" sz="1100" dirty="0">
                  <a:latin typeface="+mn-ea"/>
                </a:rPr>
                <a:t>도구 </a:t>
              </a:r>
              <a:r>
                <a:rPr lang="en-US" altLang="ko-KR" sz="1100" dirty="0">
                  <a:latin typeface="+mn-ea"/>
                </a:rPr>
                <a:t>: </a:t>
              </a:r>
              <a:r>
                <a:rPr lang="en-US" altLang="ko-KR" sz="1100" dirty="0" err="1">
                  <a:latin typeface="+mn-ea"/>
                </a:rPr>
                <a:t>Colab</a:t>
              </a:r>
              <a:r>
                <a:rPr lang="en-US" altLang="ko-KR" sz="1100" dirty="0">
                  <a:latin typeface="+mn-ea"/>
                </a:rPr>
                <a:t>, VS Code, </a:t>
              </a:r>
              <a:r>
                <a:rPr lang="en-US" altLang="ko-KR" sz="1100" dirty="0" err="1">
                  <a:latin typeface="+mn-ea"/>
                </a:rPr>
                <a:t>Numpy</a:t>
              </a:r>
              <a:r>
                <a:rPr lang="en-US" altLang="ko-KR" sz="1100" dirty="0">
                  <a:latin typeface="+mn-ea"/>
                </a:rPr>
                <a:t>, Pandas, </a:t>
              </a:r>
              <a:r>
                <a:rPr lang="en-US" altLang="ko-KR" sz="1100" dirty="0" err="1">
                  <a:latin typeface="+mn-ea"/>
                </a:rPr>
                <a:t>Scikit</a:t>
              </a:r>
              <a:r>
                <a:rPr lang="en-US" altLang="ko-KR" sz="1100" dirty="0">
                  <a:latin typeface="+mn-ea"/>
                </a:rPr>
                <a:t> Learn, Matplotlib, Seaborn, </a:t>
              </a:r>
              <a:r>
                <a:rPr lang="en-US" altLang="ko-KR" sz="1100" dirty="0" err="1">
                  <a:latin typeface="+mn-ea"/>
                </a:rPr>
                <a:t>Plotly</a:t>
              </a:r>
              <a:r>
                <a:rPr lang="en-US" altLang="ko-KR" sz="1100" dirty="0">
                  <a:latin typeface="+mn-ea"/>
                </a:rPr>
                <a:t>, </a:t>
              </a:r>
              <a:r>
                <a:rPr lang="en-US" altLang="ko-KR" sz="1100" dirty="0" err="1">
                  <a:latin typeface="+mn-ea"/>
                </a:rPr>
                <a:t>FastAPI</a:t>
              </a:r>
              <a:r>
                <a:rPr lang="en-US" altLang="ko-KR" sz="1100" dirty="0">
                  <a:latin typeface="+mn-ea"/>
                </a:rPr>
                <a:t>,</a:t>
              </a:r>
              <a:r>
                <a:rPr lang="ko-KR" altLang="en-US" sz="1100" dirty="0">
                  <a:latin typeface="+mn-ea"/>
                </a:rPr>
                <a:t> </a:t>
              </a:r>
              <a:r>
                <a:rPr lang="en-US" altLang="ko-KR" sz="1100" dirty="0">
                  <a:latin typeface="+mn-ea"/>
                </a:rPr>
                <a:t>WIX</a:t>
              </a:r>
              <a:endParaRPr lang="ko-KR" altLang="en-US" sz="1100" dirty="0">
                <a:latin typeface="+mn-ea"/>
              </a:endParaRPr>
            </a:p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39751" y="3984154"/>
            <a:ext cx="5865286" cy="1057720"/>
            <a:chOff x="1863824" y="1752079"/>
            <a:chExt cx="5086312" cy="1057720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1926269" y="175207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/>
                <a:t>프로젝트 진행 내용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1863824" y="1923851"/>
              <a:ext cx="5086312" cy="88594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ko-KR" altLang="ko-KR" sz="1100" dirty="0">
                  <a:latin typeface="+mn-ea"/>
                </a:rPr>
                <a:t>데이터 탐색을 통한</a:t>
              </a:r>
              <a:r>
                <a:rPr lang="en-US" altLang="ko-KR" sz="1100" dirty="0">
                  <a:latin typeface="+mn-ea"/>
                </a:rPr>
                <a:t> Target</a:t>
              </a:r>
              <a:r>
                <a:rPr lang="ko-KR" altLang="ko-KR" sz="1100" dirty="0">
                  <a:latin typeface="+mn-ea"/>
                </a:rPr>
                <a:t>과</a:t>
              </a:r>
              <a:r>
                <a:rPr lang="en-US" altLang="ko-KR" sz="1100" dirty="0">
                  <a:latin typeface="+mn-ea"/>
                </a:rPr>
                <a:t> Feature</a:t>
              </a:r>
              <a:r>
                <a:rPr lang="ko-KR" altLang="ko-KR" sz="1100" dirty="0">
                  <a:latin typeface="+mn-ea"/>
                </a:rPr>
                <a:t>간의 관계 시각화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ko-KR" altLang="ko-KR" sz="1100" dirty="0">
                  <a:latin typeface="+mn-ea"/>
                </a:rPr>
                <a:t>종속변수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ko-KR" sz="1100" dirty="0">
                  <a:latin typeface="+mn-ea"/>
                </a:rPr>
                <a:t>입원여부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ko-KR" sz="1100" dirty="0">
                  <a:latin typeface="+mn-ea"/>
                </a:rPr>
                <a:t>에 영향을 미치는 적합한 독립변수 판단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</a:t>
              </a:r>
              <a:r>
                <a:rPr lang="en-US" altLang="ko-KR" sz="1100" dirty="0" err="1">
                  <a:latin typeface="+mn-ea"/>
                </a:rPr>
                <a:t>Scikit</a:t>
              </a:r>
              <a:r>
                <a:rPr lang="en-US" altLang="ko-KR" sz="1100" dirty="0">
                  <a:latin typeface="+mn-ea"/>
                </a:rPr>
                <a:t>-Learn</a:t>
              </a:r>
              <a:r>
                <a:rPr lang="ko-KR" altLang="ko-KR" sz="1100" dirty="0">
                  <a:latin typeface="+mn-ea"/>
                </a:rPr>
                <a:t>을 활용한 예측모델 작성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latin typeface="+mn-ea"/>
                </a:rPr>
                <a:t>- Fast-API</a:t>
              </a:r>
              <a:r>
                <a:rPr lang="ko-KR" altLang="ko-KR" sz="1100" dirty="0">
                  <a:latin typeface="+mn-ea"/>
                </a:rPr>
                <a:t>를 활용</a:t>
              </a:r>
              <a:r>
                <a:rPr lang="ko-KR" altLang="en-US" sz="1100" dirty="0">
                  <a:latin typeface="+mn-ea"/>
                </a:rPr>
                <a:t>하여</a:t>
              </a:r>
              <a:r>
                <a:rPr lang="en-US" altLang="ko-KR" sz="1100" dirty="0">
                  <a:latin typeface="+mn-ea"/>
                </a:rPr>
                <a:t> Web View</a:t>
              </a:r>
              <a:r>
                <a:rPr lang="ko-KR" altLang="en-US" sz="1100" dirty="0">
                  <a:latin typeface="+mn-ea"/>
                </a:rPr>
                <a:t>에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ko-KR" altLang="ko-KR" sz="1100" dirty="0">
                  <a:latin typeface="+mn-ea"/>
                </a:rPr>
                <a:t>연결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1645576" y="2059618"/>
            <a:ext cx="403184" cy="6330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1659072" y="325824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1648536" y="4227934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A12F3-F712-49EB-9A03-979698A686D4}"/>
              </a:ext>
            </a:extLst>
          </p:cNvPr>
          <p:cNvSpPr txBox="1"/>
          <p:nvPr/>
        </p:nvSpPr>
        <p:spPr>
          <a:xfrm>
            <a:off x="1642724" y="987574"/>
            <a:ext cx="43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miley Face 14">
            <a:extLst>
              <a:ext uri="{FF2B5EF4-FFF2-40B4-BE49-F238E27FC236}">
                <a16:creationId xmlns:a16="http://schemas.microsoft.com/office/drawing/2014/main" id="{1F2B8D56-B865-4782-B802-F9342FE8EAD2}"/>
              </a:ext>
            </a:extLst>
          </p:cNvPr>
          <p:cNvSpPr/>
          <p:nvPr/>
        </p:nvSpPr>
        <p:spPr>
          <a:xfrm>
            <a:off x="5940152" y="919564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8E2C2E8-509E-40A7-999D-CA9C00F94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14531"/>
              </p:ext>
            </p:extLst>
          </p:nvPr>
        </p:nvGraphicFramePr>
        <p:xfrm>
          <a:off x="0" y="534694"/>
          <a:ext cx="9144000" cy="46529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1560">
                  <a:extLst>
                    <a:ext uri="{9D8B030D-6E8A-4147-A177-3AD203B41FA5}">
                      <a16:colId xmlns:a16="http://schemas.microsoft.com/office/drawing/2014/main" val="22586601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41569306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48795310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970647762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1527013704"/>
                    </a:ext>
                  </a:extLst>
                </a:gridCol>
              </a:tblGrid>
              <a:tr h="24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잘한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아쉬운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갈등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해결방안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628"/>
                  </a:ext>
                </a:extLst>
              </a:tr>
              <a:tr h="583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김용국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43892"/>
                  </a:ext>
                </a:extLst>
              </a:tr>
              <a:tr h="746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김진영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서로의 실력차이를 인지하고 역할분담을 하였고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참여를 독려하여 </a:t>
                      </a:r>
                      <a:r>
                        <a:rPr lang="ko-KR" altLang="en-US" sz="1100" b="1" dirty="0"/>
                        <a:t>의사소통이 활발</a:t>
                      </a:r>
                      <a:r>
                        <a:rPr lang="ko-KR" altLang="en-US" sz="1100" dirty="0"/>
                        <a:t>하게 되었다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다른 팀원들에 비해 </a:t>
                      </a:r>
                      <a:r>
                        <a:rPr lang="ko-KR" altLang="en-US" sz="1100" b="1" dirty="0"/>
                        <a:t>실력이 뒤떨어져 </a:t>
                      </a:r>
                      <a:r>
                        <a:rPr lang="ko-KR" altLang="en-US" sz="1100" dirty="0"/>
                        <a:t>코딩에 어려움이 있었고 팀에 도움이 되지 못했다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기회가 된다면 연속형 데이터도 다뤄보고 싶다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실력차이로 인해 일부 팀원들의 </a:t>
                      </a:r>
                      <a:r>
                        <a:rPr lang="ko-KR" altLang="en-US" sz="1100" b="1" dirty="0"/>
                        <a:t>참여도가 떨어졌다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다른 팀원들이 꾸준히 참여를 독려하고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b="1" dirty="0"/>
                        <a:t>어려운 부분을 함께 이야기</a:t>
                      </a:r>
                      <a:r>
                        <a:rPr lang="ko-KR" altLang="en-US" sz="1100" dirty="0"/>
                        <a:t>하며 참여율을 높였다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81978"/>
                  </a:ext>
                </a:extLst>
              </a:tr>
              <a:tr h="1495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조정범</a:t>
                      </a:r>
                      <a:endParaRPr lang="ko-KR" altLang="en-US" sz="1000" b="1" dirty="0"/>
                    </a:p>
                    <a:p>
                      <a:pPr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부족한 점을 인정</a:t>
                      </a:r>
                      <a:r>
                        <a:rPr lang="ko-KR" altLang="en-US" sz="1100" b="0" dirty="0"/>
                        <a:t>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열정을 가지고 끝까지 팀프로젝트를 완수하기 위해 노력하였으며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프로젝트를 진행하는 내내 팀원들과 소통하였다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분석프로젝트를 진행하는 것이 </a:t>
                      </a:r>
                      <a:r>
                        <a:rPr lang="ko-KR" altLang="en-US" sz="1100" dirty="0" err="1"/>
                        <a:t>처음이다보니</a:t>
                      </a:r>
                      <a:r>
                        <a:rPr lang="ko-KR" altLang="en-US" sz="1100" dirty="0"/>
                        <a:t> 주제 선정부터 서비스 구현까지 낭비되는 시간들이 많아 </a:t>
                      </a:r>
                      <a:r>
                        <a:rPr lang="ko-KR" altLang="en-US" sz="1100" b="1" dirty="0"/>
                        <a:t>보다 나은 결과물을 도출하지 못한 </a:t>
                      </a:r>
                      <a:r>
                        <a:rPr lang="ko-KR" altLang="en-US" sz="1100" dirty="0"/>
                        <a:t>것이 아쉽다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하지만 그동안 배운 </a:t>
                      </a:r>
                      <a:r>
                        <a:rPr lang="ko-KR" altLang="en-US" sz="1100" dirty="0" err="1"/>
                        <a:t>파이썬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머신러닝들을</a:t>
                      </a:r>
                      <a:r>
                        <a:rPr lang="ko-KR" altLang="en-US" sz="1100" dirty="0"/>
                        <a:t> 실제로 코딩해보고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간단하게나마</a:t>
                      </a:r>
                      <a:r>
                        <a:rPr lang="ko-KR" altLang="en-US" sz="1100" dirty="0"/>
                        <a:t> 서비스 구현을 위해 </a:t>
                      </a:r>
                      <a:r>
                        <a:rPr lang="ko-KR" altLang="en-US" sz="1100" dirty="0" err="1"/>
                        <a:t>윅스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깃허브를</a:t>
                      </a:r>
                      <a:r>
                        <a:rPr lang="ko-KR" altLang="en-US" sz="1100" dirty="0"/>
                        <a:t> 활용한 </a:t>
                      </a:r>
                      <a:r>
                        <a:rPr lang="ko-KR" altLang="en-US" sz="1100" dirty="0" err="1"/>
                        <a:t>웹호스팅</a:t>
                      </a:r>
                      <a:r>
                        <a:rPr lang="ko-KR" altLang="en-US" sz="1100" dirty="0"/>
                        <a:t> 등과 같은 새로운 것들을 직접 찾아보고 실행해보면서 많은 것을 배울 수 있어서 나에게는 의미가 깊은 경험이 되었다고 생각한다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실제로 데이터분석 프로젝트를 진행해본 것이 처음이라 보다 체계적으로 계획을 수립하고 단계적으로 진행하지 못하여 </a:t>
                      </a:r>
                      <a:r>
                        <a:rPr lang="ko-KR" altLang="en-US" sz="1100" b="1" dirty="0"/>
                        <a:t>시간을 보다 효율적</a:t>
                      </a:r>
                      <a:r>
                        <a:rPr lang="ko-KR" altLang="en-US" sz="1100" dirty="0"/>
                        <a:t>이고 효과적으로 쓰지 못하였다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지식과 경험이 부족한 현재상태를 인정하고 다른 사람들과 최대한 소통을 하고 </a:t>
                      </a:r>
                      <a:r>
                        <a:rPr lang="ko-KR" altLang="en-US" sz="1100" b="1" dirty="0"/>
                        <a:t>의견을 교류</a:t>
                      </a:r>
                      <a:r>
                        <a:rPr lang="ko-KR" altLang="en-US" sz="1100" dirty="0"/>
                        <a:t>하며 프로젝트를 진행하였으며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그 과정에서 </a:t>
                      </a:r>
                      <a:r>
                        <a:rPr lang="ko-KR" altLang="en-US" sz="1100" dirty="0" err="1"/>
                        <a:t>팀원들한테서</a:t>
                      </a:r>
                      <a:r>
                        <a:rPr lang="ko-KR" altLang="en-US" sz="1100" dirty="0"/>
                        <a:t> 코딩과 프로젝트를 진행만 하느라 놓쳤던 포인트들을 다시 보고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나와 </a:t>
                      </a:r>
                      <a:r>
                        <a:rPr lang="ko-KR" altLang="en-US" sz="1100" b="1" dirty="0"/>
                        <a:t>다른 관점들을 공유</a:t>
                      </a:r>
                      <a:r>
                        <a:rPr lang="ko-KR" altLang="en-US" sz="1100" dirty="0"/>
                        <a:t>하면서 많은 것을 배울 수 있었다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238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손학영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모델링을 처음 해봄에도 불구하고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팀원 모두 </a:t>
                      </a:r>
                      <a:r>
                        <a:rPr lang="ko-KR" altLang="en-US" sz="1100" dirty="0" err="1"/>
                        <a:t>구글링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수업자료 등을 통해 </a:t>
                      </a:r>
                      <a:r>
                        <a:rPr lang="ko-KR" altLang="en-US" sz="1100" b="1" dirty="0"/>
                        <a:t>포기하지 않고 끝까지 완성</a:t>
                      </a:r>
                      <a:r>
                        <a:rPr lang="ko-KR" altLang="en-US" sz="1100" dirty="0"/>
                        <a:t>하였다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Feature</a:t>
                      </a:r>
                      <a:r>
                        <a:rPr lang="ko-KR" altLang="en-US" sz="1100" dirty="0"/>
                        <a:t>의 데이터 타입이 범주형만 있는 데이터여서 아쉬웠다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b="1" dirty="0"/>
                        <a:t>연속형 변수</a:t>
                      </a:r>
                      <a:r>
                        <a:rPr lang="ko-KR" altLang="en-US" sz="1100" dirty="0"/>
                        <a:t>를 활용하여 스케일링 등도 해보면 좋았을 것 같다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머신러닝을</a:t>
                      </a:r>
                      <a:r>
                        <a:rPr lang="ko-KR" altLang="en-US" sz="1100" dirty="0"/>
                        <a:t> 이론과 기초 데이터로만 </a:t>
                      </a:r>
                      <a:r>
                        <a:rPr lang="ko-KR" altLang="en-US" sz="1100" dirty="0" err="1"/>
                        <a:t>수행했었기에</a:t>
                      </a:r>
                      <a:r>
                        <a:rPr lang="ko-KR" altLang="en-US" sz="1100" dirty="0"/>
                        <a:t> 분석주제부터 서비스 구현까지는 처음이라 </a:t>
                      </a:r>
                      <a:r>
                        <a:rPr lang="ko-KR" altLang="en-US" sz="1100" b="1" dirty="0"/>
                        <a:t>어떤 흐름으로 진행</a:t>
                      </a:r>
                      <a:r>
                        <a:rPr lang="ko-KR" altLang="en-US" sz="1100" dirty="0"/>
                        <a:t>해야 하는지 알아가는게 어려웠다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구글링</a:t>
                      </a:r>
                      <a:r>
                        <a:rPr lang="ko-KR" altLang="en-US" sz="1100" dirty="0"/>
                        <a:t>과 기존에 </a:t>
                      </a:r>
                      <a:r>
                        <a:rPr lang="ko-KR" altLang="en-US" sz="1100" b="1" dirty="0"/>
                        <a:t>학습했던 이론 자료</a:t>
                      </a:r>
                      <a:r>
                        <a:rPr lang="ko-KR" altLang="en-US" sz="1100" dirty="0"/>
                        <a:t>들을 바탕으로 단계 별 배운 이론과 코드를 적용시키고 </a:t>
                      </a:r>
                      <a:r>
                        <a:rPr lang="ko-KR" altLang="en-US" sz="1100" b="1" dirty="0"/>
                        <a:t>강사님께 </a:t>
                      </a:r>
                      <a:r>
                        <a:rPr lang="ko-KR" altLang="en-US" sz="1100" b="1" dirty="0" err="1"/>
                        <a:t>질문</a:t>
                      </a:r>
                      <a:r>
                        <a:rPr lang="ko-KR" altLang="en-US" sz="1100" dirty="0" err="1"/>
                        <a:t>드려</a:t>
                      </a:r>
                      <a:r>
                        <a:rPr lang="ko-KR" altLang="en-US" sz="1100" dirty="0"/>
                        <a:t> 해결했다</a:t>
                      </a:r>
                      <a:r>
                        <a:rPr lang="en-US" altLang="ko-KR" sz="1100" dirty="0"/>
                        <a:t>. (</a:t>
                      </a:r>
                      <a:r>
                        <a:rPr lang="ko-KR" altLang="en-US" sz="1100" dirty="0"/>
                        <a:t>구글링은 위대하다</a:t>
                      </a:r>
                      <a:r>
                        <a:rPr lang="en-US" altLang="ko-KR" sz="1100" dirty="0"/>
                        <a:t>.)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42451"/>
                  </a:ext>
                </a:extLst>
              </a:tr>
            </a:tbl>
          </a:graphicData>
        </a:graphic>
      </p:graphicFrame>
      <p:sp>
        <p:nvSpPr>
          <p:cNvPr id="20" name="Smiley Face 15">
            <a:extLst>
              <a:ext uri="{FF2B5EF4-FFF2-40B4-BE49-F238E27FC236}">
                <a16:creationId xmlns:a16="http://schemas.microsoft.com/office/drawing/2014/main" id="{5FC636EE-0B86-4CBF-A5F3-7EA897D15587}"/>
              </a:ext>
            </a:extLst>
          </p:cNvPr>
          <p:cNvSpPr/>
          <p:nvPr/>
        </p:nvSpPr>
        <p:spPr>
          <a:xfrm>
            <a:off x="6660232" y="1907683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37">
            <a:extLst>
              <a:ext uri="{FF2B5EF4-FFF2-40B4-BE49-F238E27FC236}">
                <a16:creationId xmlns:a16="http://schemas.microsoft.com/office/drawing/2014/main" id="{A8D2C1C1-FC10-4C54-A9B9-BF1E7A647526}"/>
              </a:ext>
            </a:extLst>
          </p:cNvPr>
          <p:cNvSpPr/>
          <p:nvPr/>
        </p:nvSpPr>
        <p:spPr>
          <a:xfrm rot="414605">
            <a:off x="201388" y="3457722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Smiley Face 14">
            <a:extLst>
              <a:ext uri="{FF2B5EF4-FFF2-40B4-BE49-F238E27FC236}">
                <a16:creationId xmlns:a16="http://schemas.microsoft.com/office/drawing/2014/main" id="{648725C2-2C14-48F1-B744-66F20CC38378}"/>
              </a:ext>
            </a:extLst>
          </p:cNvPr>
          <p:cNvSpPr/>
          <p:nvPr/>
        </p:nvSpPr>
        <p:spPr>
          <a:xfrm>
            <a:off x="8100392" y="4716750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05632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1635646"/>
            <a:ext cx="3888432" cy="1872208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1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6F944-28B7-476B-941C-645D36C550A4}"/>
              </a:ext>
            </a:extLst>
          </p:cNvPr>
          <p:cNvSpPr txBox="1"/>
          <p:nvPr/>
        </p:nvSpPr>
        <p:spPr>
          <a:xfrm>
            <a:off x="7966680" y="47319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쨍그랑</a:t>
            </a:r>
            <a:r>
              <a:rPr lang="en-US" altLang="ko-KR" b="1" dirty="0"/>
              <a:t>...</a:t>
            </a:r>
            <a:endParaRPr lang="ko-KR" altLang="en-US" b="1" dirty="0"/>
          </a:p>
        </p:txBody>
      </p:sp>
      <p:pic>
        <p:nvPicPr>
          <p:cNvPr id="1028" name="Picture 4" descr="Jobs, Auction, Hammer, Commandments, Auctioneer, Male">
            <a:extLst>
              <a:ext uri="{FF2B5EF4-FFF2-40B4-BE49-F238E27FC236}">
                <a16:creationId xmlns:a16="http://schemas.microsoft.com/office/drawing/2014/main" id="{ABC62F71-1CD8-4D22-8F1C-A3F26F81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66" y="3189248"/>
            <a:ext cx="1928750" cy="19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bs, Auction, Hammer, Commandments, Auctioneer, Male">
            <a:extLst>
              <a:ext uri="{FF2B5EF4-FFF2-40B4-BE49-F238E27FC236}">
                <a16:creationId xmlns:a16="http://schemas.microsoft.com/office/drawing/2014/main" id="{43B3C6E5-887A-4B27-8D3D-61E4C766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8784" flipH="1">
            <a:off x="1265272" y="3151257"/>
            <a:ext cx="1392464" cy="20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bs, Auction, Hammer, Commandments, Auctioneer, Male">
            <a:extLst>
              <a:ext uri="{FF2B5EF4-FFF2-40B4-BE49-F238E27FC236}">
                <a16:creationId xmlns:a16="http://schemas.microsoft.com/office/drawing/2014/main" id="{CF018F9B-4D88-4F52-A969-6FB779DB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769">
            <a:off x="6778468" y="298990"/>
            <a:ext cx="1832729" cy="18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bs, Auction, Hammer, Commandments, Auctioneer, Male">
            <a:extLst>
              <a:ext uri="{FF2B5EF4-FFF2-40B4-BE49-F238E27FC236}">
                <a16:creationId xmlns:a16="http://schemas.microsoft.com/office/drawing/2014/main" id="{6015A114-DD94-41D3-8B83-8A321B1A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058"/>
            <a:ext cx="1861694" cy="186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1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팀 구성 및 역할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A</a:t>
            </a:r>
            <a:r>
              <a:rPr lang="ko-KR" altLang="en-US" dirty="0"/>
              <a:t>반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데이터뿌시기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8D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8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7749" y="146845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100%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8" y="2278605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90%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8" y="3898912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52486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1200" dirty="0"/>
                <a:t>데이터 </a:t>
              </a:r>
              <a:r>
                <a:rPr lang="ko-KR" altLang="en-US" sz="1200" dirty="0" err="1"/>
                <a:t>전처리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시각화</a:t>
              </a:r>
              <a:r>
                <a:rPr lang="en-US" altLang="ko-KR" sz="1200" dirty="0"/>
                <a:t>, </a:t>
              </a:r>
              <a:r>
                <a:rPr lang="ko-KR" altLang="en-US" sz="1200" dirty="0" err="1"/>
                <a:t>코드합치기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모델링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FastAPI</a:t>
              </a:r>
              <a:r>
                <a:rPr lang="en-US" altLang="ko-KR" sz="1200" dirty="0"/>
                <a:t>(HTML), </a:t>
              </a:r>
              <a:r>
                <a:rPr lang="ko-KR" altLang="en-US" sz="1200" dirty="0"/>
                <a:t>모델과 </a:t>
              </a:r>
              <a:r>
                <a:rPr lang="en-US" altLang="ko-KR" sz="1200" dirty="0"/>
                <a:t>HMTL </a:t>
              </a:r>
              <a:r>
                <a:rPr lang="ko-KR" altLang="en-US" sz="1200" dirty="0"/>
                <a:t>연결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발표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손학영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33730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sz="1200" dirty="0"/>
                <a:t>데이터 </a:t>
              </a:r>
              <a:r>
                <a:rPr lang="ko-KR" altLang="en-US" sz="1200" dirty="0" err="1"/>
                <a:t>전처리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시각화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모델링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FastAPI</a:t>
              </a:r>
              <a:r>
                <a:rPr lang="en-US" altLang="ko-KR" sz="1200" dirty="0"/>
                <a:t>(HTML), WIX, CSS, </a:t>
              </a:r>
              <a:r>
                <a:rPr lang="ko-KR" altLang="en-US" sz="1200" dirty="0"/>
                <a:t>프로젝트 관리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조정범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14973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데이터 </a:t>
              </a:r>
              <a:r>
                <a:rPr lang="ko-KR" altLang="en-US" sz="1200" dirty="0" err="1"/>
                <a:t>전처리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시각화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모델링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발표자료준비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김진영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962177"/>
            <a:ext cx="3590814" cy="525214"/>
            <a:chOff x="4320398" y="1245513"/>
            <a:chExt cx="2874451" cy="525214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200" dirty="0"/>
                <a:t>데이터 </a:t>
              </a:r>
              <a:r>
                <a:rPr lang="ko-KR" altLang="en-US" sz="1200" dirty="0" err="1"/>
                <a:t>전처리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시각화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데이터 모델링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김용국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A4B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A4B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8" y="3088759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Work-flow &amp; </a:t>
            </a:r>
            <a:r>
              <a:rPr lang="ko-KR" altLang="en-US" dirty="0"/>
              <a:t>데이터 상세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5618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Work-flow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16512"/>
              </p:ext>
            </p:extLst>
          </p:nvPr>
        </p:nvGraphicFramePr>
        <p:xfrm>
          <a:off x="467780" y="1059583"/>
          <a:ext cx="8208676" cy="25809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구분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기간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활동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사전기획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27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~ 28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선정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자료분석 및 탐색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선정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기획서 제출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수립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자료조사 및 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GitHub, MS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Word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5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분석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~ 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모델링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모델링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Fastapi</a:t>
                      </a:r>
                      <a:r>
                        <a:rPr lang="en-US" altLang="ko-KR" sz="1100" dirty="0"/>
                        <a:t>, html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42037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수정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보완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/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발표준비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데이터 합치기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Fastapi</a:t>
                      </a:r>
                      <a:r>
                        <a:rPr lang="en-US" altLang="ko-KR" sz="1100" dirty="0"/>
                        <a:t>, html, CSS, WIX, </a:t>
                      </a:r>
                      <a:r>
                        <a:rPr lang="ko-KR" altLang="en-US" sz="1100" dirty="0"/>
                        <a:t>발표자료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Colab</a:t>
                      </a:r>
                      <a:r>
                        <a:rPr lang="en-US" altLang="ko-KR" sz="1100" dirty="0"/>
                        <a:t>, VS Code, GitHub, </a:t>
                      </a:r>
                      <a:r>
                        <a:rPr lang="en-US" altLang="ko-KR" sz="1100" dirty="0" err="1"/>
                        <a:t>Fastapi</a:t>
                      </a:r>
                      <a:r>
                        <a:rPr lang="en-US" altLang="ko-KR" sz="1100" dirty="0"/>
                        <a:t>, WIX, PowerPoint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05705"/>
                  </a:ext>
                </a:extLst>
              </a:tr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발표준비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발표 준비 및 연습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PowerPoint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88497"/>
                  </a:ext>
                </a:extLst>
              </a:tr>
              <a:tr h="260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프로젝트 발표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PowerPoint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7C10A4-EB6B-425E-B6C0-6715194CBF0A}"/>
              </a:ext>
            </a:extLst>
          </p:cNvPr>
          <p:cNvSpPr txBox="1">
            <a:spLocks/>
          </p:cNvSpPr>
          <p:nvPr/>
        </p:nvSpPr>
        <p:spPr>
          <a:xfrm>
            <a:off x="-4564" y="386789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상세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461F74-3A24-4670-9327-B55866673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92193"/>
              </p:ext>
            </p:extLst>
          </p:nvPr>
        </p:nvGraphicFramePr>
        <p:xfrm>
          <a:off x="478876" y="4184501"/>
          <a:ext cx="8208676" cy="8402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908">
                  <a:extLst>
                    <a:ext uri="{9D8B030D-6E8A-4147-A177-3AD203B41FA5}">
                      <a16:colId xmlns:a16="http://schemas.microsoft.com/office/drawing/2014/main" val="2931761014"/>
                    </a:ext>
                  </a:extLst>
                </a:gridCol>
                <a:gridCol w="2437176">
                  <a:extLst>
                    <a:ext uri="{9D8B030D-6E8A-4147-A177-3AD203B41FA5}">
                      <a16:colId xmlns:a16="http://schemas.microsoft.com/office/drawing/2014/main" val="3060633110"/>
                    </a:ext>
                  </a:extLst>
                </a:gridCol>
                <a:gridCol w="875192">
                  <a:extLst>
                    <a:ext uri="{9D8B030D-6E8A-4147-A177-3AD203B41FA5}">
                      <a16:colId xmlns:a16="http://schemas.microsoft.com/office/drawing/2014/main" val="2306823159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311557983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출처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데이터 이름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제공형태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요약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91959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공공데이터포털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국민건강보험공단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진료내역정보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csv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국민건강보험공단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진료내역정보 </a:t>
                      </a:r>
                      <a:r>
                        <a:rPr lang="en-US" altLang="ko-KR" sz="1200" dirty="0"/>
                        <a:t>(13178345, 19)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기간</a:t>
                      </a:r>
                      <a:r>
                        <a:rPr lang="en-US" altLang="ko-KR" sz="1200" dirty="0"/>
                        <a:t>: 2019.01.01 – 2019.12.31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5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9E0E0C2-62F6-4A6B-A37C-BDADD847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Pre-processing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7839C-7589-4BEC-8EE0-DDDC1AE3B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75606"/>
            <a:ext cx="9144000" cy="151216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/>
              <a:t>Target : </a:t>
            </a:r>
            <a:r>
              <a:rPr lang="ko-KR" altLang="en-US" sz="1400" dirty="0"/>
              <a:t>입원 여부 </a:t>
            </a:r>
            <a:r>
              <a:rPr lang="en-US" altLang="ko-KR" sz="1400" dirty="0"/>
              <a:t>(0,1)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입원 정의 </a:t>
            </a:r>
            <a:r>
              <a:rPr lang="en-US" altLang="ko-KR" sz="1400" dirty="0"/>
              <a:t>: </a:t>
            </a:r>
            <a:r>
              <a:rPr lang="ko-KR" altLang="en-US" sz="1400" dirty="0"/>
              <a:t>서식코드 </a:t>
            </a:r>
            <a:r>
              <a:rPr lang="en-US" altLang="ko-KR" sz="1400" dirty="0"/>
              <a:t>02, (04, 06, 07, 10, 12)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현재 데이터는 </a:t>
            </a:r>
            <a:r>
              <a:rPr lang="en-US" altLang="ko-KR" sz="1400" dirty="0"/>
              <a:t>02(</a:t>
            </a:r>
            <a:r>
              <a:rPr lang="ko-KR" altLang="en-US" sz="1400" dirty="0"/>
              <a:t>의과입원</a:t>
            </a:r>
            <a:r>
              <a:rPr lang="en-US" altLang="ko-KR" sz="1400" dirty="0"/>
              <a:t>), 03(</a:t>
            </a:r>
            <a:r>
              <a:rPr lang="ko-KR" altLang="en-US" sz="1400" dirty="0" err="1"/>
              <a:t>의과외래</a:t>
            </a:r>
            <a:r>
              <a:rPr lang="en-US" altLang="ko-KR" sz="1400" dirty="0"/>
              <a:t>), 08(</a:t>
            </a:r>
            <a:r>
              <a:rPr lang="ko-KR" altLang="en-US" sz="1400" dirty="0" err="1"/>
              <a:t>보건기관외래</a:t>
            </a:r>
            <a:r>
              <a:rPr lang="en-US" altLang="ko-KR" sz="1400" dirty="0"/>
              <a:t>) </a:t>
            </a:r>
            <a:r>
              <a:rPr lang="ko-KR" altLang="en-US" sz="1400" dirty="0"/>
              <a:t>존재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dirty="0"/>
              <a:t>범주형 → 숫자형 카테고리로 변환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dirty="0"/>
              <a:t>Sampling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Undersampling</a:t>
            </a:r>
            <a:r>
              <a:rPr lang="en-US" altLang="ko-KR" sz="1400" dirty="0"/>
              <a:t>) : Target class </a:t>
            </a:r>
            <a:r>
              <a:rPr lang="ko-KR" altLang="en-US" sz="1400" dirty="0"/>
              <a:t>비율 조정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ko-KR" altLang="en-US" sz="1600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AB5408-558D-4397-9B07-251A48E9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10499"/>
              </p:ext>
            </p:extLst>
          </p:nvPr>
        </p:nvGraphicFramePr>
        <p:xfrm>
          <a:off x="107504" y="2787774"/>
          <a:ext cx="8928989" cy="2208174"/>
        </p:xfrm>
        <a:graphic>
          <a:graphicData uri="http://schemas.openxmlformats.org/drawingml/2006/table">
            <a:tbl>
              <a:tblPr/>
              <a:tblGrid>
                <a:gridCol w="517851">
                  <a:extLst>
                    <a:ext uri="{9D8B030D-6E8A-4147-A177-3AD203B41FA5}">
                      <a16:colId xmlns:a16="http://schemas.microsoft.com/office/drawing/2014/main" val="1118360886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403416343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357831249"/>
                    </a:ext>
                  </a:extLst>
                </a:gridCol>
                <a:gridCol w="403457">
                  <a:extLst>
                    <a:ext uri="{9D8B030D-6E8A-4147-A177-3AD203B41FA5}">
                      <a16:colId xmlns:a16="http://schemas.microsoft.com/office/drawing/2014/main" val="3085176898"/>
                    </a:ext>
                  </a:extLst>
                </a:gridCol>
                <a:gridCol w="632241">
                  <a:extLst>
                    <a:ext uri="{9D8B030D-6E8A-4147-A177-3AD203B41FA5}">
                      <a16:colId xmlns:a16="http://schemas.microsoft.com/office/drawing/2014/main" val="2424776032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3067161665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1581916187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431917899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1566189670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340698983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123759652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3045145872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3242198650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2416878069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3255730913"/>
                    </a:ext>
                  </a:extLst>
                </a:gridCol>
                <a:gridCol w="517851">
                  <a:extLst>
                    <a:ext uri="{9D8B030D-6E8A-4147-A177-3AD203B41FA5}">
                      <a16:colId xmlns:a16="http://schemas.microsoft.com/office/drawing/2014/main" val="4081407125"/>
                    </a:ext>
                  </a:extLst>
                </a:gridCol>
                <a:gridCol w="643377">
                  <a:extLst>
                    <a:ext uri="{9D8B030D-6E8A-4147-A177-3AD203B41FA5}">
                      <a16:colId xmlns:a16="http://schemas.microsoft.com/office/drawing/2014/main" val="4205980573"/>
                    </a:ext>
                  </a:extLst>
                </a:gridCol>
              </a:tblGrid>
              <a:tr h="543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연령대코드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요양개시일자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서식코드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진료과목코드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주상병코드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부상병코드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입내원일수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심결가산율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심결요양급여비용총액</a:t>
                      </a:r>
                      <a:endParaRPr lang="ko-KR" altLang="en-US" sz="9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심결본인부담금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심결보험자부담금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총처방일수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기준일자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899870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20200309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H814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318920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20200123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I209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64089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20200108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E785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64045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20200106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M170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64165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20200121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I109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E782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20210929</a:t>
                      </a:r>
                    </a:p>
                  </a:txBody>
                  <a:tcPr marL="25774" marR="51547" marT="51547" marB="5154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86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1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/>
              <a:t>변수 특수성 시각화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B54273-F4F5-4C70-9291-4E96F4E72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" r="10938"/>
          <a:stretch/>
        </p:blipFill>
        <p:spPr bwMode="auto">
          <a:xfrm>
            <a:off x="107504" y="1563637"/>
            <a:ext cx="3816424" cy="32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9058C9-25EE-49A8-8672-F8863FF73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84930"/>
            <a:ext cx="4452063" cy="37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1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/>
              <a:t>변수 특수성 시각화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3C73B2-3DF0-44DE-BF0D-35D587B7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17898"/>
            <a:ext cx="4427984" cy="40119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FF8FEA-5A44-4444-98F7-DDD6785F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" y="1131590"/>
            <a:ext cx="4836021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/>
              <a:t>변수 특수성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B589FA-6681-4782-A748-0E866CC8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560083"/>
            <a:ext cx="4968552" cy="36039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2D1F96-48E1-4C09-B7CC-2806D868A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91630"/>
            <a:ext cx="4370436" cy="36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2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429B59-99E3-4114-B194-71E1633CB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탐색적 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1DA2-2845-40DE-8763-35FCF9F7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r>
              <a:rPr lang="ko-KR" altLang="en-US" dirty="0"/>
              <a:t>변수 특수성 시각화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1EA64E-4F91-4825-B63B-D41E2D01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90"/>
            <a:ext cx="9144000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99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1398</Words>
  <Application>Microsoft Office PowerPoint</Application>
  <PresentationFormat>화면 슬라이드 쇼(16:9)</PresentationFormat>
  <Paragraphs>347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김진영</cp:lastModifiedBy>
  <cp:revision>138</cp:revision>
  <dcterms:created xsi:type="dcterms:W3CDTF">2016-12-05T23:26:54Z</dcterms:created>
  <dcterms:modified xsi:type="dcterms:W3CDTF">2021-10-05T17:50:12Z</dcterms:modified>
</cp:coreProperties>
</file>