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4" r:id="rId4"/>
    <p:sldId id="265" r:id="rId5"/>
    <p:sldId id="267" r:id="rId6"/>
    <p:sldId id="268" r:id="rId7"/>
    <p:sldId id="269" r:id="rId8"/>
    <p:sldId id="270" r:id="rId9"/>
    <p:sldId id="275" r:id="rId10"/>
    <p:sldId id="271" r:id="rId11"/>
    <p:sldId id="272" r:id="rId12"/>
    <p:sldId id="273" r:id="rId13"/>
    <p:sldId id="280" r:id="rId14"/>
    <p:sldId id="274" r:id="rId15"/>
    <p:sldId id="266" r:id="rId16"/>
    <p:sldId id="281" r:id="rId17"/>
    <p:sldId id="258" r:id="rId18"/>
    <p:sldId id="27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8"/>
    <p:restoredTop sz="88725"/>
  </p:normalViewPr>
  <p:slideViewPr>
    <p:cSldViewPr snapToGrid="0" snapToObjects="1">
      <p:cViewPr varScale="1">
        <p:scale>
          <a:sx n="148" d="100"/>
          <a:sy n="148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CEF7-D8B0-0B45-8B9F-41907E4336E4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F4E6C-1164-DE4F-A2AA-33112106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direct-object interpretation is subsequently ruled out by the subsequent verb – ‘ran’ which requires an explicit subject.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4E6C-1164-DE4F-A2AA-33112106AE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3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structural representations constructed by L2 learners are essentially shallower than those by native speakers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4E6C-1164-DE4F-A2AA-33112106A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Verbs can take either NP or Sentence as a complement. </a:t>
            </a:r>
          </a:p>
          <a:p>
            <a:endParaRPr lang="en-US" dirty="0"/>
          </a:p>
          <a:p>
            <a:r>
              <a:rPr lang="en-US" dirty="0"/>
              <a:t>See: Agent/Patient </a:t>
            </a:r>
          </a:p>
          <a:p>
            <a:endParaRPr lang="en-US" dirty="0"/>
          </a:p>
          <a:p>
            <a:r>
              <a:rPr lang="en-US" dirty="0"/>
              <a:t>Visit: Agent/Goal/Proposition</a:t>
            </a:r>
          </a:p>
          <a:p>
            <a:r>
              <a:rPr lang="en-US" dirty="0">
                <a:solidFill>
                  <a:srgbClr val="00B0F0"/>
                </a:solidFill>
              </a:rPr>
              <a:t>Complement-clause (Weak garden path)</a:t>
            </a:r>
          </a:p>
          <a:p>
            <a:r>
              <a:rPr lang="en-US" dirty="0">
                <a:solidFill>
                  <a:srgbClr val="00B0F0"/>
                </a:solidFill>
              </a:rPr>
              <a:t>Adjunct-clause (Strong garden path)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4E6C-1164-DE4F-A2AA-33112106AE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Principles include theta attachment, case assignment, binding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4E6C-1164-DE4F-A2AA-33112106A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ensure the plausibility of the misanalysis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4E6C-1164-DE4F-A2AA-33112106AE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z-scored ratings by participant and language tested. Z-scoring by-participant helps to control for biases in how individual participants used the 7-point scale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4E6C-1164-DE4F-A2AA-33112106AE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residualization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accurate_trimmed1$word_length &lt;- </a:t>
            </a: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(accurate_trimmed1$word))</a:t>
            </a:r>
          </a:p>
          <a:p>
            <a:r>
              <a:rPr lang="en-US" dirty="0"/>
              <a:t>accurate_trimmed1$word_length&lt;- </a:t>
            </a:r>
            <a:r>
              <a:rPr lang="en-US" dirty="0" err="1"/>
              <a:t>as.numeric</a:t>
            </a:r>
            <a:r>
              <a:rPr lang="en-US" dirty="0"/>
              <a:t>(accurate_trimmed1$word_length)</a:t>
            </a:r>
          </a:p>
          <a:p>
            <a:r>
              <a:rPr lang="en-US" dirty="0" err="1"/>
              <a:t>mixed_model</a:t>
            </a:r>
            <a:r>
              <a:rPr lang="en-US" dirty="0"/>
              <a:t> &lt;- </a:t>
            </a:r>
            <a:r>
              <a:rPr lang="en-US" dirty="0" err="1"/>
              <a:t>lmer</a:t>
            </a:r>
            <a:r>
              <a:rPr lang="en-US" dirty="0"/>
              <a:t>(</a:t>
            </a:r>
            <a:r>
              <a:rPr lang="en-US" dirty="0" err="1"/>
              <a:t>log_RT</a:t>
            </a:r>
            <a:r>
              <a:rPr lang="en-US" dirty="0"/>
              <a:t> ~ scale(</a:t>
            </a:r>
            <a:r>
              <a:rPr lang="en-US" dirty="0" err="1"/>
              <a:t>word_length</a:t>
            </a:r>
            <a:r>
              <a:rPr lang="en-US" dirty="0"/>
              <a:t>) + (1+scale(</a:t>
            </a:r>
            <a:r>
              <a:rPr lang="en-US" dirty="0" err="1"/>
              <a:t>word_length</a:t>
            </a:r>
            <a:r>
              <a:rPr lang="en-US" dirty="0"/>
              <a:t>)|Subject), accurate_trimmed1)</a:t>
            </a:r>
          </a:p>
          <a:p>
            <a:r>
              <a:rPr lang="en-US" dirty="0"/>
              <a:t>accurate_trimmed1$corrected_log_rt &lt;- residuals(</a:t>
            </a:r>
            <a:r>
              <a:rPr lang="en-US" dirty="0" err="1"/>
              <a:t>mixed_model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4E6C-1164-DE4F-A2AA-33112106AE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7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residualization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accurate_trimmed1$word_length &lt;- </a:t>
            </a: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(accurate_trimmed1$word))</a:t>
            </a:r>
          </a:p>
          <a:p>
            <a:r>
              <a:rPr lang="en-US" dirty="0"/>
              <a:t>accurate_trimmed1$word_length&lt;- </a:t>
            </a:r>
            <a:r>
              <a:rPr lang="en-US" dirty="0" err="1"/>
              <a:t>as.numeric</a:t>
            </a:r>
            <a:r>
              <a:rPr lang="en-US" dirty="0"/>
              <a:t>(accurate_trimmed1$word_length)</a:t>
            </a:r>
          </a:p>
          <a:p>
            <a:r>
              <a:rPr lang="en-US" dirty="0" err="1"/>
              <a:t>mixed_model</a:t>
            </a:r>
            <a:r>
              <a:rPr lang="en-US" dirty="0"/>
              <a:t> &lt;- </a:t>
            </a:r>
            <a:r>
              <a:rPr lang="en-US" dirty="0" err="1"/>
              <a:t>lmer</a:t>
            </a:r>
            <a:r>
              <a:rPr lang="en-US" dirty="0"/>
              <a:t>(</a:t>
            </a:r>
            <a:r>
              <a:rPr lang="en-US" dirty="0" err="1"/>
              <a:t>log_RT</a:t>
            </a:r>
            <a:r>
              <a:rPr lang="en-US" dirty="0"/>
              <a:t> ~ scale(</a:t>
            </a:r>
            <a:r>
              <a:rPr lang="en-US" dirty="0" err="1"/>
              <a:t>word_length</a:t>
            </a:r>
            <a:r>
              <a:rPr lang="en-US" dirty="0"/>
              <a:t>) + (1+scale(</a:t>
            </a:r>
            <a:r>
              <a:rPr lang="en-US" dirty="0" err="1"/>
              <a:t>word_length</a:t>
            </a:r>
            <a:r>
              <a:rPr lang="en-US" dirty="0"/>
              <a:t>)|Subject), accurate_trimmed1)</a:t>
            </a:r>
          </a:p>
          <a:p>
            <a:r>
              <a:rPr lang="en-US" dirty="0"/>
              <a:t>accurate_trimmed1$corrected_log_rt &lt;- residuals(</a:t>
            </a:r>
            <a:r>
              <a:rPr lang="en-US" dirty="0" err="1"/>
              <a:t>mixed_model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4E6C-1164-DE4F-A2AA-33112106AE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coding: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Compares the mean of the dependent variable for a given level to the overall mean of the dependent variable.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4E6C-1164-DE4F-A2AA-33112106AE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2BE7-A305-1948-894A-F766EB0E7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D2B49-4A22-6E47-97F8-400C20D5F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7E23-0D5D-414D-A763-942C5519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9798-48AE-684C-A11B-759EA135B2E8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B67E-1A97-A94D-8F96-B4C85B0B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9080-D812-A54A-8014-F049DEBA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CDF6-F416-BC42-8B9D-4D4DF7EF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75181-49C9-7F41-85F5-88B3E9B4E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CB61-0D6A-3646-9198-D215BA27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E7F6-966E-5D44-B780-1DDF21FB51C2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B4C7-0323-1446-98DA-77F5240A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7385-EB1F-D84B-BFF0-4C7A5DFB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155E5-F566-704A-AE7D-696696367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B55C8-DE68-FF4A-B89C-6D31FEFEC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253D-5FA8-0648-93E6-AA22D28A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4ACE-4F0B-CD40-8A2D-F6FA0A3E4DB7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7966-FA11-FB4C-9272-63AA04F2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4A23-02CF-6743-BD0B-EC0B3F9B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7B0F-2E4A-044C-88B3-2F3058E7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7FB0-438B-9A48-B5F1-2219E32F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258A-D554-E843-8F8F-24DCBDB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3D2-3E58-FB44-92BB-DB604C4A0B06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23072-E974-9340-B32D-7298AAC5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0231-6A7F-3348-BFD0-B0733680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9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762-C91A-6148-8F83-5D9FD5FF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F9485-0DF2-0F42-965F-1832F0CD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4092-6BF8-3C46-A885-66EE983B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5EB7-E5A4-2A47-9805-4FCC2434588C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6A7E-E006-304B-A22A-5A11339E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3170-0B15-144F-8DE0-C1680B00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3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BF65-EB22-414C-9529-75E484C8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FD1E-C30D-E64E-A7F2-DA62802DF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C4D3-AC21-C445-A11E-1AE7EEF5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E81F-3540-A940-8FB6-346D32C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A97B-7B5E-4C40-A07E-9E36569B53AD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B542-8F1D-6247-B646-877FFE6F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6B50D-475A-3A41-B344-78D196A6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F4A9-372B-6D4A-96B7-4B8E215F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1C207-57C3-A443-BDEA-7844F99E9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B2929-5100-A249-AB12-26F61FA8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6BABF-E0F2-4A46-A688-22A335F64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023D2-8436-AB4A-A431-154D54199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BFB36-6525-F34C-9858-CCA96F0C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77B6-7457-D74C-A4AE-0714B7CC872C}" type="datetime1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782F2-2B61-0045-A192-08579220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929F-D5F9-7D4D-99C0-CE4A5F8B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ADDA-1CF6-E444-922A-7997D6F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BFC9-0209-5743-864A-ABC6A772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3BC8-B73D-2343-812F-F79848FD32FB}" type="datetime1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DE275-9F85-A147-8794-5F90C269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B60FE-A287-AA46-8928-0EE30CB7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7EB06-0338-C046-AC95-E372F3E0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5820-4E38-4841-815E-449106AE9218}" type="datetime1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6126E-1447-2143-B455-180909E5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A25F2-A6B8-7343-B387-BD30B01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68D0-6DD6-D84E-B03F-8D44C5C1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B24D-865B-344B-B6E5-730FB079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E9EC7-BEFF-3D44-80B2-DDD8F855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DB08-220A-E240-A75F-BD42D72F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4771-9329-774D-A8AD-855D5D730B6F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14194-C9E9-4344-947B-7876952C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A1E5D-853B-2540-BCBB-40948DFF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1AE3-8909-C248-96A2-B4493BF2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671E-FB5A-5B4C-B6B7-66D52B016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B736E-2960-7743-A3AC-D96993F6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189A-53DF-144C-AAC1-20FE44C7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45FC-2A69-AF41-886E-0D7F0DDA45C8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9801B-1293-3D49-951F-BBFCE08E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CC75-6FD3-E947-8F30-208FB854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8F20D-F9A0-564E-9725-0CC6A907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3FC92-1E6F-394E-83BC-D0EB2C26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FD18-6CD1-0F4E-B553-57C1EFF26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7BAF-88FA-4343-BF25-0F93787C529A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C422-31DD-E24A-AAE8-990AB6CC3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3942-0037-0046-A9A8-0EE411892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8534-9D37-7743-8064-E583BA12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63E0-1926-FC49-9B6C-D84BFB7E0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Structural change and L2 sentence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AFA80-5981-9B42-A1C0-CD67EFB09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9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Shaohua Fang</a:t>
            </a:r>
          </a:p>
          <a:p>
            <a:r>
              <a:rPr lang="en-US" dirty="0"/>
              <a:t>12/07/2021</a:t>
            </a:r>
          </a:p>
          <a:p>
            <a:r>
              <a:rPr lang="en-US" dirty="0"/>
              <a:t>Department of Linguistics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E5C3F-8773-1D48-B9ED-8B4A76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534A-FF41-3940-AEFA-AEAD4D62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3641A-A32A-7C48-96AB-C5A67329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15ED7632-56D6-3944-A467-34825522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1" y="1690688"/>
            <a:ext cx="6214110" cy="45843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43012A-1716-3141-A85D-F3CAE8131705}"/>
              </a:ext>
            </a:extLst>
          </p:cNvPr>
          <p:cNvSpPr txBox="1"/>
          <p:nvPr/>
        </p:nvSpPr>
        <p:spPr>
          <a:xfrm>
            <a:off x="6903720" y="2023805"/>
            <a:ext cx="4583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AJs z-scored by participant and language to mitigate scale bias.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Linear mixed-effects models (LMEM) showed that ratings did not significantly differ by condition (</a:t>
            </a:r>
            <a:r>
              <a:rPr lang="en-US" i="1" dirty="0"/>
              <a:t>β</a:t>
            </a:r>
            <a:r>
              <a:rPr lang="en-US" dirty="0"/>
              <a:t>=-0.05, </a:t>
            </a:r>
            <a:r>
              <a:rPr lang="en-US" i="1" dirty="0"/>
              <a:t>SE</a:t>
            </a:r>
            <a:r>
              <a:rPr lang="en-US" dirty="0"/>
              <a:t>=0.09,</a:t>
            </a:r>
            <a:r>
              <a:rPr lang="en-US" i="1" dirty="0"/>
              <a:t> p</a:t>
            </a:r>
            <a:r>
              <a:rPr lang="en-US" dirty="0"/>
              <a:t>=.554) and language group (</a:t>
            </a:r>
            <a:r>
              <a:rPr lang="en-US" i="1" dirty="0"/>
              <a:t>β</a:t>
            </a:r>
            <a:r>
              <a:rPr lang="en-US" dirty="0"/>
              <a:t>=-0.04, </a:t>
            </a:r>
            <a:r>
              <a:rPr lang="en-US" i="1" dirty="0"/>
              <a:t>SE</a:t>
            </a:r>
            <a:r>
              <a:rPr lang="en-US" dirty="0"/>
              <a:t>=0.06,</a:t>
            </a:r>
            <a:r>
              <a:rPr lang="en-US" i="1" dirty="0"/>
              <a:t> p</a:t>
            </a:r>
            <a:r>
              <a:rPr lang="en-US" dirty="0"/>
              <a:t>=.543), thus ruling out plausibility as a potential confound.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1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D736-9822-7247-A3CF-D550111D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BA5E-0562-1E47-BFFE-4F849F79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9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trimming:</a:t>
            </a:r>
          </a:p>
          <a:p>
            <a:pPr lvl="1"/>
            <a:r>
              <a:rPr lang="en-US" dirty="0"/>
              <a:t>Participants whose accuracy on CQs lower than 80% excluded </a:t>
            </a:r>
          </a:p>
          <a:p>
            <a:pPr lvl="2"/>
            <a:r>
              <a:rPr lang="en-US" dirty="0"/>
              <a:t>1 L1 speakers excluded, remaining for 94.3 %</a:t>
            </a:r>
          </a:p>
          <a:p>
            <a:pPr lvl="2"/>
            <a:r>
              <a:rPr lang="en-US" dirty="0"/>
              <a:t>6 L2 learners excluded, remains for 90.3 %</a:t>
            </a:r>
          </a:p>
          <a:p>
            <a:pPr lvl="2"/>
            <a:r>
              <a:rPr lang="en-US" dirty="0"/>
              <a:t>LMEM indicated a reliable higher accuracy for L1 than for L2 speakers (</a:t>
            </a:r>
            <a:r>
              <a:rPr lang="en-US" i="1" dirty="0"/>
              <a:t>β</a:t>
            </a:r>
            <a:r>
              <a:rPr lang="en-US" dirty="0"/>
              <a:t>=-0.11, </a:t>
            </a:r>
            <a:r>
              <a:rPr lang="en-US" i="1" dirty="0"/>
              <a:t>SE</a:t>
            </a:r>
            <a:r>
              <a:rPr lang="en-US" dirty="0"/>
              <a:t>=0.002,</a:t>
            </a:r>
            <a:r>
              <a:rPr lang="en-US" i="1" dirty="0"/>
              <a:t> p</a:t>
            </a:r>
            <a:r>
              <a:rPr lang="en-US" dirty="0"/>
              <a:t>=.014)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RTs beyond 2.5 SDs from the mean removed </a:t>
            </a:r>
          </a:p>
          <a:p>
            <a:pPr lvl="2"/>
            <a:r>
              <a:rPr lang="en-US" dirty="0"/>
              <a:t>2.6 % affected for L1</a:t>
            </a:r>
          </a:p>
          <a:p>
            <a:pPr lvl="2"/>
            <a:r>
              <a:rPr lang="en-US" dirty="0"/>
              <a:t>2.5 % affected for L2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EBC2-5751-2E4C-8AE9-87FC02CF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B2C7-CECC-584C-B704-808837E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trimming </a:t>
            </a:r>
            <a:r>
              <a:rPr lang="en-US" i="1"/>
              <a:t>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9EDF-D0CA-E948-8F36-4ED5A814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RTs were then log transformed to approach normal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Residualized</a:t>
            </a:r>
            <a:r>
              <a:rPr lang="en-US" dirty="0"/>
              <a:t> the log-transformed RTs to adjust for the variability in word length and individual reading speed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CE324-8722-6248-A7BB-7F65311E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50D04FC-AB8C-6340-8394-A3AB1503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9" y="2331719"/>
            <a:ext cx="4039437" cy="250544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30A04BB-0491-E848-8DDF-1541C542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47" y="2331719"/>
            <a:ext cx="3754950" cy="25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AC0C-3C34-A04E-94B3-12A97BCF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A268-7063-DC46-A640-1ECA7C6C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74981"/>
          </a:xfrm>
        </p:spPr>
        <p:txBody>
          <a:bodyPr>
            <a:normAutofit lnSpcReduction="10000"/>
          </a:bodyPr>
          <a:lstStyle/>
          <a:p>
            <a:endParaRPr lang="en-US" sz="1800" b="1" i="1" dirty="0"/>
          </a:p>
          <a:p>
            <a:pPr indent="-342900">
              <a:buFont typeface="Wingdings" pitchFamily="2" charset="2"/>
              <a:buChar char="Ø"/>
            </a:pPr>
            <a:r>
              <a:rPr lang="en-US" sz="1800" dirty="0"/>
              <a:t>Only R3 was analyzed, as it’s the critical region for the effects to be shown</a:t>
            </a:r>
          </a:p>
          <a:p>
            <a:pPr indent="-34290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i="1" u="sng" dirty="0"/>
              <a:t>For L1 speakers</a:t>
            </a:r>
          </a:p>
          <a:p>
            <a:pPr indent="-342900">
              <a:buFont typeface="Wingdings" pitchFamily="2" charset="2"/>
              <a:buChar char="Ø"/>
            </a:pPr>
            <a:r>
              <a:rPr lang="en-US" sz="1800" dirty="0"/>
              <a:t>Random effect structure kept maximal</a:t>
            </a:r>
            <a:endParaRPr lang="en-US" sz="1800" b="1" i="1" dirty="0"/>
          </a:p>
          <a:p>
            <a:pPr lvl="1"/>
            <a:r>
              <a:rPr lang="en-US" sz="1800" dirty="0"/>
              <a:t>by-item, by-subject intercept</a:t>
            </a:r>
          </a:p>
          <a:p>
            <a:pPr lvl="1"/>
            <a:r>
              <a:rPr lang="en-US" sz="1800" dirty="0"/>
              <a:t>by-subject random slope for Ambiguity*Complement type</a:t>
            </a:r>
          </a:p>
          <a:p>
            <a:pPr lvl="1"/>
            <a:r>
              <a:rPr lang="en-US" sz="1800" dirty="0"/>
              <a:t>Random </a:t>
            </a:r>
            <a:r>
              <a:rPr lang="en-US" sz="1800"/>
              <a:t>effect structures </a:t>
            </a:r>
            <a:r>
              <a:rPr lang="en-US" sz="1800" dirty="0"/>
              <a:t>simplified only </a:t>
            </a:r>
            <a:r>
              <a:rPr lang="en-US" sz="1800"/>
              <a:t>when models converge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Fixed effects for complement type and ambiguity sum coded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u="sng" dirty="0"/>
              <a:t>For L2 speakers</a:t>
            </a:r>
          </a:p>
          <a:p>
            <a:pPr indent="-342900">
              <a:buFont typeface="Wingdings" pitchFamily="2" charset="2"/>
              <a:buChar char="Ø"/>
            </a:pPr>
            <a:r>
              <a:rPr lang="en-US" sz="1800" dirty="0"/>
              <a:t>Identical as above, except that by-item random slope for Language Proficiency was additionally added in the random effect structure</a:t>
            </a:r>
          </a:p>
          <a:p>
            <a:pPr indent="-342900">
              <a:buFont typeface="Wingdings" pitchFamily="2" charset="2"/>
              <a:buChar char="Ø"/>
            </a:pP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6FF90-E6EA-454A-815A-B624B537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92D9-97B4-DB42-B22B-11555E44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DE8534-9D37-7743-8064-E583BA12ABD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A013E5B-8E13-534C-A0B4-6E86537D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1462088"/>
            <a:ext cx="6146779" cy="4380150"/>
          </a:xfrm>
          <a:prstGeom prst="rect">
            <a:avLst/>
          </a:prstGeom>
          <a:solidFill>
            <a:srgbClr val="0070C0"/>
          </a:solidFill>
          <a:ln w="15875">
            <a:solidFill>
              <a:srgbClr val="0070C0"/>
            </a:solidFill>
          </a:ln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05E0D33-F409-E848-BC72-BD6411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36525"/>
            <a:ext cx="10515600" cy="1325563"/>
          </a:xfrm>
        </p:spPr>
        <p:txBody>
          <a:bodyPr/>
          <a:lstStyle/>
          <a:p>
            <a:r>
              <a:rPr lang="en-US" dirty="0"/>
              <a:t>L1 results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7E788A-D07D-FC4C-A915-3082318FFFB3}"/>
              </a:ext>
            </a:extLst>
          </p:cNvPr>
          <p:cNvGrpSpPr/>
          <p:nvPr/>
        </p:nvGrpSpPr>
        <p:grpSpPr>
          <a:xfrm>
            <a:off x="7019108" y="1462088"/>
            <a:ext cx="4056017" cy="5413246"/>
            <a:chOff x="7175863" y="-92480"/>
            <a:chExt cx="4056017" cy="424238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1ADC50D5-FE07-A148-936E-4ACB46D3A75D}"/>
                </a:ext>
              </a:extLst>
            </p:cNvPr>
            <p:cNvSpPr/>
            <p:nvPr/>
          </p:nvSpPr>
          <p:spPr>
            <a:xfrm>
              <a:off x="7175863" y="-92480"/>
              <a:ext cx="4056017" cy="347660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CAF70-C0A8-9C4C-A0D2-ADAC24BB48EB}"/>
                </a:ext>
              </a:extLst>
            </p:cNvPr>
            <p:cNvSpPr txBox="1"/>
            <p:nvPr/>
          </p:nvSpPr>
          <p:spPr>
            <a:xfrm>
              <a:off x="7569926" y="1164"/>
              <a:ext cx="3579223" cy="414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/>
                <a:t>Results:</a:t>
              </a:r>
              <a:endParaRPr lang="en-US" sz="1400" dirty="0"/>
            </a:p>
            <a:p>
              <a:pPr marL="800100" lvl="1" indent="-342900">
                <a:buAutoNum type="arabicPeriod"/>
              </a:pPr>
              <a:r>
                <a:rPr lang="en-US" sz="1400" dirty="0"/>
                <a:t>Main effects of ambiguity and complement type 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Unambiguous sentences were read faster their ambiguous counterparts (</a:t>
              </a:r>
              <a:r>
                <a:rPr lang="en-US" sz="1400" i="1" dirty="0"/>
                <a:t>β</a:t>
              </a:r>
              <a:r>
                <a:rPr lang="en-US" sz="1400" dirty="0"/>
                <a:t>=0.224, </a:t>
              </a:r>
              <a:r>
                <a:rPr lang="en-US" sz="1400" i="1" dirty="0"/>
                <a:t>SE</a:t>
              </a:r>
              <a:r>
                <a:rPr lang="en-US" sz="1400" dirty="0"/>
                <a:t>=0.039,</a:t>
              </a:r>
              <a:r>
                <a:rPr lang="en-US" sz="1400" i="1" dirty="0"/>
                <a:t> p&lt;.0001</a:t>
              </a:r>
              <a:r>
                <a:rPr lang="en-US" sz="1400" dirty="0"/>
                <a:t>). NP/S sentences were read more quickly than NP/Z sentences (</a:t>
              </a:r>
              <a:r>
                <a:rPr lang="en-US" sz="1400" i="1" dirty="0"/>
                <a:t>β</a:t>
              </a:r>
              <a:r>
                <a:rPr lang="en-US" sz="1400" dirty="0"/>
                <a:t>=-0.124, </a:t>
              </a:r>
              <a:r>
                <a:rPr lang="en-US" sz="1400" i="1" dirty="0"/>
                <a:t>SE</a:t>
              </a:r>
              <a:r>
                <a:rPr lang="en-US" sz="1400" dirty="0"/>
                <a:t>=0.039,</a:t>
              </a:r>
              <a:r>
                <a:rPr lang="en-US" sz="1400" i="1" dirty="0"/>
                <a:t> p</a:t>
              </a:r>
              <a:r>
                <a:rPr lang="en-US" sz="1400" dirty="0"/>
                <a:t>=.0016)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400" dirty="0"/>
                <a:t>Interaction between complement type and ambiguity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NP/S sentences were read faster than NP/Z  sentences only in the ambiguous condition (</a:t>
              </a:r>
              <a:r>
                <a:rPr lang="en-US" sz="1400" i="1" dirty="0"/>
                <a:t>β</a:t>
              </a:r>
              <a:r>
                <a:rPr lang="en-US" sz="1400" dirty="0"/>
                <a:t>=-0.194, </a:t>
              </a:r>
              <a:r>
                <a:rPr lang="en-US" sz="1400" i="1" dirty="0"/>
                <a:t>SE</a:t>
              </a:r>
              <a:r>
                <a:rPr lang="en-US" sz="1400" dirty="0"/>
                <a:t>=0.055,</a:t>
              </a:r>
              <a:r>
                <a:rPr lang="en-US" sz="1400" i="1" dirty="0"/>
                <a:t> p</a:t>
              </a:r>
              <a:r>
                <a:rPr lang="en-US" sz="1400" dirty="0"/>
                <a:t>=.0005)</a:t>
              </a:r>
            </a:p>
            <a:p>
              <a:pPr marL="1257300" lvl="2" indent="-342900">
                <a:buFont typeface="+mj-lt"/>
                <a:buAutoNum type="arabicPeriod"/>
              </a:pPr>
              <a:endParaRPr lang="en-US" sz="1400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17CD6C9-9B29-974D-9420-360CC36A4507}"/>
              </a:ext>
            </a:extLst>
          </p:cNvPr>
          <p:cNvSpPr/>
          <p:nvPr/>
        </p:nvSpPr>
        <p:spPr>
          <a:xfrm>
            <a:off x="1846218" y="1898468"/>
            <a:ext cx="339634" cy="1915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54DE00-9530-EA47-90E2-2AFDC50DCEA6}"/>
              </a:ext>
            </a:extLst>
          </p:cNvPr>
          <p:cNvSpPr/>
          <p:nvPr/>
        </p:nvSpPr>
        <p:spPr>
          <a:xfrm>
            <a:off x="3511733" y="3335383"/>
            <a:ext cx="339634" cy="13255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8F22-31B0-C147-8D8D-63334B17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36525"/>
            <a:ext cx="10515600" cy="1325563"/>
          </a:xfrm>
        </p:spPr>
        <p:txBody>
          <a:bodyPr/>
          <a:lstStyle/>
          <a:p>
            <a:r>
              <a:rPr lang="en-US" dirty="0"/>
              <a:t>L2 results 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3CCB357-268E-F048-AC0D-A352E4F9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80" y="1462088"/>
            <a:ext cx="6197264" cy="4390072"/>
          </a:xfrm>
          <a:ln w="15875">
            <a:solidFill>
              <a:srgbClr val="0070C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0F6F8-20DB-E340-A318-E51CF4D2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00E08-B9C9-5A41-BEE8-EE0D5C6F510E}"/>
              </a:ext>
            </a:extLst>
          </p:cNvPr>
          <p:cNvGrpSpPr/>
          <p:nvPr/>
        </p:nvGrpSpPr>
        <p:grpSpPr>
          <a:xfrm>
            <a:off x="6954614" y="1364864"/>
            <a:ext cx="4781006" cy="4980087"/>
            <a:chOff x="7060474" y="1294444"/>
            <a:chExt cx="4781006" cy="414836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FD676D8-D1DB-5D40-A210-C9BEAE3FCE8D}"/>
                </a:ext>
              </a:extLst>
            </p:cNvPr>
            <p:cNvSpPr/>
            <p:nvPr/>
          </p:nvSpPr>
          <p:spPr>
            <a:xfrm>
              <a:off x="7060474" y="1294444"/>
              <a:ext cx="4781006" cy="39362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288EDF-436A-7F4D-A03A-E4C8AB0984EC}"/>
                </a:ext>
              </a:extLst>
            </p:cNvPr>
            <p:cNvSpPr txBox="1"/>
            <p:nvPr/>
          </p:nvSpPr>
          <p:spPr>
            <a:xfrm>
              <a:off x="7453970" y="1545910"/>
              <a:ext cx="4253347" cy="389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/>
                <a:t>Results</a:t>
              </a:r>
              <a:r>
                <a:rPr lang="en-US" b="1" i="1" dirty="0"/>
                <a:t>:</a:t>
              </a:r>
            </a:p>
            <a:p>
              <a:pPr marL="800100" lvl="1" indent="-342900">
                <a:buAutoNum type="arabicPeriod"/>
              </a:pPr>
              <a:r>
                <a:rPr lang="en-US" sz="1400" dirty="0"/>
                <a:t>Main effects of ambiguity and complement type 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Unambiguous sentences were read faster their ambiguous counterparts (</a:t>
              </a:r>
              <a:r>
                <a:rPr lang="en-US" sz="1400" i="1" dirty="0"/>
                <a:t>β</a:t>
              </a:r>
              <a:r>
                <a:rPr lang="en-US" sz="1400" dirty="0"/>
                <a:t>=0.31, </a:t>
              </a:r>
              <a:r>
                <a:rPr lang="en-US" sz="1400" i="1" dirty="0"/>
                <a:t>SE</a:t>
              </a:r>
              <a:r>
                <a:rPr lang="en-US" sz="1400" dirty="0"/>
                <a:t>=0.029,</a:t>
              </a:r>
              <a:r>
                <a:rPr lang="en-US" sz="1400" i="1" dirty="0"/>
                <a:t> p&lt;.0001</a:t>
              </a:r>
              <a:r>
                <a:rPr lang="en-US" sz="1400" dirty="0"/>
                <a:t>). NP/S sentences were read more quickly than NP/Z sentences (</a:t>
              </a:r>
              <a:r>
                <a:rPr lang="en-US" sz="1400" i="1" dirty="0"/>
                <a:t>β</a:t>
              </a:r>
              <a:r>
                <a:rPr lang="en-US" sz="1400" dirty="0"/>
                <a:t>=-0.059, </a:t>
              </a:r>
              <a:r>
                <a:rPr lang="en-US" sz="1400" i="1" dirty="0"/>
                <a:t>SE</a:t>
              </a:r>
              <a:r>
                <a:rPr lang="en-US" sz="1400" dirty="0"/>
                <a:t>=0.030,</a:t>
              </a:r>
              <a:r>
                <a:rPr lang="en-US" sz="1400" i="1" dirty="0"/>
                <a:t> p</a:t>
              </a:r>
              <a:r>
                <a:rPr lang="en-US" sz="1400" dirty="0"/>
                <a:t>=.0445)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400" dirty="0"/>
                <a:t>Interaction between complement type and ambiguity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NP/S sentences were read faster than NP/Z  sentences only in the ambiguous condition (</a:t>
              </a:r>
              <a:r>
                <a:rPr lang="en-US" sz="1400" i="1" dirty="0"/>
                <a:t>β</a:t>
              </a:r>
              <a:r>
                <a:rPr lang="en-US" sz="1400" dirty="0"/>
                <a:t>=-0.117, </a:t>
              </a:r>
              <a:r>
                <a:rPr lang="en-US" sz="1400" i="1" dirty="0"/>
                <a:t>SE</a:t>
              </a:r>
              <a:r>
                <a:rPr lang="en-US" sz="1400" dirty="0"/>
                <a:t>=0.042,</a:t>
              </a:r>
              <a:r>
                <a:rPr lang="en-US" sz="1400" i="1" dirty="0"/>
                <a:t> p</a:t>
              </a:r>
              <a:r>
                <a:rPr lang="en-US" sz="1400" dirty="0"/>
                <a:t>=.0054)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400" dirty="0"/>
                <a:t>Proficiency modulated only the overall RTs but not the extent to which learners were sensitive to structural properties (</a:t>
              </a:r>
              <a:r>
                <a:rPr lang="en-US" sz="1400" i="1" dirty="0"/>
                <a:t>β</a:t>
              </a:r>
              <a:r>
                <a:rPr lang="en-US" sz="1400" dirty="0"/>
                <a:t>=0.044, </a:t>
              </a:r>
              <a:r>
                <a:rPr lang="en-US" sz="1400" i="1" dirty="0"/>
                <a:t>SE</a:t>
              </a:r>
              <a:r>
                <a:rPr lang="en-US" sz="1400" dirty="0"/>
                <a:t>=0.018,</a:t>
              </a:r>
              <a:r>
                <a:rPr lang="en-US" sz="1400" i="1" dirty="0"/>
                <a:t> p</a:t>
              </a:r>
              <a:r>
                <a:rPr lang="en-US" sz="1400" dirty="0"/>
                <a:t>=.0137)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9658-3044-2247-8F4D-9E4A9E89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B722-B149-2C4E-9F7A-2D34869A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Is processing difficulty at disambiguation greater in NP/Z ambiguity than in NP/S ambiguity for L1 and L2 learners? </a:t>
            </a:r>
          </a:p>
          <a:p>
            <a:pPr marL="457200" lvl="1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YES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2) Do L1 and L2 learners equally show sensitivity to verb-related structural properties during L2 sentence processing? </a:t>
            </a:r>
          </a:p>
          <a:p>
            <a:pPr lvl="1"/>
            <a:r>
              <a:rPr lang="en-US" sz="2000" dirty="0"/>
              <a:t>L2 learners arguably are less sensitive to structural information during processing.</a:t>
            </a:r>
          </a:p>
          <a:p>
            <a:pPr marL="457200" lvl="1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YES</a:t>
            </a:r>
          </a:p>
          <a:p>
            <a:pPr marL="457200" lvl="1" indent="0" algn="ctr">
              <a:buNone/>
            </a:pPr>
            <a:endParaRPr lang="en-US" sz="2000" dirty="0"/>
          </a:p>
          <a:p>
            <a:r>
              <a:rPr lang="en-US" sz="2000" dirty="0"/>
              <a:t>3) Does proficiency modulate learners’ sensitivity to verb properties? </a:t>
            </a:r>
          </a:p>
          <a:p>
            <a:pPr marL="457200" lvl="1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NO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C46E8-BF9A-5B47-8B1A-14F32402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5028-DF27-E847-A0A9-256F235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54DE-4CE9-424B-B8B5-62BBEC00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/>
              <a:t>Eye-tracking with overt measures (e.g., regressive eye movements) for reanalysis.</a:t>
            </a:r>
          </a:p>
          <a:p>
            <a:pPr marL="514350" indent="-514350">
              <a:buAutoNum type="alphaLcPeriod"/>
            </a:pPr>
            <a:r>
              <a:rPr lang="en-US" dirty="0"/>
              <a:t>Comprehension questions following test sentences added to explicitly capture reanalysis.</a:t>
            </a:r>
          </a:p>
          <a:p>
            <a:pPr marL="514350" indent="-514350">
              <a:buAutoNum type="alphaLcPeriod"/>
            </a:pPr>
            <a:r>
              <a:rPr lang="en-US" dirty="0"/>
              <a:t>Statistical distribution of verb complement examined in learner corpora. </a:t>
            </a:r>
          </a:p>
          <a:p>
            <a:pPr marL="514350" indent="-514350">
              <a:buAutoNum type="alphaL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D7FE-3DAA-8C43-B32D-7D650E5B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76589-0ADA-4848-865A-6D1482C9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A72E8-0405-0241-B133-86C9B58B3C3D}"/>
              </a:ext>
            </a:extLst>
          </p:cNvPr>
          <p:cNvSpPr/>
          <p:nvPr/>
        </p:nvSpPr>
        <p:spPr>
          <a:xfrm>
            <a:off x="4512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6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3E36-70AF-5240-A063-617283D3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2D3-54BF-2541-AF62-84EAF96F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verbs are biased toward the NP reading, only when can it be ensured that sentences will be initially misanalysed, because reanalysis is assumed to occur after misanalysis. </a:t>
            </a:r>
          </a:p>
          <a:p>
            <a:endParaRPr lang="en-US" dirty="0"/>
          </a:p>
          <a:p>
            <a:r>
              <a:rPr lang="en-US" dirty="0"/>
              <a:t>Reanalysis is the research focus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94C1E-9E98-3D42-8D7A-7B53A89E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920E-EACC-E54D-9C7E-41EA27EA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E04F-7A61-0540-A621-B2D7B492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Processing of garden-path sentences provides a window into how human parser integrates new information from language input into a previously computed analysis and how misanalysis if any can be resolved – ambiguity resolution.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(1) While the man hunted the deer </a:t>
            </a:r>
            <a:r>
              <a:rPr lang="en-US" b="1" dirty="0">
                <a:solidFill>
                  <a:srgbClr val="FF0000"/>
                </a:solidFill>
              </a:rPr>
              <a:t>ran</a:t>
            </a:r>
            <a:r>
              <a:rPr lang="en-US" dirty="0">
                <a:solidFill>
                  <a:srgbClr val="0070C0"/>
                </a:solidFill>
              </a:rPr>
              <a:t> into the woods. (</a:t>
            </a:r>
            <a:r>
              <a:rPr lang="en-US" dirty="0" err="1">
                <a:solidFill>
                  <a:srgbClr val="0070C0"/>
                </a:solidFill>
              </a:rPr>
              <a:t>Christianso</a:t>
            </a:r>
            <a:r>
              <a:rPr lang="en-US" dirty="0">
                <a:solidFill>
                  <a:srgbClr val="0070C0"/>
                </a:solidFill>
              </a:rPr>
              <a:t> et al., 2001)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……the man hunted </a:t>
            </a:r>
            <a:r>
              <a:rPr lang="en-US" dirty="0">
                <a:solidFill>
                  <a:schemeClr val="accent2"/>
                </a:solidFill>
              </a:rPr>
              <a:t>the deer (object) </a:t>
            </a:r>
            <a:r>
              <a:rPr lang="en-US" dirty="0">
                <a:solidFill>
                  <a:srgbClr val="0070C0"/>
                </a:solidFill>
              </a:rPr>
              <a:t>……</a:t>
            </a:r>
            <a:r>
              <a:rPr lang="en-US" dirty="0">
                <a:solidFill>
                  <a:schemeClr val="accent1"/>
                </a:solidFill>
              </a:rPr>
              <a:t>ran</a:t>
            </a:r>
            <a:r>
              <a:rPr lang="en-US" dirty="0">
                <a:solidFill>
                  <a:srgbClr val="0070C0"/>
                </a:solidFill>
              </a:rPr>
              <a:t>……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……</a:t>
            </a:r>
            <a:r>
              <a:rPr lang="en-US" dirty="0">
                <a:solidFill>
                  <a:schemeClr val="accent2"/>
                </a:solidFill>
              </a:rPr>
              <a:t>the deer (subject) </a:t>
            </a:r>
            <a:r>
              <a:rPr lang="en-US" dirty="0">
                <a:solidFill>
                  <a:srgbClr val="0070C0"/>
                </a:solidFill>
              </a:rPr>
              <a:t>ran into the woods……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A0EB0-458E-5E45-9BAD-1181DDC0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749B-B5B3-DF41-A035-6B17987B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8908-DB45-DE4A-82E5-E274E1B5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39122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1) Verb bias used in ambiguity resolution</a:t>
            </a:r>
          </a:p>
          <a:p>
            <a:pPr lvl="1"/>
            <a:r>
              <a:rPr lang="en-US" dirty="0"/>
              <a:t>lexically specific frequency information about whether a verb is most likely to take a direct object (DO) or a sentential complement (SC) (Garnsey et al., 1997; Traxler, 2005).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E.g.,</a:t>
            </a:r>
            <a:r>
              <a:rPr lang="en-US" sz="1800" dirty="0"/>
              <a:t> (2) a. The professor </a:t>
            </a:r>
            <a:r>
              <a:rPr lang="en-US" sz="1800" u="sng" dirty="0">
                <a:solidFill>
                  <a:srgbClr val="FF0000"/>
                </a:solidFill>
              </a:rPr>
              <a:t>forgot</a:t>
            </a:r>
            <a:r>
              <a:rPr lang="en-US" sz="1800" dirty="0"/>
              <a:t> the theory revealed the underlying mechanism. (DO-bias) </a:t>
            </a:r>
          </a:p>
          <a:p>
            <a:pPr marL="0" indent="0">
              <a:buNone/>
            </a:pPr>
            <a:r>
              <a:rPr lang="en-US" sz="1800" dirty="0"/>
              <a:t>	b. The professor </a:t>
            </a:r>
            <a:r>
              <a:rPr lang="en-US" sz="1800" u="sng" dirty="0">
                <a:solidFill>
                  <a:srgbClr val="FF0000"/>
                </a:solidFill>
              </a:rPr>
              <a:t>proved</a:t>
            </a:r>
            <a:r>
              <a:rPr lang="en-US" sz="1800" dirty="0"/>
              <a:t> the theory revealed the underlying mechanism. (SC-bias)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2) Learners well used such information for ambiguity resolution (</a:t>
            </a:r>
            <a:r>
              <a:rPr lang="en-US" dirty="0" err="1"/>
              <a:t>Dussias</a:t>
            </a:r>
            <a:r>
              <a:rPr lang="en-US" dirty="0"/>
              <a:t> &amp; Cramer-</a:t>
            </a:r>
            <a:r>
              <a:rPr lang="en-US" dirty="0" err="1"/>
              <a:t>Scaltz</a:t>
            </a:r>
            <a:r>
              <a:rPr lang="en-US" dirty="0"/>
              <a:t>, 2008; Qian et al., 2019). </a:t>
            </a:r>
          </a:p>
          <a:p>
            <a:pPr lvl="1"/>
            <a:r>
              <a:rPr lang="en-US" dirty="0"/>
              <a:t>Shorter RTs on </a:t>
            </a:r>
            <a:r>
              <a:rPr lang="en-US" i="1" dirty="0">
                <a:solidFill>
                  <a:srgbClr val="FF0000"/>
                </a:solidFill>
              </a:rPr>
              <a:t>revealed </a:t>
            </a:r>
            <a:r>
              <a:rPr lang="en-US" dirty="0"/>
              <a:t>for (2b) than for (2a)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FD495-72CE-D443-9DF4-FB3EE1AB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19FA-8271-0242-9A7E-DB0CE2AE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en-US" dirty="0"/>
              <a:t>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2D2C-E1E0-4046-B54F-61D37D02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 bias as a non-structural factor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about manipulating the structural aspects of a verb while controlling for its non-structural properties such as verb bias in L2 sentence processing?</a:t>
            </a:r>
          </a:p>
          <a:p>
            <a:endParaRPr lang="en-US" dirty="0"/>
          </a:p>
          <a:p>
            <a:r>
              <a:rPr lang="en-US" dirty="0"/>
              <a:t>Structural change pertaining to verbs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EEF15-C1E8-FC4C-AAE5-556C9AF9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7ACE-C92F-8A4F-8855-6ED39E94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AB4F-4C08-8F44-AB72-800564F7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The Australian woman </a:t>
            </a:r>
            <a:r>
              <a:rPr lang="en-US" dirty="0">
                <a:solidFill>
                  <a:srgbClr val="FF0000"/>
                </a:solidFill>
              </a:rPr>
              <a:t>saw</a:t>
            </a:r>
            <a:r>
              <a:rPr lang="en-US" dirty="0"/>
              <a:t> the famous doctor has been drinking quite a lot. </a:t>
            </a:r>
            <a:r>
              <a:rPr lang="en-US" dirty="0">
                <a:solidFill>
                  <a:srgbClr val="00B0F0"/>
                </a:solidFill>
              </a:rPr>
              <a:t>(Complement-clause)</a:t>
            </a:r>
          </a:p>
          <a:p>
            <a:pPr lvl="1"/>
            <a:r>
              <a:rPr lang="en-US" dirty="0"/>
              <a:t>See + NP/S </a:t>
            </a:r>
          </a:p>
          <a:p>
            <a:endParaRPr lang="en-US" dirty="0"/>
          </a:p>
          <a:p>
            <a:r>
              <a:rPr lang="en-US" dirty="0"/>
              <a:t>(2) Before the woman </a:t>
            </a:r>
            <a:r>
              <a:rPr lang="en-US" dirty="0">
                <a:solidFill>
                  <a:srgbClr val="FF0000"/>
                </a:solidFill>
              </a:rPr>
              <a:t>visited</a:t>
            </a:r>
            <a:r>
              <a:rPr lang="en-US" dirty="0"/>
              <a:t> the famous doctor has been drinking quite a lot. </a:t>
            </a:r>
            <a:r>
              <a:rPr lang="en-US" dirty="0">
                <a:solidFill>
                  <a:srgbClr val="00B0F0"/>
                </a:solidFill>
              </a:rPr>
              <a:t>(Adjunct-clause)</a:t>
            </a:r>
          </a:p>
          <a:p>
            <a:pPr lvl="1"/>
            <a:r>
              <a:rPr lang="en-US" dirty="0"/>
              <a:t>Visit + NP/Z (zero complement)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B9C6E-426E-4E48-8887-6F200BF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2745C5-7398-3346-AC51-F646BDF3FAA1}"/>
              </a:ext>
            </a:extLst>
          </p:cNvPr>
          <p:cNvSpPr/>
          <p:nvPr/>
        </p:nvSpPr>
        <p:spPr>
          <a:xfrm>
            <a:off x="2716567" y="5317967"/>
            <a:ext cx="4030980" cy="63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one is more difficult (1) or (2) ?</a:t>
            </a:r>
          </a:p>
        </p:txBody>
      </p:sp>
    </p:spTree>
    <p:extLst>
      <p:ext uri="{BB962C8B-B14F-4D97-AF65-F5344CB8AC3E}">
        <p14:creationId xmlns:p14="http://schemas.microsoft.com/office/powerpoint/2010/main" val="28675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CEC-415F-2040-9F2C-0B95CA2E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Principle-based parsing - Pritchett (1992)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E0BE-4096-E54F-A6BA-003C13C4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Parsing is the local application of global syntactic principles.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Reanalysis is difficult when it results in a major rearrangement of thematic structure, but easy if it doesn’t.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NP/Z would be harder than NP/S as NP/Z requires a constituent to be moved out of its </a:t>
            </a:r>
            <a:r>
              <a:rPr lang="en-US" i="1" dirty="0"/>
              <a:t>thematic domain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F85D7-54DC-D148-9D04-B76260F1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9658-3044-2247-8F4D-9E4A9E89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B722-B149-2C4E-9F7A-2D34869A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Is processing difficulty at disambiguation greater in NP/Z ambiguity than in NP/S ambiguity for L1 and L2 learners? </a:t>
            </a:r>
          </a:p>
          <a:p>
            <a:endParaRPr lang="en-US" dirty="0"/>
          </a:p>
          <a:p>
            <a:r>
              <a:rPr lang="en-US" dirty="0"/>
              <a:t>2) Do L1 and L2 learners equally show sensitivity to verb-related structural properties during L2 sentence processing? </a:t>
            </a:r>
          </a:p>
          <a:p>
            <a:pPr lvl="1"/>
            <a:r>
              <a:rPr lang="en-US" dirty="0"/>
              <a:t>L2 learners arguably are less sensitive to structural information during processing.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3) Does proficiency modulate learners’ sensitivity to verb properties?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C46E8-BF9A-5B47-8B1A-14F32402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8534-9D37-7743-8064-E583BA12A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F459F-E622-A549-A885-2E8D1AD3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842E-CE58-9244-A76C-AD683EB92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264572"/>
            <a:ext cx="4008384" cy="4393982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Participants</a:t>
            </a:r>
          </a:p>
          <a:p>
            <a:pPr lvl="1"/>
            <a:r>
              <a:rPr lang="en-US" sz="2000" dirty="0"/>
              <a:t>24 English native speakers; 65 Chinese learners of English</a:t>
            </a:r>
          </a:p>
          <a:p>
            <a:r>
              <a:rPr lang="en-US" sz="2000" dirty="0"/>
              <a:t>Design </a:t>
            </a:r>
          </a:p>
          <a:p>
            <a:pPr lvl="1"/>
            <a:r>
              <a:rPr lang="en-US" sz="2000" dirty="0"/>
              <a:t>2 (Complement type: NP/S vs. NP/Z) *2 (Ambiguous vs. Unambiguous) </a:t>
            </a:r>
          </a:p>
          <a:p>
            <a:r>
              <a:rPr lang="en-US" sz="2000" dirty="0"/>
              <a:t>Martials</a:t>
            </a:r>
          </a:p>
          <a:p>
            <a:pPr lvl="1"/>
            <a:r>
              <a:rPr lang="en-US" sz="2000" dirty="0"/>
              <a:t>32 sets of items in 4 conditions (Adapted from Strut et al., 1999)</a:t>
            </a:r>
          </a:p>
          <a:p>
            <a:r>
              <a:rPr lang="en-US" sz="2000" dirty="0"/>
              <a:t>Tasks: </a:t>
            </a:r>
          </a:p>
          <a:p>
            <a:pPr lvl="1"/>
            <a:r>
              <a:rPr lang="en-US" sz="2000" dirty="0"/>
              <a:t>Self-paced reading (SPR) – RT (Ibex Farm)</a:t>
            </a:r>
          </a:p>
          <a:p>
            <a:pPr lvl="2"/>
            <a:r>
              <a:rPr lang="en-US" sz="1600" dirty="0"/>
              <a:t>The Australian woman / saw the famous doctor / had been drinking / quite a lot.</a:t>
            </a:r>
          </a:p>
          <a:p>
            <a:pPr marL="914400" lvl="2" indent="0" algn="ctr">
              <a:buNone/>
            </a:pPr>
            <a:r>
              <a:rPr lang="en-US" sz="1600" dirty="0"/>
              <a:t>CQ: Is the woman an Australian?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Acceptability judgment task (AJT) to ensure material plausibility – 1-7 Likert </a:t>
            </a:r>
            <a:r>
              <a:rPr lang="en-US" sz="2000"/>
              <a:t>Scale (Qualtrics)</a:t>
            </a:r>
            <a:endParaRPr lang="en-US" sz="2000" dirty="0"/>
          </a:p>
          <a:p>
            <a:pPr lvl="2"/>
            <a:r>
              <a:rPr lang="en-US" sz="1600" dirty="0"/>
              <a:t>E.g., The Australian woman saw the famous doctor. 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dirty="0"/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2F1B8-2B1C-7D42-B4A3-8ECE5D67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DE8534-9D37-7743-8064-E583BA12ABD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D9B223-7CFE-4743-B80B-F04D13938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12539"/>
              </p:ext>
            </p:extLst>
          </p:nvPr>
        </p:nvGraphicFramePr>
        <p:xfrm>
          <a:off x="5295318" y="2162192"/>
          <a:ext cx="6253213" cy="25987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691">
                  <a:extLst>
                    <a:ext uri="{9D8B030D-6E8A-4147-A177-3AD203B41FA5}">
                      <a16:colId xmlns:a16="http://schemas.microsoft.com/office/drawing/2014/main" val="1969105915"/>
                    </a:ext>
                  </a:extLst>
                </a:gridCol>
                <a:gridCol w="4534522">
                  <a:extLst>
                    <a:ext uri="{9D8B030D-6E8A-4147-A177-3AD203B41FA5}">
                      <a16:colId xmlns:a16="http://schemas.microsoft.com/office/drawing/2014/main" val="4097147462"/>
                    </a:ext>
                  </a:extLst>
                </a:gridCol>
              </a:tblGrid>
              <a:tr h="315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Condition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Example sentence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extLst>
                  <a:ext uri="{0D108BD9-81ED-4DB2-BD59-A6C34878D82A}">
                    <a16:rowId xmlns:a16="http://schemas.microsoft.com/office/drawing/2014/main" val="2226607034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Ambiguous-NP/S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(1). The Australian woman / saw the famous doctor / had been drinking / quite a lot.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extLst>
                  <a:ext uri="{0D108BD9-81ED-4DB2-BD59-A6C34878D82A}">
                    <a16:rowId xmlns:a16="http://schemas.microsoft.com/office/drawing/2014/main" val="1066271152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Ambiguous-NP/Z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(2). Before the woman / visited the famous doctor / had been drinking / quite a lot.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extLst>
                  <a:ext uri="{0D108BD9-81ED-4DB2-BD59-A6C34878D82A}">
                    <a16:rowId xmlns:a16="http://schemas.microsoft.com/office/drawing/2014/main" val="909983308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Unambiguous-NP/S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(3). The Australian woman saw that the famous doctor had been drinking quite a lot.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extLst>
                  <a:ext uri="{0D108BD9-81ED-4DB2-BD59-A6C34878D82A}">
                    <a16:rowId xmlns:a16="http://schemas.microsoft.com/office/drawing/2014/main" val="2148457199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Unambiguous-NP/Z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(4). Before the woman visited, the famous doctor had been drinking quite a lot.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650" marR="114650" marT="0" marB="0" anchor="ctr"/>
                </a:tc>
                <a:extLst>
                  <a:ext uri="{0D108BD9-81ED-4DB2-BD59-A6C34878D82A}">
                    <a16:rowId xmlns:a16="http://schemas.microsoft.com/office/drawing/2014/main" val="96522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ED38-A605-8F4F-A94B-84E61F0D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6A51-A622-0E4F-85AE-D3637AE8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To ensure the verbs are statistically biased toward the NP reading</a:t>
            </a:r>
          </a:p>
          <a:p>
            <a:endParaRPr lang="en-US" sz="2000" dirty="0"/>
          </a:p>
          <a:p>
            <a:r>
              <a:rPr lang="en-US" sz="2000" dirty="0"/>
              <a:t>E.g., if ‘accepted’ + that / NN+VBN -&gt; S-biased, otherwise -&gt; NP-biased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B9B92-920C-184B-9179-D161CB07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DE8534-9D37-7743-8064-E583BA12ABD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BBA1610-3192-EE4C-B730-33CD217E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70" y="1167896"/>
            <a:ext cx="6652830" cy="42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1659</Words>
  <Application>Microsoft Macintosh PowerPoint</Application>
  <PresentationFormat>Widescreen</PresentationFormat>
  <Paragraphs>208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Structural change and L2 sentence processing</vt:lpstr>
      <vt:lpstr>Background</vt:lpstr>
      <vt:lpstr>Previous studies </vt:lpstr>
      <vt:lpstr>Research gap</vt:lpstr>
      <vt:lpstr>Structural change</vt:lpstr>
      <vt:lpstr>Principle-based parsing - Pritchett (1992)</vt:lpstr>
      <vt:lpstr>Research question </vt:lpstr>
      <vt:lpstr>Methods </vt:lpstr>
      <vt:lpstr>COCA </vt:lpstr>
      <vt:lpstr>AJT</vt:lpstr>
      <vt:lpstr>SPR</vt:lpstr>
      <vt:lpstr>Data trimming cont’d</vt:lpstr>
      <vt:lpstr>Modeling procedures</vt:lpstr>
      <vt:lpstr>L1 results</vt:lpstr>
      <vt:lpstr>L2 results </vt:lpstr>
      <vt:lpstr>Conclusion</vt:lpstr>
      <vt:lpstr>Future research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change in L2 ambiguity resolution</dc:title>
  <dc:creator>Shaohua Fang</dc:creator>
  <cp:lastModifiedBy>Shaohua Fang</cp:lastModifiedBy>
  <cp:revision>58</cp:revision>
  <dcterms:created xsi:type="dcterms:W3CDTF">2021-12-05T18:58:40Z</dcterms:created>
  <dcterms:modified xsi:type="dcterms:W3CDTF">2021-12-09T00:26:42Z</dcterms:modified>
</cp:coreProperties>
</file>