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7116BD3-D064-4FE0-81A2-8167ABA36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2"/>
            <a:ext cx="9715001" cy="3272405"/>
          </a:xfrm>
        </p:spPr>
        <p:txBody>
          <a:bodyPr/>
          <a:lstStyle/>
          <a:p>
            <a:pPr algn="ctr"/>
            <a:r>
              <a:rPr lang="en-US" altLang="ko-KR" dirty="0"/>
              <a:t>Support Vector 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14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4EF17-AEAA-49FC-9697-15243F57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Support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 </a:t>
            </a:r>
            <a:r>
              <a:rPr lang="en-US" altLang="ko-KR" dirty="0"/>
              <a:t>Machine?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14F85EE-CF83-40DB-BAD4-DA288EB9AA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9660" y="2165350"/>
            <a:ext cx="4103131" cy="3294063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98C8462-66C9-452E-B2DE-788F3BE9C1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0902" y="2171700"/>
            <a:ext cx="4095221" cy="3287713"/>
          </a:xfrm>
        </p:spPr>
      </p:pic>
    </p:spTree>
    <p:extLst>
      <p:ext uri="{BB962C8B-B14F-4D97-AF65-F5344CB8AC3E}">
        <p14:creationId xmlns:p14="http://schemas.microsoft.com/office/powerpoint/2010/main" val="252139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18451-A157-44F5-91AF-E2C13E5E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/>
            </a:br>
            <a:r>
              <a:rPr lang="en-US" altLang="ko-KR"/>
              <a:t>SVM </a:t>
            </a:r>
            <a:r>
              <a:rPr lang="ko-KR" altLang="en-US" dirty="0"/>
              <a:t>용어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89B9017-2E34-4A7F-A880-CCC0513440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8713" y="2171700"/>
            <a:ext cx="4645025" cy="3531675"/>
          </a:xfr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00D46F55-CEDE-4CA1-A5F9-97DBC91CC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5869086" cy="3287094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결정 경계</a:t>
            </a:r>
            <a:r>
              <a:rPr lang="en-US" altLang="ko-KR" dirty="0"/>
              <a:t>(Decision Boundary)</a:t>
            </a:r>
          </a:p>
          <a:p>
            <a:pPr>
              <a:buFontTx/>
              <a:buChar char="-"/>
            </a:pPr>
            <a:r>
              <a:rPr lang="ko-KR" altLang="en-US" sz="1400" dirty="0"/>
              <a:t>두 클래스의 데이터를 분류하는 기준이 되는 경계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r>
              <a:rPr lang="ko-KR" altLang="en-US" dirty="0"/>
              <a:t>서포트 벡터</a:t>
            </a:r>
            <a:r>
              <a:rPr lang="en-US" altLang="ko-KR" dirty="0"/>
              <a:t>(Support Vector)</a:t>
            </a:r>
          </a:p>
          <a:p>
            <a:pPr>
              <a:buFontTx/>
              <a:buChar char="-"/>
            </a:pPr>
            <a:r>
              <a:rPr lang="ko-KR" altLang="en-US" sz="1400" dirty="0"/>
              <a:t>결정 경계에 가장 가까이 있는 각 클래스의 데이터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r>
              <a:rPr lang="ko-KR" altLang="en-US" dirty="0"/>
              <a:t>마진</a:t>
            </a:r>
            <a:r>
              <a:rPr lang="en-US" altLang="ko-KR" dirty="0"/>
              <a:t>(Margin)</a:t>
            </a:r>
          </a:p>
          <a:p>
            <a:pPr marL="0" indent="0">
              <a:buNone/>
            </a:pPr>
            <a:r>
              <a:rPr lang="en-US" altLang="ko-KR" sz="1500" dirty="0"/>
              <a:t>- </a:t>
            </a:r>
            <a:r>
              <a:rPr lang="ko-KR" altLang="en-US" sz="1500" dirty="0"/>
              <a:t>어떤 데이터도 포함되지 않는 영역</a:t>
            </a:r>
            <a:r>
              <a:rPr lang="en-US" altLang="ko-KR" sz="1500" dirty="0"/>
              <a:t>, </a:t>
            </a:r>
            <a:r>
              <a:rPr lang="ko-KR" altLang="en-US" sz="1500" dirty="0"/>
              <a:t>서포트 벡터와 결정 경계의 거리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0749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B43C1-1D94-4F11-9A24-FC22B271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최적의 결정 경계</a:t>
            </a:r>
            <a:r>
              <a:rPr lang="en-US" altLang="ko-KR" dirty="0"/>
              <a:t>(Decision Boundary)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97D690-8059-4E65-9351-160C0B46F5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25092" y="2017342"/>
            <a:ext cx="4817553" cy="3734613"/>
          </a:xfrm>
        </p:spPr>
      </p:pic>
    </p:spTree>
    <p:extLst>
      <p:ext uri="{BB962C8B-B14F-4D97-AF65-F5344CB8AC3E}">
        <p14:creationId xmlns:p14="http://schemas.microsoft.com/office/powerpoint/2010/main" val="343446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D00E6-40E7-4910-8015-78675250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마진</a:t>
            </a:r>
            <a:r>
              <a:rPr lang="en-US" altLang="ko-KR" dirty="0"/>
              <a:t>(Margin)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19FC67F-5D51-4A6C-B427-7BE160B7F3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2408" y="2165350"/>
            <a:ext cx="5243592" cy="3734613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8AF0BC-E08D-4F46-A210-4FD731A2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583" y="2389109"/>
            <a:ext cx="5698604" cy="3287094"/>
          </a:xfrm>
        </p:spPr>
        <p:txBody>
          <a:bodyPr/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어떤 데이터도 포함되지 않는 영역</a:t>
            </a:r>
            <a:r>
              <a:rPr lang="en-US" altLang="ko-KR" sz="2000" dirty="0"/>
              <a:t>, </a:t>
            </a:r>
            <a:r>
              <a:rPr lang="ko-KR" altLang="en-US" sz="2000" dirty="0"/>
              <a:t>서포트 벡터와 결정 경계의 거리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sz="2000" dirty="0"/>
              <a:t>N</a:t>
            </a:r>
            <a:r>
              <a:rPr lang="ko-KR" altLang="en-US" sz="2000" dirty="0"/>
              <a:t>개의 속성을 가진 데이터 </a:t>
            </a: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ym typeface="Wingdings" panose="05000000000000000000" pitchFamily="2" charset="2"/>
              </a:rPr>
              <a:t>최소 </a:t>
            </a:r>
            <a:r>
              <a:rPr lang="en-US" altLang="ko-KR" sz="2000" dirty="0">
                <a:sym typeface="Wingdings" panose="05000000000000000000" pitchFamily="2" charset="2"/>
              </a:rPr>
              <a:t>n+1</a:t>
            </a:r>
            <a:r>
              <a:rPr lang="ko-KR" altLang="en-US" sz="2000" dirty="0">
                <a:sym typeface="Wingdings" panose="05000000000000000000" pitchFamily="2" charset="2"/>
              </a:rPr>
              <a:t>개 서포트 벡터 존재 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53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B3D82-B4B0-4FFB-9BBC-DD67FBA0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이상치</a:t>
            </a:r>
            <a:r>
              <a:rPr lang="en-US" altLang="ko-KR" dirty="0"/>
              <a:t>(Outlier) </a:t>
            </a:r>
            <a:r>
              <a:rPr lang="ko-KR" altLang="en-US" dirty="0"/>
              <a:t>허용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2ABA628-7FD3-4E6D-A659-E5315DD8A7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5183" y="2165350"/>
            <a:ext cx="4392084" cy="3294063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7609D-8B6C-41D6-94EA-75D6C8C722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이상치 허용 </a:t>
            </a:r>
            <a:r>
              <a:rPr lang="en-US" altLang="ko-KR" dirty="0"/>
              <a:t>x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하드 마진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이상치 허용 </a:t>
            </a:r>
            <a:r>
              <a:rPr lang="en-US" altLang="ko-KR" dirty="0">
                <a:sym typeface="Wingdings" panose="05000000000000000000" pitchFamily="2" charset="2"/>
              </a:rPr>
              <a:t>o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소프트 마진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Inconsolata"/>
              </a:rPr>
              <a:t>classifier = SVC</a:t>
            </a:r>
            <a:r>
              <a:rPr lang="en-US" altLang="ko-KR" b="1" i="0" dirty="0">
                <a:effectLst/>
                <a:latin typeface="Inconsolata"/>
              </a:rPr>
              <a:t>(</a:t>
            </a:r>
            <a:r>
              <a:rPr lang="en-US" altLang="ko-KR" b="0" i="0" dirty="0">
                <a:effectLst/>
                <a:latin typeface="Inconsolata"/>
              </a:rPr>
              <a:t>C = 0.01</a:t>
            </a:r>
            <a:r>
              <a:rPr lang="en-US" altLang="ko-KR" b="1" i="0" dirty="0">
                <a:effectLst/>
                <a:latin typeface="Inconsolata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227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10980-788E-43D6-B7A3-60742684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커널</a:t>
            </a:r>
            <a:r>
              <a:rPr lang="en-US" altLang="ko-KR" dirty="0"/>
              <a:t>(Kernel) </a:t>
            </a:r>
            <a:r>
              <a:rPr lang="ko-KR" altLang="en-US" dirty="0"/>
              <a:t>변경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90442CE-CCDF-46AC-9EBB-E281F7E4B3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1712" y="2164800"/>
            <a:ext cx="4392084" cy="3294063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A1C0D0-6CCB-4B5A-B890-78FA7E76CA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b="1" dirty="0">
              <a:solidFill>
                <a:srgbClr val="D171DD"/>
              </a:solidFill>
              <a:latin typeface="inherit"/>
            </a:endParaRPr>
          </a:p>
          <a:p>
            <a:pPr algn="l"/>
            <a:r>
              <a:rPr lang="en-US" altLang="ko-KR" b="1" i="0" dirty="0">
                <a:solidFill>
                  <a:srgbClr val="D171DD"/>
                </a:solidFill>
                <a:effectLst/>
                <a:latin typeface="inherit"/>
              </a:rPr>
              <a:t>from</a:t>
            </a:r>
            <a:r>
              <a:rPr lang="en-US" altLang="ko-KR" b="0" i="0" dirty="0">
                <a:solidFill>
                  <a:srgbClr val="CFD5E0"/>
                </a:solidFill>
                <a:effectLst/>
                <a:latin typeface="inherit"/>
              </a:rPr>
              <a:t> </a:t>
            </a:r>
            <a:r>
              <a:rPr lang="en-US" altLang="ko-KR" b="0" i="0" dirty="0" err="1">
                <a:effectLst/>
                <a:latin typeface="inherit"/>
              </a:rPr>
              <a:t>sklearn.svm</a:t>
            </a:r>
            <a:r>
              <a:rPr lang="en-US" altLang="ko-KR" b="0" i="0" dirty="0"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D171DD"/>
                </a:solidFill>
                <a:effectLst/>
                <a:latin typeface="inherit"/>
              </a:rPr>
              <a:t>import</a:t>
            </a:r>
            <a:r>
              <a:rPr lang="en-US" altLang="ko-KR" b="0" i="0" dirty="0">
                <a:solidFill>
                  <a:srgbClr val="CFD5E0"/>
                </a:solidFill>
                <a:effectLst/>
                <a:latin typeface="inherit"/>
              </a:rPr>
              <a:t> </a:t>
            </a:r>
            <a:r>
              <a:rPr lang="en-US" altLang="ko-KR" b="0" i="0" dirty="0">
                <a:effectLst/>
                <a:latin typeface="inherit"/>
              </a:rPr>
              <a:t>SVC</a:t>
            </a:r>
            <a:endParaRPr lang="en-US" altLang="ko-KR" dirty="0">
              <a:latin typeface="Inconsolata"/>
            </a:endParaRPr>
          </a:p>
          <a:p>
            <a:pPr algn="l"/>
            <a:r>
              <a:rPr lang="en-US" altLang="ko-KR" b="0" i="0" dirty="0">
                <a:effectLst/>
                <a:latin typeface="inherit"/>
              </a:rPr>
              <a:t>classifier = </a:t>
            </a:r>
            <a:r>
              <a:rPr lang="en-US" altLang="ko-KR" b="0" i="0" dirty="0">
                <a:solidFill>
                  <a:srgbClr val="4284AE"/>
                </a:solidFill>
                <a:effectLst/>
                <a:latin typeface="inherit"/>
              </a:rPr>
              <a:t>SVC</a:t>
            </a:r>
            <a:r>
              <a:rPr lang="en-US" altLang="ko-KR" b="1" i="0" dirty="0">
                <a:solidFill>
                  <a:srgbClr val="6B7C8B"/>
                </a:solidFill>
                <a:effectLst/>
                <a:latin typeface="inherit"/>
              </a:rPr>
              <a:t>(</a:t>
            </a:r>
            <a:r>
              <a:rPr lang="en-US" altLang="ko-KR" b="0" i="0" dirty="0">
                <a:effectLst/>
                <a:latin typeface="inherit"/>
              </a:rPr>
              <a:t>kernel = </a:t>
            </a:r>
            <a:r>
              <a:rPr lang="en-US" altLang="ko-KR" b="0" i="0" dirty="0">
                <a:solidFill>
                  <a:srgbClr val="7CC379"/>
                </a:solidFill>
                <a:effectLst/>
                <a:latin typeface="inherit"/>
              </a:rPr>
              <a:t>'linear’</a:t>
            </a:r>
            <a:r>
              <a:rPr lang="en-US" altLang="ko-KR" b="1" i="0" dirty="0">
                <a:solidFill>
                  <a:srgbClr val="6B7C8B"/>
                </a:solidFill>
                <a:effectLst/>
                <a:latin typeface="inherit"/>
              </a:rPr>
              <a:t>)</a:t>
            </a:r>
          </a:p>
          <a:p>
            <a:pPr algn="l"/>
            <a:r>
              <a:rPr lang="en-US" altLang="ko-KR" b="1" i="0" dirty="0">
                <a:solidFill>
                  <a:srgbClr val="6B7C8B"/>
                </a:solidFill>
                <a:effectLst/>
                <a:latin typeface="inherit"/>
              </a:rPr>
              <a:t>Linear </a:t>
            </a:r>
            <a:r>
              <a:rPr lang="ko-KR" altLang="en-US" b="1" i="0" dirty="0">
                <a:solidFill>
                  <a:srgbClr val="6B7C8B"/>
                </a:solidFill>
                <a:effectLst/>
                <a:latin typeface="inherit"/>
              </a:rPr>
              <a:t>선형 </a:t>
            </a:r>
            <a:r>
              <a:rPr lang="en-US" altLang="ko-KR" b="1" dirty="0">
                <a:solidFill>
                  <a:srgbClr val="6B7C8B"/>
                </a:solidFill>
                <a:latin typeface="inherit"/>
              </a:rPr>
              <a:t>  // poly </a:t>
            </a:r>
            <a:r>
              <a:rPr lang="ko-KR" altLang="en-US" b="1" dirty="0">
                <a:solidFill>
                  <a:srgbClr val="6B7C8B"/>
                </a:solidFill>
                <a:latin typeface="inherit"/>
              </a:rPr>
              <a:t>원형</a:t>
            </a:r>
            <a:endParaRPr lang="en-US" altLang="ko-KR" b="0" i="0" dirty="0">
              <a:solidFill>
                <a:srgbClr val="596174"/>
              </a:solidFill>
              <a:effectLst/>
              <a:latin typeface="Inconsolat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42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8ECC8-950A-497C-88B0-C7C10B44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다항식</a:t>
            </a:r>
            <a:r>
              <a:rPr lang="en-US" altLang="ko-KR" dirty="0"/>
              <a:t>(Polynomial) &amp; RBF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A7DD1F3-85BB-43A5-923F-4A7A88FBA4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5183" y="2165350"/>
            <a:ext cx="4392084" cy="3294063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C66ECC6-95F7-44C3-B795-FB162B201B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704" y="2171700"/>
            <a:ext cx="4383617" cy="3287713"/>
          </a:xfrm>
        </p:spPr>
      </p:pic>
    </p:spTree>
    <p:extLst>
      <p:ext uri="{BB962C8B-B14F-4D97-AF65-F5344CB8AC3E}">
        <p14:creationId xmlns:p14="http://schemas.microsoft.com/office/powerpoint/2010/main" val="102934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01F4C-B905-49FE-B75E-F6D94A84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감마</a:t>
            </a:r>
            <a:r>
              <a:rPr lang="en-US" altLang="ko-KR" dirty="0"/>
              <a:t>(Gamma)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C6F3796-4089-4DD0-BAEC-2F17DE9D0A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171700"/>
            <a:ext cx="4392084" cy="3294063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64CC647-49E8-4C1A-8B32-6C05AF2457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35019" y="2178050"/>
            <a:ext cx="4383617" cy="3287713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CD47BC-E485-40EE-B13F-3715707FF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039" y="2171700"/>
            <a:ext cx="4321962" cy="3287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DEE23B-BCEE-454C-9C61-B114D7CD1BEC}"/>
              </a:ext>
            </a:extLst>
          </p:cNvPr>
          <p:cNvSpPr txBox="1"/>
          <p:nvPr/>
        </p:nvSpPr>
        <p:spPr>
          <a:xfrm>
            <a:off x="449451" y="5626471"/>
            <a:ext cx="1056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Inconsolata"/>
              </a:rPr>
              <a:t>classifier = SVC</a:t>
            </a:r>
            <a:r>
              <a:rPr lang="en-US" altLang="ko-KR" b="1" i="0" dirty="0">
                <a:effectLst/>
                <a:latin typeface="Inconsolata"/>
              </a:rPr>
              <a:t>(</a:t>
            </a:r>
            <a:r>
              <a:rPr lang="en-US" altLang="ko-KR" b="0" i="0" dirty="0">
                <a:effectLst/>
                <a:latin typeface="Inconsolata"/>
              </a:rPr>
              <a:t>kernel = "</a:t>
            </a:r>
            <a:r>
              <a:rPr lang="en-US" altLang="ko-KR" b="0" i="0" dirty="0" err="1">
                <a:effectLst/>
                <a:latin typeface="Inconsolata"/>
              </a:rPr>
              <a:t>rbf</a:t>
            </a:r>
            <a:r>
              <a:rPr lang="en-US" altLang="ko-KR" b="0" i="0" dirty="0">
                <a:effectLst/>
                <a:latin typeface="Inconsolata"/>
              </a:rPr>
              <a:t>", C = 2, gamma = 0.5</a:t>
            </a:r>
            <a:r>
              <a:rPr lang="en-US" altLang="ko-KR" b="1" i="0" dirty="0">
                <a:solidFill>
                  <a:srgbClr val="6B7C8B"/>
                </a:solidFill>
                <a:effectLst/>
                <a:latin typeface="Inconsolata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09894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284</TotalTime>
  <Words>177</Words>
  <Application>Microsoft Office PowerPoint</Application>
  <PresentationFormat>와이드스크린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Inconsolata</vt:lpstr>
      <vt:lpstr>inherit</vt:lpstr>
      <vt:lpstr>Arial</vt:lpstr>
      <vt:lpstr>Century Gothic</vt:lpstr>
      <vt:lpstr>Wingdings</vt:lpstr>
      <vt:lpstr>갤러리</vt:lpstr>
      <vt:lpstr>Support Vector Machine</vt:lpstr>
      <vt:lpstr> Support Vector Machine?</vt:lpstr>
      <vt:lpstr> SVM 용어 </vt:lpstr>
      <vt:lpstr> 최적의 결정 경계(Decision Boundary) </vt:lpstr>
      <vt:lpstr> 마진(Margin) </vt:lpstr>
      <vt:lpstr> 이상치(Outlier) 허용 </vt:lpstr>
      <vt:lpstr> 커널(Kernel) 변경 </vt:lpstr>
      <vt:lpstr> 다항식(Polynomial) &amp; RBF </vt:lpstr>
      <vt:lpstr> 감마(Gamma)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성우 조</dc:creator>
  <cp:lastModifiedBy>성우 조</cp:lastModifiedBy>
  <cp:revision>1</cp:revision>
  <dcterms:created xsi:type="dcterms:W3CDTF">2021-08-31T09:52:41Z</dcterms:created>
  <dcterms:modified xsi:type="dcterms:W3CDTF">2021-08-31T14:36:49Z</dcterms:modified>
</cp:coreProperties>
</file>