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58" r:id="rId7"/>
    <p:sldId id="282" r:id="rId8"/>
    <p:sldId id="284" r:id="rId9"/>
    <p:sldId id="285" r:id="rId10"/>
    <p:sldId id="286" r:id="rId11"/>
    <p:sldId id="283" r:id="rId12"/>
    <p:sldId id="262" r:id="rId13"/>
    <p:sldId id="265" r:id="rId14"/>
    <p:sldId id="280" r:id="rId15"/>
    <p:sldId id="289" r:id="rId16"/>
    <p:sldId id="266" r:id="rId17"/>
    <p:sldId id="287" r:id="rId18"/>
    <p:sldId id="288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72DF-632C-4682-BCA8-7E6E18046976}" v="23" dt="2024-03-15T10:27:48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C202-0D6D-871B-F573-0B0BBE122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EB748-4A1B-4A90-33A7-9ED62E15A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71C3-2F57-24C2-3599-14E9C98C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77E1-320A-E0BF-F292-EAFBE3F6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F075-DC5F-F123-84D7-0476D3BB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1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9C25-C67A-F71C-1B65-6771CC63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C5093-6DAE-9E84-C3B1-697B280D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6B33-DC17-97F3-C662-1C4734AE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7E1D-4638-20D3-BA29-9C11FE3B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219D7-C930-27F2-59CA-C8758D69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D9C75-ECA3-371C-FD5A-68D06868F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5C366-B2F7-C7E7-BE75-5DAE46FD5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4F42-AC2B-1043-53B3-9E71AE2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267A-B872-0701-72E4-D238A6F1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1B73-76EE-202C-713C-5DBC7982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3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C034-6C0B-BAF5-E7E6-A688830B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B9CE-1202-3CD9-F847-B53211D8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5CBA-59BC-3EDE-1090-EB1EDC06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2CAD-6B39-27C5-17EF-25983B1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A880-644F-C3C7-5473-EA113613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6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7E7F-862B-1E3F-1C6A-2EE32D83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5B42-FE28-11D7-6873-9350D395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F23B-F9B8-A6AF-FABB-00BA233C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4AE1-038B-DC91-79BC-7C312205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9B59-0059-2973-A149-5DF26010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2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2384-F0C5-DBC4-F1DB-B4BF79CA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0197-CF0F-B169-8D10-AB270D3D6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EDFDA-D5B0-DF9A-2000-68FEACF06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EDAAF-D8AA-0F49-2953-2C03010E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2EC97-5855-2A61-0CEA-F2028D7A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7678F-6B6F-3135-78DC-24F15AB8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93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4945-AD01-2F17-FBAD-3863558B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E6918-E55C-7F57-2C17-7F9E93F51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0F993-8BF3-6D0E-3BA1-79AAFC47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0502F-49B7-0758-D182-2E7AB8546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5D341-A10D-7150-58F1-481623903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C789F-B8F9-83D0-0BC7-EBEE8C0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70FBD-721B-9466-51E0-8042B05F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BE06D-C229-2D2E-492A-9FCBF143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2C13-458C-AEB2-B800-733C0E55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6175B-6F88-3833-7267-931DE164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69AB7-7E21-F340-2C80-6377D9B9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C679F-89D8-459E-49B8-2A2C7E71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04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3A176-1C68-F7A7-E0FF-EC9EB893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3206D-D248-F79E-5402-72AF8A99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842FB-239A-8E05-D0C7-DA3EA0D6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90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3D34-F48A-49D6-2743-FCF1EBA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AE6E-AEB0-779E-6EE1-52C10BA0D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0C7E-B89D-B770-2BEC-6BE9E4821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0A9C1-BACE-0362-0222-3F0DF25C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94D8-8F87-66F2-A272-27F691A6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5810E-2FB5-EF57-AE96-C23B8D77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1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882F-0C5C-C967-0EEA-5E81EA3A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AF83D-EAB7-3E67-3D80-E25F45CD0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F7CA-FE5F-7798-6829-3F331AAA5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E1F-EB29-73A9-23C7-DA269705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574A2-1078-31B1-F2AA-E67E3B70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C8A12-9856-BADD-50CA-A8FDC942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9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E7109-EE0A-97D2-9633-4B479EEF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6913-8FFF-E666-AA0D-B73652F1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B59E-BE81-6D79-E1FE-B91F6691B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D62A-543C-4753-AC5C-C3D9AA233D9C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DCA9-EA59-92FC-EEFD-A1C4EABE0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B9B7-EB3C-53AF-BBBA-1F30E4571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2F30-AFF6-4F72-8D50-6CB6AAC6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nsorflow.org/api_docs/python/tf/keras/layer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ensorflow.org/api_docs/python/tf/keras/optimizer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2uu5X36j89x09wCAWxZVaXIjA365UnP5?usp=sharing" TargetMode="External"/><Relationship Id="rId2" Type="http://schemas.openxmlformats.org/officeDocument/2006/relationships/hyperlink" Target="https://colab.research.google.com/drive/1PJON9_tZ_Ghiid2WXHuQDs6ByCE9fKzP?usp=shar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chinelearningmastery.com/" TargetMode="External"/><Relationship Id="rId5" Type="http://schemas.openxmlformats.org/officeDocument/2006/relationships/hyperlink" Target="https://karpathy.github.io/2019/04/25/recipe/#2-set-up-the-end-to-end-trainingevaluation-skeleton--get-dumb-baselines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ensorflow.org/datasets/catalog/overview?_gl=1*dykoow*_up*MQ..*_ga*MTM5MjY3MDM1OS4xNzA5ODk2Mjk0*_ga_W0YLR4190T*MTcwOTg5NjI5My4xLjAuMTcwOTg5NjI5My4wLjAuMA..#all_dataset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hncbc.nlm.nih.gov/LHC-downloads/downloads.html#malaria-datas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ED8E-19E9-D5CE-15AF-BB72560BD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Tensorflow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2910D-64FA-B600-07FD-5E378FFC2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Gabriella Miles (gabriella.miles@bristol.ac.uk)</a:t>
            </a:r>
          </a:p>
        </p:txBody>
      </p:sp>
    </p:spTree>
    <p:extLst>
      <p:ext uri="{BB962C8B-B14F-4D97-AF65-F5344CB8AC3E}">
        <p14:creationId xmlns:p14="http://schemas.microsoft.com/office/powerpoint/2010/main" val="309988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2BED-ED48-7CED-FA2F-3D5E2328AF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DEED-712D-B2B9-BE94-179E6BF800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/>
              <a:t>Module: </a:t>
            </a:r>
            <a:r>
              <a:rPr lang="en-GB">
                <a:hlinkClick r:id="rId2"/>
              </a:rPr>
              <a:t>here</a:t>
            </a:r>
            <a:endParaRPr lang="en-GB"/>
          </a:p>
          <a:p>
            <a:pPr lvl="0"/>
            <a:r>
              <a:rPr lang="en-GB"/>
              <a:t>Fully-connected</a:t>
            </a:r>
          </a:p>
          <a:p>
            <a:pPr lvl="0"/>
            <a:r>
              <a:rPr lang="en-GB"/>
              <a:t>Convolutional </a:t>
            </a:r>
          </a:p>
          <a:p>
            <a:pPr lvl="0"/>
            <a:r>
              <a:rPr lang="en-GB"/>
              <a:t>Pooling</a:t>
            </a:r>
          </a:p>
          <a:p>
            <a:pPr lvl="0"/>
            <a:r>
              <a:rPr lang="en-GB"/>
              <a:t>Dropout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01FB9-926B-1ED6-76D6-B93F70B2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825625"/>
            <a:ext cx="8062210" cy="25381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C035-CC62-8D39-00FC-F2483055182A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Training the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7314-0A65-599E-B991-4BCA88CD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deep learning model?</a:t>
            </a:r>
          </a:p>
        </p:txBody>
      </p:sp>
      <p:pic>
        <p:nvPicPr>
          <p:cNvPr id="1026" name="Picture 2" descr="Training Method">
            <a:extLst>
              <a:ext uri="{FF2B5EF4-FFF2-40B4-BE49-F238E27FC236}">
                <a16:creationId xmlns:a16="http://schemas.microsoft.com/office/drawing/2014/main" id="{F146A05C-04CB-614D-83DF-8E068CD1ED3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50D8-C4E8-4309-B3B7-033605637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Forward pass</a:t>
            </a:r>
          </a:p>
          <a:p>
            <a:pPr lvl="1"/>
            <a:r>
              <a:rPr lang="en-GB" dirty="0"/>
              <a:t>Make predictions</a:t>
            </a:r>
          </a:p>
          <a:p>
            <a:r>
              <a:rPr lang="en-GB" dirty="0"/>
              <a:t>Calculate loss</a:t>
            </a:r>
          </a:p>
          <a:p>
            <a:pPr lvl="1"/>
            <a:r>
              <a:rPr lang="en-GB" dirty="0"/>
              <a:t>Compare network output to ground truth</a:t>
            </a:r>
          </a:p>
          <a:p>
            <a:r>
              <a:rPr lang="en-GB" dirty="0"/>
              <a:t>Backpropagate through the network to minimise the loss function</a:t>
            </a:r>
          </a:p>
          <a:p>
            <a:pPr lvl="1"/>
            <a:r>
              <a:rPr lang="en-GB" dirty="0"/>
              <a:t>Change weights and biases</a:t>
            </a:r>
          </a:p>
        </p:txBody>
      </p:sp>
    </p:spTree>
    <p:extLst>
      <p:ext uri="{BB962C8B-B14F-4D97-AF65-F5344CB8AC3E}">
        <p14:creationId xmlns:p14="http://schemas.microsoft.com/office/powerpoint/2010/main" val="95486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3632-2860-50C7-4E83-5C87DFF19C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Training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A017-B2CF-703C-4D83-3CF3F80524E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Training/validation/test sets</a:t>
            </a:r>
          </a:p>
          <a:p>
            <a:pPr lvl="0"/>
            <a:r>
              <a:rPr lang="en-GB" dirty="0"/>
              <a:t>Compiling the model, choosing the optimiser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3632-2860-50C7-4E83-5C87DFF19C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Training/validation/test sets</a:t>
            </a:r>
          </a:p>
        </p:txBody>
      </p:sp>
      <p:pic>
        <p:nvPicPr>
          <p:cNvPr id="1026" name="Picture 2" descr="How to split training data">
            <a:extLst>
              <a:ext uri="{FF2B5EF4-FFF2-40B4-BE49-F238E27FC236}">
                <a16:creationId xmlns:a16="http://schemas.microsoft.com/office/drawing/2014/main" id="{6149719B-407C-4A2C-4204-F96361AD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31" y="1502490"/>
            <a:ext cx="7424738" cy="514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12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6B12-F747-ACC3-5706-B9BE6A27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the model, choosing the optimiser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A459-BADD-61DF-F2E6-266B06A6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790949"/>
            <a:ext cx="10515600" cy="2386013"/>
          </a:xfrm>
        </p:spPr>
        <p:txBody>
          <a:bodyPr/>
          <a:lstStyle/>
          <a:p>
            <a:r>
              <a:rPr lang="en-GB" dirty="0"/>
              <a:t>Need to specify: </a:t>
            </a:r>
          </a:p>
          <a:p>
            <a:pPr lvl="1"/>
            <a:r>
              <a:rPr lang="en-GB" dirty="0"/>
              <a:t>Optimiser</a:t>
            </a:r>
          </a:p>
          <a:p>
            <a:pPr lvl="1"/>
            <a:r>
              <a:rPr lang="en-GB" dirty="0"/>
              <a:t>Loss function</a:t>
            </a:r>
          </a:p>
          <a:p>
            <a:pPr lvl="1"/>
            <a:r>
              <a:rPr lang="en-GB" dirty="0"/>
              <a:t>Metrics</a:t>
            </a:r>
          </a:p>
          <a:p>
            <a:r>
              <a:rPr lang="en-GB" dirty="0"/>
              <a:t>Range of optimisers to choose from, see list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CE97A-FB51-5C9E-375F-4535E914FC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03992" y="1690688"/>
            <a:ext cx="7584015" cy="1569106"/>
          </a:xfrm>
        </p:spPr>
      </p:pic>
    </p:spTree>
    <p:extLst>
      <p:ext uri="{BB962C8B-B14F-4D97-AF65-F5344CB8AC3E}">
        <p14:creationId xmlns:p14="http://schemas.microsoft.com/office/powerpoint/2010/main" val="84858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6195-965B-1419-81B0-54712D7A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functions, and metrics for classification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4B62D7-73A3-1528-0F0C-948BCC8A8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985484"/>
              </p:ext>
            </p:extLst>
          </p:nvPr>
        </p:nvGraphicFramePr>
        <p:xfrm>
          <a:off x="838200" y="1825625"/>
          <a:ext cx="10515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710427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13102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550012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82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Binary </a:t>
                      </a:r>
                      <a:r>
                        <a:rPr lang="en-GB" dirty="0" err="1"/>
                        <a:t>Crossentropy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Sparse Categorical Cross 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Categorical 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3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than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than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9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Label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 </a:t>
                      </a:r>
                    </a:p>
                    <a:p>
                      <a:r>
                        <a:rPr lang="en-GB" dirty="0"/>
                        <a:t>(0 or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 labelled </a:t>
                      </a:r>
                    </a:p>
                    <a:p>
                      <a:r>
                        <a:rPr lang="en-GB" dirty="0"/>
                        <a:t>(0, 1, 2, 3…)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One-hot encoded</a:t>
                      </a:r>
                    </a:p>
                    <a:p>
                      <a:r>
                        <a:rPr lang="en-GB" dirty="0"/>
                        <a:t>[0, 0, 1]</a:t>
                      </a:r>
                    </a:p>
                    <a:p>
                      <a:r>
                        <a:rPr lang="en-GB" dirty="0"/>
                        <a:t>[1, 0, 0]</a:t>
                      </a:r>
                    </a:p>
                    <a:p>
                      <a:r>
                        <a:rPr lang="en-GB" dirty="0"/>
                        <a:t>[0, 1,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8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Top K Categorical Accuracy?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7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32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3632-2860-50C7-4E83-5C87DFF19C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Training 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C51B0-CCAF-CB97-F7EA-7A22F9AD4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264" y="1690688"/>
            <a:ext cx="8269472" cy="11541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1489D-E523-B647-5886-B8530CDB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64" y="2909427"/>
            <a:ext cx="8269472" cy="34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6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1863-09E5-2AC4-3075-A1F0E49E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531A8-9412-703E-1C93-3220117A8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Malaria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C602D-8941-BC80-1003-1F68A31579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https://colab.research.google.com/drive/1PJON9_tZ_Ghiid2WXHuQDs6ByCE9fKzP?usp=sharing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63460A-B9B3-AFAF-BF39-5CB98176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MNIST dataset (summer school)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D77824-97E7-A7EB-3EE7-52F32FE24D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https://colab.research.google.com/drive/12uu5X36j89x09wCAWxZVaXIjA365UnP5?usp=sharing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00F120-B85F-5286-A921-796473FA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03" y="4237160"/>
            <a:ext cx="5357324" cy="225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E957F-2244-A74F-B3FA-CCAD2F5EAB89}"/>
              </a:ext>
            </a:extLst>
          </p:cNvPr>
          <p:cNvSpPr txBox="1"/>
          <p:nvPr/>
        </p:nvSpPr>
        <p:spPr>
          <a:xfrm>
            <a:off x="6494106" y="4237160"/>
            <a:ext cx="503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Extremely useful deep learning resources: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A Recipe for Training Neural Networks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Machine Learning Mastery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50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EFF4-81A2-7D0E-481F-11B3C3EC96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B34F-B21C-F393-EDE8-3F39B8F43B7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What is </a:t>
            </a:r>
            <a:r>
              <a:rPr lang="en-GB" dirty="0" err="1"/>
              <a:t>Tensorflow</a:t>
            </a:r>
            <a:r>
              <a:rPr lang="en-GB" dirty="0"/>
              <a:t>, and what can it be used for?</a:t>
            </a:r>
          </a:p>
          <a:p>
            <a:pPr lvl="0"/>
            <a:r>
              <a:rPr lang="en-GB" dirty="0"/>
              <a:t>Implement models using the </a:t>
            </a:r>
            <a:r>
              <a:rPr lang="en-GB" b="1" dirty="0" err="1"/>
              <a:t>Keras</a:t>
            </a:r>
            <a:r>
              <a:rPr lang="en-GB" b="1" dirty="0"/>
              <a:t> Functional API</a:t>
            </a:r>
          </a:p>
          <a:p>
            <a:pPr lvl="0"/>
            <a:r>
              <a:rPr lang="en-GB" dirty="0"/>
              <a:t>Understand how to </a:t>
            </a:r>
            <a:r>
              <a:rPr lang="en-GB" b="1" dirty="0"/>
              <a:t>train</a:t>
            </a:r>
            <a:r>
              <a:rPr lang="en-GB" dirty="0"/>
              <a:t> and </a:t>
            </a:r>
            <a:r>
              <a:rPr lang="en-GB" b="1" dirty="0"/>
              <a:t>evaluate</a:t>
            </a:r>
            <a:r>
              <a:rPr lang="en-GB" dirty="0"/>
              <a:t> model performance</a:t>
            </a:r>
          </a:p>
          <a:p>
            <a:pPr lvl="0"/>
            <a:r>
              <a:rPr lang="en-GB" dirty="0"/>
              <a:t>Review the workbooks to gain a greater understanding of how to improve model performance </a:t>
            </a:r>
          </a:p>
          <a:p>
            <a:pPr lvl="1"/>
            <a:r>
              <a:rPr lang="en-GB" dirty="0"/>
              <a:t>Improving model architecture</a:t>
            </a:r>
          </a:p>
          <a:p>
            <a:pPr lvl="1"/>
            <a:r>
              <a:rPr lang="en-GB" dirty="0"/>
              <a:t>Data augmentation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E57-F7E4-720C-FE3C-4D70071CAB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What is Tensorflow?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2D3D0-59C6-F9D7-D3DB-E471DA5060C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End-to-end platform for machine/deep learning</a:t>
            </a:r>
          </a:p>
          <a:p>
            <a:pPr lvl="0"/>
            <a:r>
              <a:rPr lang="en-GB" dirty="0"/>
              <a:t>Massive range of built in datasets: a list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  <a:p>
            <a:pPr lvl="0"/>
            <a:r>
              <a:rPr lang="en-GB" dirty="0"/>
              <a:t>Different tasks:</a:t>
            </a:r>
          </a:p>
          <a:p>
            <a:pPr lvl="1"/>
            <a:r>
              <a:rPr lang="en-GB" b="1" dirty="0"/>
              <a:t>Image classification </a:t>
            </a:r>
            <a:r>
              <a:rPr lang="en-GB" dirty="0"/>
              <a:t>(MNIST etc)</a:t>
            </a:r>
          </a:p>
          <a:p>
            <a:pPr lvl="0"/>
            <a:endParaRPr lang="en-GB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BBEE434-16A5-86A6-1424-460F9C26DB29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/>
          <a:srcRect l="2979" t="4039"/>
          <a:stretch>
            <a:fillRect/>
          </a:stretch>
        </p:blipFill>
        <p:spPr>
          <a:xfrm>
            <a:off x="6671389" y="1825627"/>
            <a:ext cx="4546725" cy="375665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6EF4-4DCF-271E-5804-12AC71562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Malaria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B649-593A-130D-EFB0-C48B928C91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4186077" cy="4351336"/>
          </a:xfrm>
        </p:spPr>
        <p:txBody>
          <a:bodyPr/>
          <a:lstStyle/>
          <a:p>
            <a:pPr lvl="0"/>
            <a:r>
              <a:rPr lang="en-GB"/>
              <a:t>Link to dataset at the National Library of Medicine: </a:t>
            </a:r>
            <a:r>
              <a:rPr lang="en-GB">
                <a:hlinkClick r:id="rId2"/>
              </a:rPr>
              <a:t>here</a:t>
            </a:r>
            <a:endParaRPr lang="en-GB"/>
          </a:p>
          <a:p>
            <a:pPr lvl="0"/>
            <a:r>
              <a:rPr lang="en-GB" b="1">
                <a:solidFill>
                  <a:srgbClr val="202124"/>
                </a:solidFill>
                <a:latin typeface="Roboto" pitchFamily="2"/>
              </a:rPr>
              <a:t>27,558 </a:t>
            </a:r>
            <a:r>
              <a:rPr lang="en-GB">
                <a:solidFill>
                  <a:srgbClr val="202124"/>
                </a:solidFill>
                <a:latin typeface="Roboto" pitchFamily="2"/>
              </a:rPr>
              <a:t>cell images from the thin blood smear slide images of segmented cells.</a:t>
            </a:r>
            <a:endParaRPr lang="en-GB"/>
          </a:p>
          <a:p>
            <a:pPr lvl="0"/>
            <a:r>
              <a:rPr lang="en-GB"/>
              <a:t>Two classes:</a:t>
            </a:r>
          </a:p>
          <a:p>
            <a:pPr lvl="1"/>
            <a:r>
              <a:rPr lang="en-GB"/>
              <a:t>Uninfected cells (1)</a:t>
            </a:r>
          </a:p>
          <a:p>
            <a:pPr lvl="1"/>
            <a:r>
              <a:rPr lang="en-GB"/>
              <a:t>Parasitised cells (0)</a:t>
            </a:r>
          </a:p>
          <a:p>
            <a:pPr lvl="1"/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4DD859-B543-E0D3-1121-7E75D65C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83227" y="0"/>
            <a:ext cx="6708779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7314-0A65-599E-B991-4BCA88CD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deep learning model?</a:t>
            </a:r>
          </a:p>
        </p:txBody>
      </p:sp>
      <p:pic>
        <p:nvPicPr>
          <p:cNvPr id="1026" name="Picture 2" descr="Training Method">
            <a:extLst>
              <a:ext uri="{FF2B5EF4-FFF2-40B4-BE49-F238E27FC236}">
                <a16:creationId xmlns:a16="http://schemas.microsoft.com/office/drawing/2014/main" id="{F146A05C-04CB-614D-83DF-8E068CD1ED3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50D8-C4E8-4309-B3B7-033605637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“Deep learning/network” is a vague term</a:t>
            </a:r>
          </a:p>
          <a:p>
            <a:pPr lvl="1"/>
            <a:r>
              <a:rPr lang="en-GB" dirty="0"/>
              <a:t>No particular cutoff for when a network becomes a “deep network”</a:t>
            </a:r>
          </a:p>
          <a:p>
            <a:r>
              <a:rPr lang="en-GB" dirty="0"/>
              <a:t>Model that takes an input, runs some calculations, and produces an output</a:t>
            </a:r>
          </a:p>
        </p:txBody>
      </p:sp>
    </p:spTree>
    <p:extLst>
      <p:ext uri="{BB962C8B-B14F-4D97-AF65-F5344CB8AC3E}">
        <p14:creationId xmlns:p14="http://schemas.microsoft.com/office/powerpoint/2010/main" val="22907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7314-0A65-599E-B991-4BCA88CD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deep learning model?</a:t>
            </a:r>
          </a:p>
        </p:txBody>
      </p:sp>
      <p:pic>
        <p:nvPicPr>
          <p:cNvPr id="1026" name="Picture 2" descr="Training Method">
            <a:extLst>
              <a:ext uri="{FF2B5EF4-FFF2-40B4-BE49-F238E27FC236}">
                <a16:creationId xmlns:a16="http://schemas.microsoft.com/office/drawing/2014/main" id="{F146A05C-04CB-614D-83DF-8E068CD1ED3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50D8-C4E8-4309-B3B7-033605637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Input: receives initial data/features </a:t>
            </a:r>
          </a:p>
          <a:p>
            <a:pPr lvl="1"/>
            <a:r>
              <a:rPr lang="en-GB" dirty="0"/>
              <a:t>Raw or handcrafted</a:t>
            </a:r>
          </a:p>
          <a:p>
            <a:r>
              <a:rPr lang="en-GB" dirty="0"/>
              <a:t>Hidden: intermediary layers between input and output</a:t>
            </a:r>
          </a:p>
          <a:p>
            <a:pPr lvl="1"/>
            <a:r>
              <a:rPr lang="en-GB" dirty="0"/>
              <a:t>Apply mathematical operations on received input</a:t>
            </a:r>
          </a:p>
          <a:p>
            <a:pPr lvl="1"/>
            <a:r>
              <a:rPr lang="en-GB" dirty="0"/>
              <a:t>Extract and learn hierarchical representations of the input data</a:t>
            </a:r>
          </a:p>
          <a:p>
            <a:r>
              <a:rPr lang="en-GB" dirty="0"/>
              <a:t>Output: provides final results/predictions</a:t>
            </a:r>
          </a:p>
          <a:p>
            <a:pPr lvl="1"/>
            <a:r>
              <a:rPr lang="en-GB" dirty="0"/>
              <a:t>Task dependent</a:t>
            </a:r>
          </a:p>
        </p:txBody>
      </p:sp>
    </p:spTree>
    <p:extLst>
      <p:ext uri="{BB962C8B-B14F-4D97-AF65-F5344CB8AC3E}">
        <p14:creationId xmlns:p14="http://schemas.microsoft.com/office/powerpoint/2010/main" val="4907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7314-0A65-599E-B991-4BCA88CD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deep learning model?</a:t>
            </a:r>
          </a:p>
        </p:txBody>
      </p:sp>
      <p:pic>
        <p:nvPicPr>
          <p:cNvPr id="1026" name="Picture 2" descr="Training Method">
            <a:extLst>
              <a:ext uri="{FF2B5EF4-FFF2-40B4-BE49-F238E27FC236}">
                <a16:creationId xmlns:a16="http://schemas.microsoft.com/office/drawing/2014/main" id="{F146A05C-04CB-614D-83DF-8E068CD1ED3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50D8-C4E8-4309-B3B7-033605637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Connections between layers are determined by network architecture</a:t>
            </a:r>
          </a:p>
          <a:p>
            <a:r>
              <a:rPr lang="en-GB" dirty="0"/>
              <a:t>Fully connected </a:t>
            </a:r>
          </a:p>
          <a:p>
            <a:r>
              <a:rPr lang="en-GB" dirty="0"/>
              <a:t>Convolutional</a:t>
            </a:r>
          </a:p>
          <a:p>
            <a:r>
              <a:rPr lang="en-GB" dirty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413564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F29F-EE51-6D2B-0F55-14221B392BCE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Building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3891-543D-469D-6E5D-AB42DE7CD6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Building and instantiating models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496FCBD-8CB0-861E-1A6F-9D5F9E05EA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46797" y="1273969"/>
            <a:ext cx="5183184" cy="823910"/>
          </a:xfrm>
        </p:spPr>
        <p:txBody>
          <a:bodyPr/>
          <a:lstStyle/>
          <a:p>
            <a:pPr lvl="0"/>
            <a:r>
              <a:rPr lang="en-GB"/>
              <a:t>Keras Functional API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B67718A-8D19-A221-C423-D4B32206252B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6146797" y="2337124"/>
            <a:ext cx="4563422" cy="3684583"/>
          </a:xfr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A9520DE-5599-B290-4BB4-2E3A779BD07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62014" y="1280187"/>
            <a:ext cx="5157782" cy="823910"/>
          </a:xfrm>
        </p:spPr>
        <p:txBody>
          <a:bodyPr/>
          <a:lstStyle/>
          <a:p>
            <a:pPr lvl="0"/>
            <a:r>
              <a:rPr lang="en-GB"/>
              <a:t>Keras Sequential API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C66D4D0D-E7D5-A883-4E6F-F2B63F8F0075}"/>
              </a:ext>
            </a:extLst>
          </p:cNvPr>
          <p:cNvPicPr>
            <a:picLocks noGrp="1" noChangeAspect="1"/>
          </p:cNvPicPr>
          <p:nvPr>
            <p:ph idx="4"/>
          </p:nvPr>
        </p:nvPicPr>
        <p:blipFill>
          <a:blip r:embed="rId3"/>
          <a:stretch>
            <a:fillRect/>
          </a:stretch>
        </p:blipFill>
        <p:spPr>
          <a:xfrm>
            <a:off x="862014" y="2337124"/>
            <a:ext cx="1615735" cy="368458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3d94b4-2487-49f9-b739-0aae92fc1f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B0CD592FCCE46856EB6D06F958219" ma:contentTypeVersion="17" ma:contentTypeDescription="Create a new document." ma:contentTypeScope="" ma:versionID="ffa061c11491f32efcf39e074e7a3304">
  <xsd:schema xmlns:xsd="http://www.w3.org/2001/XMLSchema" xmlns:xs="http://www.w3.org/2001/XMLSchema" xmlns:p="http://schemas.microsoft.com/office/2006/metadata/properties" xmlns:ns3="d73d94b4-2487-49f9-b739-0aae92fc1f74" xmlns:ns4="229adcaf-db1c-42c2-ad4a-f3456134e3d2" targetNamespace="http://schemas.microsoft.com/office/2006/metadata/properties" ma:root="true" ma:fieldsID="dae976091e112707489b59e986823b2d" ns3:_="" ns4:_="">
    <xsd:import namespace="d73d94b4-2487-49f9-b739-0aae92fc1f74"/>
    <xsd:import namespace="229adcaf-db1c-42c2-ad4a-f3456134e3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d94b4-2487-49f9-b739-0aae92fc1f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adcaf-db1c-42c2-ad4a-f3456134e3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F2747B-456C-4827-91C8-003F55F5633B}">
  <ds:schemaRefs>
    <ds:schemaRef ds:uri="http://schemas.microsoft.com/office/2006/metadata/properties"/>
    <ds:schemaRef ds:uri="http://purl.org/dc/dcmitype/"/>
    <ds:schemaRef ds:uri="http://purl.org/dc/elements/1.1/"/>
    <ds:schemaRef ds:uri="d73d94b4-2487-49f9-b739-0aae92fc1f74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29adcaf-db1c-42c2-ad4a-f3456134e3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3529A6-0353-409B-8BDD-157D84A097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10449D-A168-495A-86CA-BF76FB8637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d94b4-2487-49f9-b739-0aae92fc1f74"/>
    <ds:schemaRef ds:uri="229adcaf-db1c-42c2-ad4a-f3456134e3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490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Office Theme</vt:lpstr>
      <vt:lpstr>Introduction to Tensorflow</vt:lpstr>
      <vt:lpstr>Aims and Objectives</vt:lpstr>
      <vt:lpstr>What is Tensorflow?</vt:lpstr>
      <vt:lpstr>Malaria Dataset</vt:lpstr>
      <vt:lpstr>What is a deep learning model?</vt:lpstr>
      <vt:lpstr>What is a deep learning model?</vt:lpstr>
      <vt:lpstr>What is a deep learning model?</vt:lpstr>
      <vt:lpstr>Building models</vt:lpstr>
      <vt:lpstr>Building and instantiating models</vt:lpstr>
      <vt:lpstr>Layers</vt:lpstr>
      <vt:lpstr>Training the model</vt:lpstr>
      <vt:lpstr>What is a deep learning model?</vt:lpstr>
      <vt:lpstr>Training a model</vt:lpstr>
      <vt:lpstr>Training/validation/test sets</vt:lpstr>
      <vt:lpstr>Compiling the model, choosing the optimiser</vt:lpstr>
      <vt:lpstr>Loss functions, and metrics for classification</vt:lpstr>
      <vt:lpstr>Training a model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</dc:title>
  <dc:creator>Gabriella Miles</dc:creator>
  <cp:lastModifiedBy>Gabriella Miles</cp:lastModifiedBy>
  <cp:revision>2</cp:revision>
  <dcterms:created xsi:type="dcterms:W3CDTF">2024-03-15T09:39:57Z</dcterms:created>
  <dcterms:modified xsi:type="dcterms:W3CDTF">2024-03-15T10:43:33Z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0x010100639B0CD592FCCE46856EB6D06F958219</vt:lpwstr>
  </property>
</Properties>
</file>