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arlow Semi Condensed Light"/>
      <p:regular r:id="rId15"/>
      <p:bold r:id="rId16"/>
      <p:italic r:id="rId17"/>
      <p:boldItalic r:id="rId18"/>
    </p:embeddedFont>
    <p:embeddedFont>
      <p:font typeface="Fjalla One"/>
      <p:regular r:id="rId19"/>
    </p:embeddedFont>
    <p:embeddedFont>
      <p:font typeface="Barlow Semi Condensed Medium"/>
      <p:regular r:id="rId20"/>
      <p:bold r:id="rId21"/>
      <p:italic r:id="rId22"/>
      <p:boldItalic r:id="rId23"/>
    </p:embeddedFont>
    <p:embeddedFont>
      <p:font typeface="Helvetica Neue"/>
      <p:regular r:id="rId24"/>
      <p:bold r:id="rId25"/>
      <p:italic r:id="rId26"/>
      <p:boldItalic r:id="rId27"/>
    </p:embeddedFont>
    <p:embeddedFont>
      <p:font typeface="Barlow Semi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Medium-regular.fntdata"/><Relationship Id="rId22" Type="http://schemas.openxmlformats.org/officeDocument/2006/relationships/font" Target="fonts/BarlowSemiCondensedMedium-italic.fntdata"/><Relationship Id="rId21" Type="http://schemas.openxmlformats.org/officeDocument/2006/relationships/font" Target="fonts/BarlowSemiCondensedMedium-bold.fntdata"/><Relationship Id="rId24" Type="http://schemas.openxmlformats.org/officeDocument/2006/relationships/font" Target="fonts/HelveticaNeue-regular.fntdata"/><Relationship Id="rId23" Type="http://schemas.openxmlformats.org/officeDocument/2006/relationships/font" Target="fonts/BarlowSemi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BarlowSemiCondensed-regular.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boldItalic.fntdata"/><Relationship Id="rId30" Type="http://schemas.openxmlformats.org/officeDocument/2006/relationships/font" Target="fonts/BarlowSemiCondense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arlowSemiCondensedLight-regular.fntdata"/><Relationship Id="rId14" Type="http://schemas.openxmlformats.org/officeDocument/2006/relationships/slide" Target="slides/slide10.xml"/><Relationship Id="rId17" Type="http://schemas.openxmlformats.org/officeDocument/2006/relationships/font" Target="fonts/BarlowSemiCondensedLight-italic.fntdata"/><Relationship Id="rId16" Type="http://schemas.openxmlformats.org/officeDocument/2006/relationships/font" Target="fonts/BarlowSemiCondensedLight-bold.fntdata"/><Relationship Id="rId19" Type="http://schemas.openxmlformats.org/officeDocument/2006/relationships/font" Target="fonts/FjallaOne-regular.fntdata"/><Relationship Id="rId18" Type="http://schemas.openxmlformats.org/officeDocument/2006/relationships/font" Target="fonts/BarlowSemiCondensed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0" name="Google Shape;215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EF4C23"/>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Apache Spark</a:t>
            </a:r>
            <a:r>
              <a:rPr lang="en" sz="1350">
                <a:solidFill>
                  <a:srgbClr val="4E4242"/>
                </a:solidFill>
                <a:highlight>
                  <a:srgbClr val="FFFFFF"/>
                </a:highlight>
                <a:latin typeface="Helvetica Neue"/>
                <a:ea typeface="Helvetica Neue"/>
                <a:cs typeface="Helvetica Neue"/>
                <a:sym typeface="Helvetica Neue"/>
              </a:rPr>
              <a:t> is a data processing framework that can quickly perform processing tasks on very large data sets, and can also distribute data processing tasks across multiple computers, either on its own or in tandem with other distributed computing tools.</a:t>
            </a:r>
            <a:endParaRPr sz="1350">
              <a:solidFill>
                <a:srgbClr val="4E424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50">
                <a:solidFill>
                  <a:srgbClr val="EF4C23"/>
                </a:solidFill>
                <a:highlight>
                  <a:srgbClr val="FFFFFF"/>
                </a:highlight>
                <a:latin typeface="Helvetica Neue"/>
                <a:ea typeface="Helvetica Neue"/>
                <a:cs typeface="Helvetica Neue"/>
                <a:sym typeface="Helvetica Neue"/>
              </a:rPr>
              <a:t>History</a:t>
            </a:r>
            <a:endParaRPr sz="1350">
              <a:solidFill>
                <a:srgbClr val="EF4C23"/>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Apache Spark originally started in 2009 by a research team in UC Berkeley Now, Apache Spark has become the largest open source project in data processing, with over 1000 contributors from 250+ organizations.</a:t>
            </a:r>
            <a:endParaRPr sz="1350">
              <a:solidFill>
                <a:srgbClr val="4E4242"/>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0" name="Google Shape;2160;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EF4C23"/>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Apache Spark</a:t>
            </a:r>
            <a:r>
              <a:rPr lang="en" sz="1350">
                <a:solidFill>
                  <a:srgbClr val="4E4242"/>
                </a:solidFill>
                <a:highlight>
                  <a:srgbClr val="FFFFFF"/>
                </a:highlight>
                <a:latin typeface="Helvetica Neue"/>
                <a:ea typeface="Helvetica Neue"/>
                <a:cs typeface="Helvetica Neue"/>
                <a:sym typeface="Helvetica Neue"/>
              </a:rPr>
              <a:t> is a popular tool among the industry because of its speed, ease of use, and generality - allowing it to become one of the key big-data processing frameworks in the world. Spark can be deployed in a variety of ways and offers over 80 high-level operators that make it easy to build parallel apps. You can use it conveniently and interactively from the Scala, Python, R, and SQL shell.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ce306c8b3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ce306c8b3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Because of Apache Spark’s benefits - You’ll find it used </a:t>
            </a:r>
            <a:r>
              <a:rPr b="1" lang="en" sz="1350">
                <a:solidFill>
                  <a:srgbClr val="4E4242"/>
                </a:solidFill>
                <a:highlight>
                  <a:srgbClr val="FFFFFF"/>
                </a:highlight>
                <a:latin typeface="Helvetica Neue"/>
                <a:ea typeface="Helvetica Neue"/>
                <a:cs typeface="Helvetica Neue"/>
                <a:sym typeface="Helvetica Neue"/>
              </a:rPr>
              <a:t>by</a:t>
            </a:r>
            <a:r>
              <a:rPr lang="en" sz="1350">
                <a:solidFill>
                  <a:srgbClr val="4E4242"/>
                </a:solidFill>
                <a:highlight>
                  <a:srgbClr val="FFFFFF"/>
                </a:highlight>
                <a:latin typeface="Helvetica Neue"/>
                <a:ea typeface="Helvetica Neue"/>
                <a:cs typeface="Helvetica Neue"/>
                <a:sym typeface="Helvetica Neue"/>
              </a:rPr>
              <a:t> banks, telecommunications companies, games companies, governments, and the major tech giants such as Apple, Facebook, IBM, Netflix, and Microsoft.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ce306c8b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ce306c8b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EF4C23"/>
                </a:solidFill>
                <a:highlight>
                  <a:srgbClr val="FFFFFF"/>
                </a:highlight>
                <a:latin typeface="Helvetica Neue"/>
                <a:ea typeface="Helvetica Neue"/>
                <a:cs typeface="Helvetica Neue"/>
                <a:sym typeface="Helvetica Neue"/>
              </a:rPr>
              <a:t>Apache Spark Architecture</a:t>
            </a:r>
            <a:endParaRPr sz="1350">
              <a:solidFill>
                <a:srgbClr val="EF4C23"/>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At a fundamental level, an Apache Spark application consists of two main components: a </a:t>
            </a:r>
            <a:r>
              <a:rPr b="1" lang="en" sz="1350">
                <a:solidFill>
                  <a:srgbClr val="4E4242"/>
                </a:solidFill>
                <a:highlight>
                  <a:srgbClr val="FFFFFF"/>
                </a:highlight>
                <a:latin typeface="Helvetica Neue"/>
                <a:ea typeface="Helvetica Neue"/>
                <a:cs typeface="Helvetica Neue"/>
                <a:sym typeface="Helvetica Neue"/>
              </a:rPr>
              <a:t>driver</a:t>
            </a:r>
            <a:r>
              <a:rPr lang="en" sz="1350">
                <a:solidFill>
                  <a:srgbClr val="4E4242"/>
                </a:solidFill>
                <a:highlight>
                  <a:srgbClr val="FFFFFF"/>
                </a:highlight>
                <a:latin typeface="Helvetica Neue"/>
                <a:ea typeface="Helvetica Neue"/>
                <a:cs typeface="Helvetica Neue"/>
                <a:sym typeface="Helvetica Neue"/>
              </a:rPr>
              <a:t>, which converts the user's code into multiple tasks that can be distributed across worker nodes, </a:t>
            </a:r>
            <a:endParaRPr sz="1350">
              <a:solidFill>
                <a:srgbClr val="4E424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and </a:t>
            </a:r>
            <a:r>
              <a:rPr b="1" lang="en" sz="1350">
                <a:solidFill>
                  <a:srgbClr val="4E4242"/>
                </a:solidFill>
                <a:highlight>
                  <a:srgbClr val="FFFFFF"/>
                </a:highlight>
                <a:latin typeface="Helvetica Neue"/>
                <a:ea typeface="Helvetica Neue"/>
                <a:cs typeface="Helvetica Neue"/>
                <a:sym typeface="Helvetica Neue"/>
              </a:rPr>
              <a:t>executors</a:t>
            </a:r>
            <a:r>
              <a:rPr lang="en" sz="1350">
                <a:solidFill>
                  <a:srgbClr val="4E4242"/>
                </a:solidFill>
                <a:highlight>
                  <a:srgbClr val="FFFFFF"/>
                </a:highlight>
                <a:latin typeface="Helvetica Neue"/>
                <a:ea typeface="Helvetica Neue"/>
                <a:cs typeface="Helvetica Neue"/>
                <a:sym typeface="Helvetica Neue"/>
              </a:rPr>
              <a:t>, which run on those nodes and execute the tasks assigned to them. </a:t>
            </a:r>
            <a:endParaRPr sz="1350">
              <a:solidFill>
                <a:srgbClr val="4E424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Some form of </a:t>
            </a:r>
            <a:r>
              <a:rPr b="1" lang="en" sz="1350">
                <a:solidFill>
                  <a:srgbClr val="4E4242"/>
                </a:solidFill>
                <a:highlight>
                  <a:srgbClr val="FFFFFF"/>
                </a:highlight>
                <a:latin typeface="Helvetica Neue"/>
                <a:ea typeface="Helvetica Neue"/>
                <a:cs typeface="Helvetica Neue"/>
                <a:sym typeface="Helvetica Neue"/>
              </a:rPr>
              <a:t>cluster manager</a:t>
            </a:r>
            <a:r>
              <a:rPr lang="en" sz="1350">
                <a:solidFill>
                  <a:srgbClr val="4E4242"/>
                </a:solidFill>
                <a:highlight>
                  <a:srgbClr val="FFFFFF"/>
                </a:highlight>
                <a:latin typeface="Helvetica Neue"/>
                <a:ea typeface="Helvetica Neue"/>
                <a:cs typeface="Helvetica Neue"/>
                <a:sym typeface="Helvetica Neue"/>
              </a:rPr>
              <a:t> is necessary to mediate between the two.</a:t>
            </a:r>
            <a:endParaRPr sz="1350">
              <a:solidFill>
                <a:srgbClr val="4E424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350">
              <a:solidFill>
                <a:srgbClr val="4E424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rgbClr val="4E4242"/>
                </a:solidFill>
                <a:highlight>
                  <a:srgbClr val="FFFFFF"/>
                </a:highlight>
                <a:latin typeface="Helvetica Neue"/>
                <a:ea typeface="Helvetica Neue"/>
                <a:cs typeface="Helvetica Neue"/>
                <a:sym typeface="Helvetica Neue"/>
              </a:rPr>
              <a:t>Apache Spark builds the user’s data processing commands into a </a:t>
            </a:r>
            <a:r>
              <a:rPr i="1" lang="en" sz="1350">
                <a:solidFill>
                  <a:srgbClr val="4E4242"/>
                </a:solidFill>
                <a:highlight>
                  <a:srgbClr val="FFFFFF"/>
                </a:highlight>
                <a:latin typeface="Helvetica Neue"/>
                <a:ea typeface="Helvetica Neue"/>
                <a:cs typeface="Helvetica Neue"/>
                <a:sym typeface="Helvetica Neue"/>
              </a:rPr>
              <a:t>Directed Acyclic Graph</a:t>
            </a:r>
            <a:r>
              <a:rPr lang="en" sz="1350">
                <a:solidFill>
                  <a:srgbClr val="4E4242"/>
                </a:solidFill>
                <a:highlight>
                  <a:srgbClr val="FFFFFF"/>
                </a:highlight>
                <a:latin typeface="Helvetica Neue"/>
                <a:ea typeface="Helvetica Neue"/>
                <a:cs typeface="Helvetica Neue"/>
                <a:sym typeface="Helvetica Neue"/>
              </a:rPr>
              <a:t>, or DAG. The DAG is Apache Spark’s scheduling layer; it determines what tasks are executed on what nodes and in what sequence.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ce306c8b3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ce306c8b3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EF4C23"/>
                </a:solidFill>
                <a:highlight>
                  <a:srgbClr val="FFFFFF"/>
                </a:highlight>
                <a:latin typeface="Helvetica Neue"/>
                <a:ea typeface="Helvetica Neue"/>
                <a:cs typeface="Helvetica Neue"/>
                <a:sym typeface="Helvetica Neue"/>
              </a:rPr>
              <a:t>Apache Spark Installation</a:t>
            </a:r>
            <a:endParaRPr sz="1350">
              <a:solidFill>
                <a:srgbClr val="EF4C23"/>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FFFFF"/>
                </a:highlight>
                <a:latin typeface="Helvetica Neue"/>
                <a:ea typeface="Helvetica Neue"/>
                <a:cs typeface="Helvetica Neue"/>
                <a:sym typeface="Helvetica Neue"/>
              </a:rPr>
              <a:t>Homebrew</a:t>
            </a:r>
            <a:endParaRPr sz="13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FFFFF"/>
                </a:highlight>
                <a:latin typeface="Helvetica Neue"/>
                <a:ea typeface="Helvetica Neue"/>
                <a:cs typeface="Helvetica Neue"/>
                <a:sym typeface="Helvetica Neue"/>
              </a:rPr>
              <a:t>Homebrew is a free and open-source software package management system that simplifies the installation of software on macOS as well as Linux. Homebrew is written in the Ruby programming language and targets the version of Ruby that comes installed with the mac operating system. The package manager builds software from source using "formulae", Ruby scripts constructed with Homebrew's (DSL) domain-specific language for managing dependencies, downloading source files, and configuring and compiling software.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0" name="Google Shape;1260;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40021" y="338325"/>
            <a:ext cx="54642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park.apache.or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Apache Spark</a:t>
            </a:r>
            <a:endParaRPr sz="5000">
              <a:solidFill>
                <a:schemeClr val="dk2"/>
              </a:solidFill>
            </a:endParaRPr>
          </a:p>
        </p:txBody>
      </p:sp>
      <p:sp>
        <p:nvSpPr>
          <p:cNvPr id="1881" name="Google Shape;1881;p33"/>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300">
                <a:latin typeface="Barlow Semi Condensed"/>
                <a:ea typeface="Barlow Semi Condensed"/>
                <a:cs typeface="Barlow Semi Condensed"/>
                <a:sym typeface="Barlow Semi Condensed"/>
              </a:rPr>
              <a:t>Tool Talk</a:t>
            </a:r>
            <a:endParaRPr b="1" sz="2300">
              <a:latin typeface="Barlow Semi Condensed"/>
              <a:ea typeface="Barlow Semi Condensed"/>
              <a:cs typeface="Barlow Semi Condensed"/>
              <a:sym typeface="Barlow Semi Condensed"/>
            </a:endParaRPr>
          </a:p>
          <a:p>
            <a:pPr indent="0" lvl="0" marL="0" rtl="0" algn="r">
              <a:spcBef>
                <a:spcPts val="0"/>
              </a:spcBef>
              <a:spcAft>
                <a:spcPts val="0"/>
              </a:spcAft>
              <a:buNone/>
            </a:pPr>
            <a:r>
              <a:rPr lang="en" sz="2300"/>
              <a:t>Ayush Kumar, Brandon Amirouche, Faisal Hossain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42"/>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2242" name="Google Shape;2242;p42"/>
          <p:cNvSpPr txBox="1"/>
          <p:nvPr>
            <p:ph idx="1" type="subTitle"/>
          </p:nvPr>
        </p:nvSpPr>
        <p:spPr>
          <a:xfrm>
            <a:off x="3017525" y="1954112"/>
            <a:ext cx="3099900" cy="119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accent1"/>
                </a:solidFill>
                <a:latin typeface="Barlow Semi Condensed"/>
                <a:ea typeface="Barlow Semi Condensed"/>
                <a:cs typeface="Barlow Semi Condensed"/>
                <a:sym typeface="Barlow Semi Condensed"/>
              </a:rPr>
              <a:t>Do you have any questions?</a:t>
            </a:r>
            <a:endParaRPr sz="2500">
              <a:solidFill>
                <a:schemeClr val="accent1"/>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chemeClr val="dk2"/>
              </a:solidFill>
              <a:latin typeface="Barlow Semi Condensed Light"/>
              <a:ea typeface="Barlow Semi Condensed Light"/>
              <a:cs typeface="Barlow Semi Condensed Light"/>
              <a:sym typeface="Barlow Semi Condensed Light"/>
            </a:endParaRPr>
          </a:p>
        </p:txBody>
      </p:sp>
      <p:sp>
        <p:nvSpPr>
          <p:cNvPr id="2243" name="Google Shape;2243;p42"/>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
        <p:nvSpPr>
          <p:cNvPr id="2244" name="Google Shape;2244;p42"/>
          <p:cNvSpPr/>
          <p:nvPr/>
        </p:nvSpPr>
        <p:spPr>
          <a:xfrm>
            <a:off x="2557600" y="3666650"/>
            <a:ext cx="4119300" cy="107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5" name="Google Shape;2245;p42"/>
          <p:cNvPicPr preferRelativeResize="0"/>
          <p:nvPr/>
        </p:nvPicPr>
        <p:blipFill>
          <a:blip r:embed="rId3">
            <a:alphaModFix/>
          </a:blip>
          <a:stretch>
            <a:fillRect/>
          </a:stretch>
        </p:blipFill>
        <p:spPr>
          <a:xfrm>
            <a:off x="2821975" y="3063850"/>
            <a:ext cx="3491000" cy="1820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3994598" y="1510458"/>
            <a:ext cx="4430405" cy="3106404"/>
            <a:chOff x="862950" y="825025"/>
            <a:chExt cx="5862650" cy="4111175"/>
          </a:xfrm>
        </p:grpSpPr>
        <p:sp>
          <p:nvSpPr>
            <p:cNvPr id="1887" name="Google Shape;1887;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150400" y="4228175"/>
              <a:ext cx="1488100" cy="25"/>
            </a:xfrm>
            <a:custGeom>
              <a:rect b="b" l="l" r="r" t="t"/>
              <a:pathLst>
                <a:path extrusionOk="0" h="1" w="59524">
                  <a:moveTo>
                    <a:pt x="59523" y="1"/>
                  </a:moveTo>
                  <a:lnTo>
                    <a:pt x="1" y="1"/>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34"/>
          <p:cNvGrpSpPr/>
          <p:nvPr/>
        </p:nvGrpSpPr>
        <p:grpSpPr>
          <a:xfrm>
            <a:off x="731647" y="573573"/>
            <a:ext cx="635100" cy="734640"/>
            <a:chOff x="731647" y="573573"/>
            <a:chExt cx="635100" cy="734640"/>
          </a:xfrm>
        </p:grpSpPr>
        <p:grpSp>
          <p:nvGrpSpPr>
            <p:cNvPr id="2097" name="Google Shape;2097;p34"/>
            <p:cNvGrpSpPr/>
            <p:nvPr/>
          </p:nvGrpSpPr>
          <p:grpSpPr>
            <a:xfrm>
              <a:off x="731647" y="573573"/>
              <a:ext cx="635100" cy="635100"/>
              <a:chOff x="917231" y="750460"/>
              <a:chExt cx="635100" cy="635100"/>
            </a:xfrm>
          </p:grpSpPr>
          <p:sp>
            <p:nvSpPr>
              <p:cNvPr id="2098" name="Google Shape;209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0" name="Google Shape;2100;p34"/>
            <p:cNvGrpSpPr/>
            <p:nvPr/>
          </p:nvGrpSpPr>
          <p:grpSpPr>
            <a:xfrm>
              <a:off x="961679" y="1281213"/>
              <a:ext cx="175013" cy="27000"/>
              <a:chOff x="5662375" y="212375"/>
              <a:chExt cx="175013" cy="27000"/>
            </a:xfrm>
          </p:grpSpPr>
          <p:sp>
            <p:nvSpPr>
              <p:cNvPr id="2101" name="Google Shape;210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2" name="Google Shape;210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3" name="Google Shape;210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04" name="Google Shape;2104;p34"/>
          <p:cNvGrpSpPr/>
          <p:nvPr/>
        </p:nvGrpSpPr>
        <p:grpSpPr>
          <a:xfrm>
            <a:off x="731647" y="1650460"/>
            <a:ext cx="635100" cy="733490"/>
            <a:chOff x="731647" y="1650460"/>
            <a:chExt cx="635100" cy="733490"/>
          </a:xfrm>
        </p:grpSpPr>
        <p:grpSp>
          <p:nvGrpSpPr>
            <p:cNvPr id="2105" name="Google Shape;2105;p34"/>
            <p:cNvGrpSpPr/>
            <p:nvPr/>
          </p:nvGrpSpPr>
          <p:grpSpPr>
            <a:xfrm>
              <a:off x="731647" y="1650460"/>
              <a:ext cx="635100" cy="635100"/>
              <a:chOff x="917231" y="1827973"/>
              <a:chExt cx="635100" cy="635100"/>
            </a:xfrm>
          </p:grpSpPr>
          <p:sp>
            <p:nvSpPr>
              <p:cNvPr id="2106" name="Google Shape;2106;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34"/>
            <p:cNvGrpSpPr/>
            <p:nvPr/>
          </p:nvGrpSpPr>
          <p:grpSpPr>
            <a:xfrm>
              <a:off x="961679" y="2356951"/>
              <a:ext cx="175013" cy="27000"/>
              <a:chOff x="5662375" y="212375"/>
              <a:chExt cx="175013" cy="27000"/>
            </a:xfrm>
          </p:grpSpPr>
          <p:sp>
            <p:nvSpPr>
              <p:cNvPr id="2109" name="Google Shape;210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0" name="Google Shape;211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1" name="Google Shape;211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12" name="Google Shape;2112;p34"/>
          <p:cNvGrpSpPr/>
          <p:nvPr/>
        </p:nvGrpSpPr>
        <p:grpSpPr>
          <a:xfrm>
            <a:off x="731647" y="2728277"/>
            <a:ext cx="635100" cy="734984"/>
            <a:chOff x="731647" y="2728277"/>
            <a:chExt cx="635100" cy="734984"/>
          </a:xfrm>
        </p:grpSpPr>
        <p:grpSp>
          <p:nvGrpSpPr>
            <p:cNvPr id="2113" name="Google Shape;2113;p34"/>
            <p:cNvGrpSpPr/>
            <p:nvPr/>
          </p:nvGrpSpPr>
          <p:grpSpPr>
            <a:xfrm>
              <a:off x="731647" y="2728277"/>
              <a:ext cx="635100" cy="635100"/>
              <a:chOff x="917231" y="2905502"/>
              <a:chExt cx="635100" cy="635100"/>
            </a:xfrm>
          </p:grpSpPr>
          <p:sp>
            <p:nvSpPr>
              <p:cNvPr id="2114" name="Google Shape;2114;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34"/>
            <p:cNvGrpSpPr/>
            <p:nvPr/>
          </p:nvGrpSpPr>
          <p:grpSpPr>
            <a:xfrm>
              <a:off x="961679" y="3436260"/>
              <a:ext cx="175013" cy="27000"/>
              <a:chOff x="5662375" y="212375"/>
              <a:chExt cx="175013" cy="27000"/>
            </a:xfrm>
          </p:grpSpPr>
          <p:sp>
            <p:nvSpPr>
              <p:cNvPr id="2117" name="Google Shape;211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8" name="Google Shape;211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19" name="Google Shape;211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0" name="Google Shape;2120;p34"/>
          <p:cNvGrpSpPr/>
          <p:nvPr/>
        </p:nvGrpSpPr>
        <p:grpSpPr>
          <a:xfrm>
            <a:off x="731647" y="3806675"/>
            <a:ext cx="635100" cy="734704"/>
            <a:chOff x="731647" y="3806675"/>
            <a:chExt cx="635100" cy="734704"/>
          </a:xfrm>
        </p:grpSpPr>
        <p:grpSp>
          <p:nvGrpSpPr>
            <p:cNvPr id="2121" name="Google Shape;2121;p34"/>
            <p:cNvGrpSpPr/>
            <p:nvPr/>
          </p:nvGrpSpPr>
          <p:grpSpPr>
            <a:xfrm>
              <a:off x="731647" y="3806675"/>
              <a:ext cx="635100" cy="635100"/>
              <a:chOff x="917231" y="3983097"/>
              <a:chExt cx="635100" cy="635100"/>
            </a:xfrm>
          </p:grpSpPr>
          <p:sp>
            <p:nvSpPr>
              <p:cNvPr id="2122" name="Google Shape;2122;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34"/>
            <p:cNvGrpSpPr/>
            <p:nvPr/>
          </p:nvGrpSpPr>
          <p:grpSpPr>
            <a:xfrm>
              <a:off x="961679" y="4514379"/>
              <a:ext cx="175013" cy="27000"/>
              <a:chOff x="5662375" y="212375"/>
              <a:chExt cx="175013" cy="27000"/>
            </a:xfrm>
          </p:grpSpPr>
          <p:sp>
            <p:nvSpPr>
              <p:cNvPr id="2125" name="Google Shape;212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6" name="Google Shape;212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7" name="Google Shape;212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28" name="Google Shape;2128;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129" name="Google Shape;2129;p34"/>
          <p:cNvSpPr txBox="1"/>
          <p:nvPr>
            <p:ph idx="2" type="subTitle"/>
          </p:nvPr>
        </p:nvSpPr>
        <p:spPr>
          <a:xfrm>
            <a:off x="1664208" y="7132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History, Industry Usage, </a:t>
            </a:r>
            <a:r>
              <a:rPr lang="en"/>
              <a:t>Architecture</a:t>
            </a:r>
            <a:endParaRPr>
              <a:latin typeface="Barlow Semi Condensed"/>
              <a:ea typeface="Barlow Semi Condensed"/>
              <a:cs typeface="Barlow Semi Condensed"/>
              <a:sym typeface="Barlow Semi Condensed"/>
            </a:endParaRPr>
          </a:p>
        </p:txBody>
      </p:sp>
      <p:sp>
        <p:nvSpPr>
          <p:cNvPr id="2130" name="Google Shape;2130;p34"/>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Introduction</a:t>
            </a:r>
            <a:endParaRPr/>
          </a:p>
        </p:txBody>
      </p:sp>
      <p:sp>
        <p:nvSpPr>
          <p:cNvPr id="2131" name="Google Shape;2131;p34"/>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Installation</a:t>
            </a:r>
            <a:endParaRPr/>
          </a:p>
        </p:txBody>
      </p:sp>
      <p:sp>
        <p:nvSpPr>
          <p:cNvPr id="2132" name="Google Shape;2132;p34"/>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Installation </a:t>
            </a:r>
            <a:r>
              <a:rPr lang="en"/>
              <a:t>tutorial</a:t>
            </a:r>
            <a:endParaRPr/>
          </a:p>
        </p:txBody>
      </p:sp>
      <p:sp>
        <p:nvSpPr>
          <p:cNvPr id="2133" name="Google Shape;2133;p34"/>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Preprocessing &amp; EA</a:t>
            </a:r>
            <a:endParaRPr/>
          </a:p>
        </p:txBody>
      </p:sp>
      <p:sp>
        <p:nvSpPr>
          <p:cNvPr id="2134" name="Google Shape;2134;p34"/>
          <p:cNvSpPr txBox="1"/>
          <p:nvPr>
            <p:ph idx="6" type="subTitle"/>
          </p:nvPr>
        </p:nvSpPr>
        <p:spPr>
          <a:xfrm>
            <a:off x="1664208" y="287121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loading, pre-processing, and EA demo</a:t>
            </a:r>
            <a:endParaRPr/>
          </a:p>
        </p:txBody>
      </p:sp>
      <p:sp>
        <p:nvSpPr>
          <p:cNvPr id="2135" name="Google Shape;2135;p34"/>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Model</a:t>
            </a:r>
            <a:endParaRPr/>
          </a:p>
        </p:txBody>
      </p:sp>
      <p:sp>
        <p:nvSpPr>
          <p:cNvPr id="2136" name="Google Shape;2136;p34"/>
          <p:cNvSpPr txBox="1"/>
          <p:nvPr>
            <p:ph idx="8" type="subTitle"/>
          </p:nvPr>
        </p:nvSpPr>
        <p:spPr>
          <a:xfrm>
            <a:off x="1664200" y="3950200"/>
            <a:ext cx="24552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 on a dataset and produce a model</a:t>
            </a:r>
            <a:endParaRPr/>
          </a:p>
        </p:txBody>
      </p:sp>
      <p:sp>
        <p:nvSpPr>
          <p:cNvPr id="2137" name="Google Shape;2137;p34"/>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38" name="Google Shape;2138;p34"/>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39" name="Google Shape;2139;p34"/>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40" name="Google Shape;2140;p34"/>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35"/>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Introduction</a:t>
            </a:r>
            <a:endParaRPr sz="4700"/>
          </a:p>
        </p:txBody>
      </p:sp>
      <p:sp>
        <p:nvSpPr>
          <p:cNvPr id="2146" name="Google Shape;2146;p3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47" name="Google Shape;2147;p35"/>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Apache Spark</a:t>
            </a:r>
            <a:endParaRPr>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grpSp>
        <p:nvGrpSpPr>
          <p:cNvPr id="2152" name="Google Shape;2152;p36"/>
          <p:cNvGrpSpPr/>
          <p:nvPr/>
        </p:nvGrpSpPr>
        <p:grpSpPr>
          <a:xfrm>
            <a:off x="3732436" y="526916"/>
            <a:ext cx="1679127" cy="1679127"/>
            <a:chOff x="3614228" y="234880"/>
            <a:chExt cx="1915500" cy="1915500"/>
          </a:xfrm>
        </p:grpSpPr>
        <p:sp>
          <p:nvSpPr>
            <p:cNvPr id="2153" name="Google Shape;2153;p36"/>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6"/>
            <p:cNvSpPr/>
            <p:nvPr/>
          </p:nvSpPr>
          <p:spPr>
            <a:xfrm>
              <a:off x="3869711" y="490401"/>
              <a:ext cx="1404000" cy="1404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5" name="Google Shape;2155;p36"/>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Apache Spark</a:t>
            </a:r>
            <a:endParaRPr/>
          </a:p>
        </p:txBody>
      </p:sp>
      <p:sp>
        <p:nvSpPr>
          <p:cNvPr id="2156" name="Google Shape;2156;p36"/>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EF4C23"/>
                </a:solidFill>
                <a:highlight>
                  <a:srgbClr val="FFFFFF"/>
                </a:highlight>
                <a:uFill>
                  <a:noFill/>
                </a:uFill>
                <a:latin typeface="Helvetica Neue"/>
                <a:ea typeface="Helvetica Neue"/>
                <a:cs typeface="Helvetica Neue"/>
                <a:sym typeface="Helvetica Neue"/>
                <a:hlinkClick r:id="rId3">
                  <a:extLst>
                    <a:ext uri="{A12FA001-AC4F-418D-AE19-62706E023703}">
                      <ahyp:hlinkClr val="tx"/>
                    </a:ext>
                  </a:extLst>
                </a:hlinkClick>
              </a:rPr>
              <a:t>Apache Spark</a:t>
            </a:r>
            <a:r>
              <a:rPr lang="en" sz="1350">
                <a:solidFill>
                  <a:srgbClr val="4E4242"/>
                </a:solidFill>
                <a:highlight>
                  <a:srgbClr val="FFFFFF"/>
                </a:highlight>
                <a:latin typeface="Helvetica Neue"/>
                <a:ea typeface="Helvetica Neue"/>
                <a:cs typeface="Helvetica Neue"/>
                <a:sym typeface="Helvetica Neue"/>
              </a:rPr>
              <a:t> is a data processing framework that can quickly perform processing tasks on very large data sets. Essentially, an unified analytics engine used for big data and machine learning.</a:t>
            </a:r>
            <a:endParaRPr>
              <a:latin typeface="Barlow Semi Condensed"/>
              <a:ea typeface="Barlow Semi Condensed"/>
              <a:cs typeface="Barlow Semi Condensed"/>
              <a:sym typeface="Barlow Semi Condensed"/>
            </a:endParaRPr>
          </a:p>
        </p:txBody>
      </p:sp>
      <p:pic>
        <p:nvPicPr>
          <p:cNvPr id="2157" name="Google Shape;2157;p36"/>
          <p:cNvPicPr preferRelativeResize="0"/>
          <p:nvPr/>
        </p:nvPicPr>
        <p:blipFill>
          <a:blip r:embed="rId4">
            <a:alphaModFix/>
          </a:blip>
          <a:stretch>
            <a:fillRect/>
          </a:stretch>
        </p:blipFill>
        <p:spPr>
          <a:xfrm>
            <a:off x="4028800" y="742901"/>
            <a:ext cx="1186400" cy="1186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grpSp>
        <p:nvGrpSpPr>
          <p:cNvPr id="2162" name="Google Shape;2162;p37"/>
          <p:cNvGrpSpPr/>
          <p:nvPr/>
        </p:nvGrpSpPr>
        <p:grpSpPr>
          <a:xfrm>
            <a:off x="1819024" y="4732016"/>
            <a:ext cx="175013" cy="27000"/>
            <a:chOff x="5662375" y="212375"/>
            <a:chExt cx="175013" cy="27000"/>
          </a:xfrm>
        </p:grpSpPr>
        <p:sp>
          <p:nvSpPr>
            <p:cNvPr id="2163" name="Google Shape;2163;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4" name="Google Shape;2164;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5" name="Google Shape;2165;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66" name="Google Shape;2166;p37"/>
          <p:cNvGrpSpPr/>
          <p:nvPr/>
        </p:nvGrpSpPr>
        <p:grpSpPr>
          <a:xfrm>
            <a:off x="4484494" y="4732028"/>
            <a:ext cx="175013" cy="27000"/>
            <a:chOff x="5662375" y="212375"/>
            <a:chExt cx="175013" cy="27000"/>
          </a:xfrm>
        </p:grpSpPr>
        <p:sp>
          <p:nvSpPr>
            <p:cNvPr id="2167" name="Google Shape;2167;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8" name="Google Shape;2168;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69" name="Google Shape;2169;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70" name="Google Shape;2170;p37"/>
          <p:cNvGrpSpPr/>
          <p:nvPr/>
        </p:nvGrpSpPr>
        <p:grpSpPr>
          <a:xfrm>
            <a:off x="7149964" y="4655816"/>
            <a:ext cx="175013" cy="27000"/>
            <a:chOff x="5662375" y="212375"/>
            <a:chExt cx="175013" cy="27000"/>
          </a:xfrm>
        </p:grpSpPr>
        <p:sp>
          <p:nvSpPr>
            <p:cNvPr id="2171" name="Google Shape;2171;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72" name="Google Shape;2172;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73" name="Google Shape;2173;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74" name="Google Shape;2174;p37"/>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Benefits</a:t>
            </a:r>
            <a:endParaRPr/>
          </a:p>
        </p:txBody>
      </p:sp>
      <p:sp>
        <p:nvSpPr>
          <p:cNvPr id="2175" name="Google Shape;2175;p37"/>
          <p:cNvSpPr txBox="1"/>
          <p:nvPr>
            <p:ph idx="1" type="subTitle"/>
          </p:nvPr>
        </p:nvSpPr>
        <p:spPr>
          <a:xfrm>
            <a:off x="3694176"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Ease of Use</a:t>
            </a:r>
            <a:endParaRPr/>
          </a:p>
        </p:txBody>
      </p:sp>
      <p:sp>
        <p:nvSpPr>
          <p:cNvPr id="2176" name="Google Shape;2176;p37"/>
          <p:cNvSpPr txBox="1"/>
          <p:nvPr>
            <p:ph idx="2" type="subTitle"/>
          </p:nvPr>
        </p:nvSpPr>
        <p:spPr>
          <a:xfrm>
            <a:off x="1024128"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Speed</a:t>
            </a:r>
            <a:endParaRPr/>
          </a:p>
        </p:txBody>
      </p:sp>
      <p:sp>
        <p:nvSpPr>
          <p:cNvPr id="2177" name="Google Shape;2177;p37"/>
          <p:cNvSpPr txBox="1"/>
          <p:nvPr>
            <p:ph idx="3" type="subTitle"/>
          </p:nvPr>
        </p:nvSpPr>
        <p:spPr>
          <a:xfrm>
            <a:off x="6355080" y="2414016"/>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Unified Engine</a:t>
            </a:r>
            <a:endParaRPr/>
          </a:p>
        </p:txBody>
      </p:sp>
      <p:sp>
        <p:nvSpPr>
          <p:cNvPr id="2178" name="Google Shape;2178;p37"/>
          <p:cNvSpPr txBox="1"/>
          <p:nvPr>
            <p:ph idx="5" type="subTitle"/>
          </p:nvPr>
        </p:nvSpPr>
        <p:spPr>
          <a:xfrm>
            <a:off x="848750" y="2901700"/>
            <a:ext cx="2082300" cy="15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Spark can be 100x faster than Hadoop for large scale data processing by exploiting in memory computing and other optimizations.</a:t>
            </a:r>
            <a:endParaRPr sz="1500">
              <a:latin typeface="Barlow Semi Condensed"/>
              <a:ea typeface="Barlow Semi Condensed"/>
              <a:cs typeface="Barlow Semi Condensed"/>
              <a:sym typeface="Barlow Semi Condensed"/>
            </a:endParaRPr>
          </a:p>
        </p:txBody>
      </p:sp>
      <p:grpSp>
        <p:nvGrpSpPr>
          <p:cNvPr id="2179" name="Google Shape;2179;p37"/>
          <p:cNvGrpSpPr/>
          <p:nvPr/>
        </p:nvGrpSpPr>
        <p:grpSpPr>
          <a:xfrm>
            <a:off x="7027102" y="1909371"/>
            <a:ext cx="421914" cy="420759"/>
            <a:chOff x="-2571737" y="2403625"/>
            <a:chExt cx="292225" cy="291425"/>
          </a:xfrm>
        </p:grpSpPr>
        <p:sp>
          <p:nvSpPr>
            <p:cNvPr id="2180" name="Google Shape;2180;p37"/>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1" name="Google Shape;2181;p37"/>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2" name="Google Shape;2182;p37"/>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3" name="Google Shape;2183;p37"/>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4" name="Google Shape;2184;p37"/>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5" name="Google Shape;2185;p37"/>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186" name="Google Shape;2186;p37"/>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grpSp>
        <p:nvGrpSpPr>
          <p:cNvPr id="2187" name="Google Shape;2187;p37"/>
          <p:cNvGrpSpPr/>
          <p:nvPr/>
        </p:nvGrpSpPr>
        <p:grpSpPr>
          <a:xfrm>
            <a:off x="1696094" y="1882833"/>
            <a:ext cx="420809" cy="421777"/>
            <a:chOff x="-44528075" y="1982825"/>
            <a:chExt cx="300900" cy="301700"/>
          </a:xfrm>
        </p:grpSpPr>
        <p:sp>
          <p:nvSpPr>
            <p:cNvPr id="2188" name="Google Shape;2188;p37"/>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5" name="Google Shape;2195;p37"/>
          <p:cNvSpPr/>
          <p:nvPr/>
        </p:nvSpPr>
        <p:spPr>
          <a:xfrm>
            <a:off x="4361035" y="1882828"/>
            <a:ext cx="421929" cy="421783"/>
          </a:xfrm>
          <a:custGeom>
            <a:rect b="b" l="l" r="r" t="t"/>
            <a:pathLst>
              <a:path extrusionOk="0" h="11957" w="11973">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txBox="1"/>
          <p:nvPr>
            <p:ph idx="5" type="subTitle"/>
          </p:nvPr>
        </p:nvSpPr>
        <p:spPr>
          <a:xfrm>
            <a:off x="3535475" y="2901700"/>
            <a:ext cx="2082300" cy="15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Spark has easy-to-use APIs for operating on large datasets. Includes 100+ operators for transforming &amp; </a:t>
            </a:r>
            <a:r>
              <a:rPr lang="en" sz="1500"/>
              <a:t>manipulating </a:t>
            </a:r>
            <a:endParaRPr sz="1500">
              <a:latin typeface="Barlow Semi Condensed"/>
              <a:ea typeface="Barlow Semi Condensed"/>
              <a:cs typeface="Barlow Semi Condensed"/>
              <a:sym typeface="Barlow Semi Condensed"/>
            </a:endParaRPr>
          </a:p>
        </p:txBody>
      </p:sp>
      <p:sp>
        <p:nvSpPr>
          <p:cNvPr id="2197" name="Google Shape;2197;p37"/>
          <p:cNvSpPr txBox="1"/>
          <p:nvPr>
            <p:ph idx="5" type="subTitle"/>
          </p:nvPr>
        </p:nvSpPr>
        <p:spPr>
          <a:xfrm>
            <a:off x="6196325" y="2901700"/>
            <a:ext cx="2082300" cy="15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Spark comes packaged with higher-level libraries, including support for SQL queries, streaming data, machine learning and graph processing.</a:t>
            </a:r>
            <a:endParaRPr sz="15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3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Community / Industry Usage</a:t>
            </a:r>
            <a:endParaRPr/>
          </a:p>
          <a:p>
            <a:pPr indent="0" lvl="0" marL="0" rtl="0" algn="ctr">
              <a:spcBef>
                <a:spcPts val="0"/>
              </a:spcBef>
              <a:spcAft>
                <a:spcPts val="0"/>
              </a:spcAft>
              <a:buNone/>
            </a:pPr>
            <a:r>
              <a:t/>
            </a:r>
            <a:endParaRPr/>
          </a:p>
        </p:txBody>
      </p:sp>
      <p:sp>
        <p:nvSpPr>
          <p:cNvPr id="2203" name="Google Shape;2203;p38"/>
          <p:cNvSpPr txBox="1"/>
          <p:nvPr>
            <p:ph idx="1" type="subTitle"/>
          </p:nvPr>
        </p:nvSpPr>
        <p:spPr>
          <a:xfrm>
            <a:off x="458425" y="1863150"/>
            <a:ext cx="3557100" cy="18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Apache Spark is built by a wide set of developers from over 300 companies. Since 2009, more than 1200 developers have contributed to Spark.</a:t>
            </a:r>
            <a:endParaRPr>
              <a:latin typeface="Barlow Semi Condensed"/>
              <a:ea typeface="Barlow Semi Condensed"/>
              <a:cs typeface="Barlow Semi Condensed"/>
              <a:sym typeface="Barlow Semi Condensed"/>
            </a:endParaRPr>
          </a:p>
        </p:txBody>
      </p:sp>
      <p:pic>
        <p:nvPicPr>
          <p:cNvPr id="2204" name="Google Shape;2204;p38"/>
          <p:cNvPicPr preferRelativeResize="0"/>
          <p:nvPr/>
        </p:nvPicPr>
        <p:blipFill>
          <a:blip r:embed="rId3">
            <a:alphaModFix/>
          </a:blip>
          <a:stretch>
            <a:fillRect/>
          </a:stretch>
        </p:blipFill>
        <p:spPr>
          <a:xfrm>
            <a:off x="4399125" y="1242000"/>
            <a:ext cx="3956800" cy="289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39"/>
          <p:cNvSpPr txBox="1"/>
          <p:nvPr>
            <p:ph idx="1" type="body"/>
          </p:nvPr>
        </p:nvSpPr>
        <p:spPr>
          <a:xfrm>
            <a:off x="1710900" y="3597650"/>
            <a:ext cx="5726400" cy="13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Apache Spark Architecture is based on two main abstractions:</a:t>
            </a:r>
            <a:endParaRPr/>
          </a:p>
          <a:p>
            <a:pPr indent="0" lvl="0" marL="0" rtl="0" algn="ctr">
              <a:spcBef>
                <a:spcPts val="0"/>
              </a:spcBef>
              <a:spcAft>
                <a:spcPts val="0"/>
              </a:spcAft>
              <a:buNone/>
            </a:pPr>
            <a:r>
              <a:rPr lang="en"/>
              <a:t>Resilient Distributed Dataset (RDD)</a:t>
            </a:r>
            <a:endParaRPr/>
          </a:p>
          <a:p>
            <a:pPr indent="0" lvl="0" marL="0" rtl="0" algn="ctr">
              <a:spcBef>
                <a:spcPts val="0"/>
              </a:spcBef>
              <a:spcAft>
                <a:spcPts val="0"/>
              </a:spcAft>
              <a:buNone/>
            </a:pPr>
            <a:r>
              <a:rPr lang="en"/>
              <a:t>Directed Acyclic Graph (DAG)</a:t>
            </a:r>
            <a:endParaRPr/>
          </a:p>
          <a:p>
            <a:pPr indent="0" lvl="0" marL="0" rtl="0" algn="ctr">
              <a:spcBef>
                <a:spcPts val="0"/>
              </a:spcBef>
              <a:spcAft>
                <a:spcPts val="0"/>
              </a:spcAft>
              <a:buClr>
                <a:schemeClr val="dk1"/>
              </a:buClr>
              <a:buSzPts val="1100"/>
              <a:buFont typeface="Arial"/>
              <a:buNone/>
            </a:pPr>
            <a:r>
              <a:t/>
            </a:r>
            <a:endParaRPr/>
          </a:p>
        </p:txBody>
      </p:sp>
      <p:sp>
        <p:nvSpPr>
          <p:cNvPr id="2210" name="Google Shape;2210;p39"/>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endParaRPr/>
          </a:p>
        </p:txBody>
      </p:sp>
      <p:pic>
        <p:nvPicPr>
          <p:cNvPr id="2211" name="Google Shape;2211;p39"/>
          <p:cNvPicPr preferRelativeResize="0"/>
          <p:nvPr/>
        </p:nvPicPr>
        <p:blipFill>
          <a:blip r:embed="rId3">
            <a:alphaModFix/>
          </a:blip>
          <a:stretch>
            <a:fillRect/>
          </a:stretch>
        </p:blipFill>
        <p:spPr>
          <a:xfrm>
            <a:off x="2107825" y="1240622"/>
            <a:ext cx="4928349" cy="2357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40"/>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Installation</a:t>
            </a:r>
            <a:endParaRPr sz="4700"/>
          </a:p>
        </p:txBody>
      </p:sp>
      <p:sp>
        <p:nvSpPr>
          <p:cNvPr id="2217" name="Google Shape;2217;p4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18" name="Google Shape;2218;p40"/>
          <p:cNvSpPr txBox="1"/>
          <p:nvPr>
            <p:ph idx="1" type="subTitle"/>
          </p:nvPr>
        </p:nvSpPr>
        <p:spPr>
          <a:xfrm>
            <a:off x="2973225" y="2999232"/>
            <a:ext cx="32004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Apache Spark</a:t>
            </a:r>
            <a:endParaRPr>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41"/>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Installation (MAC)</a:t>
            </a:r>
            <a:endParaRPr/>
          </a:p>
        </p:txBody>
      </p:sp>
      <p:sp>
        <p:nvSpPr>
          <p:cNvPr id="2224" name="Google Shape;2224;p41"/>
          <p:cNvSpPr txBox="1"/>
          <p:nvPr>
            <p:ph idx="1" type="subTitle"/>
          </p:nvPr>
        </p:nvSpPr>
        <p:spPr>
          <a:xfrm>
            <a:off x="1709928" y="15453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Install </a:t>
            </a:r>
            <a:r>
              <a:rPr lang="en" sz="1800"/>
              <a:t>Java</a:t>
            </a:r>
            <a:endParaRPr/>
          </a:p>
        </p:txBody>
      </p:sp>
      <p:sp>
        <p:nvSpPr>
          <p:cNvPr id="2225" name="Google Shape;2225;p41"/>
          <p:cNvSpPr txBox="1"/>
          <p:nvPr>
            <p:ph idx="2" type="subTitle"/>
          </p:nvPr>
        </p:nvSpPr>
        <p:spPr>
          <a:xfrm>
            <a:off x="1709928" y="1938528"/>
            <a:ext cx="19452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brew cask install java</a:t>
            </a:r>
            <a:endParaRPr>
              <a:latin typeface="Barlow Semi Condensed"/>
              <a:ea typeface="Barlow Semi Condensed"/>
              <a:cs typeface="Barlow Semi Condensed"/>
              <a:sym typeface="Barlow Semi Condensed"/>
            </a:endParaRPr>
          </a:p>
        </p:txBody>
      </p:sp>
      <p:sp>
        <p:nvSpPr>
          <p:cNvPr id="2226" name="Google Shape;2226;p41"/>
          <p:cNvSpPr txBox="1"/>
          <p:nvPr>
            <p:ph idx="3" type="subTitle"/>
          </p:nvPr>
        </p:nvSpPr>
        <p:spPr>
          <a:xfrm>
            <a:off x="5468112" y="1545336"/>
            <a:ext cx="194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Install </a:t>
            </a:r>
            <a:r>
              <a:rPr lang="en" sz="1800"/>
              <a:t>Scala</a:t>
            </a:r>
            <a:endParaRPr/>
          </a:p>
        </p:txBody>
      </p:sp>
      <p:sp>
        <p:nvSpPr>
          <p:cNvPr id="2227" name="Google Shape;2227;p41"/>
          <p:cNvSpPr txBox="1"/>
          <p:nvPr>
            <p:ph idx="4" type="subTitle"/>
          </p:nvPr>
        </p:nvSpPr>
        <p:spPr>
          <a:xfrm>
            <a:off x="5468112" y="1938528"/>
            <a:ext cx="1947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brew install scala</a:t>
            </a:r>
            <a:endParaRPr>
              <a:latin typeface="Barlow Semi Condensed"/>
              <a:ea typeface="Barlow Semi Condensed"/>
              <a:cs typeface="Barlow Semi Condensed"/>
              <a:sym typeface="Barlow Semi Condensed"/>
            </a:endParaRPr>
          </a:p>
        </p:txBody>
      </p:sp>
      <p:sp>
        <p:nvSpPr>
          <p:cNvPr id="2228" name="Google Shape;2228;p41"/>
          <p:cNvSpPr txBox="1"/>
          <p:nvPr>
            <p:ph idx="5" type="subTitle"/>
          </p:nvPr>
        </p:nvSpPr>
        <p:spPr>
          <a:xfrm>
            <a:off x="2825500" y="3200400"/>
            <a:ext cx="2085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Install Apache Spark</a:t>
            </a:r>
            <a:endParaRPr/>
          </a:p>
        </p:txBody>
      </p:sp>
      <p:sp>
        <p:nvSpPr>
          <p:cNvPr id="2229" name="Google Shape;2229;p41"/>
          <p:cNvSpPr txBox="1"/>
          <p:nvPr>
            <p:ph idx="6" type="subTitle"/>
          </p:nvPr>
        </p:nvSpPr>
        <p:spPr>
          <a:xfrm>
            <a:off x="2825496" y="3593592"/>
            <a:ext cx="19452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brew install apache-spark</a:t>
            </a:r>
            <a:endParaRPr>
              <a:latin typeface="Barlow Semi Condensed"/>
              <a:ea typeface="Barlow Semi Condensed"/>
              <a:cs typeface="Barlow Semi Condensed"/>
              <a:sym typeface="Barlow Semi Condensed"/>
            </a:endParaRPr>
          </a:p>
        </p:txBody>
      </p:sp>
      <p:sp>
        <p:nvSpPr>
          <p:cNvPr id="2230" name="Google Shape;2230;p41"/>
          <p:cNvSpPr txBox="1"/>
          <p:nvPr>
            <p:ph idx="7" type="subTitle"/>
          </p:nvPr>
        </p:nvSpPr>
        <p:spPr>
          <a:xfrm>
            <a:off x="64648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Start Spark Shell</a:t>
            </a:r>
            <a:endParaRPr/>
          </a:p>
        </p:txBody>
      </p:sp>
      <p:sp>
        <p:nvSpPr>
          <p:cNvPr id="2231" name="Google Shape;2231;p41"/>
          <p:cNvSpPr txBox="1"/>
          <p:nvPr>
            <p:ph idx="8" type="subTitle"/>
          </p:nvPr>
        </p:nvSpPr>
        <p:spPr>
          <a:xfrm>
            <a:off x="6464808" y="3593592"/>
            <a:ext cx="1993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spark-shell</a:t>
            </a:r>
            <a:endParaRPr>
              <a:latin typeface="Barlow Semi Condensed"/>
              <a:ea typeface="Barlow Semi Condensed"/>
              <a:cs typeface="Barlow Semi Condensed"/>
              <a:sym typeface="Barlow Semi Condensed"/>
            </a:endParaRPr>
          </a:p>
        </p:txBody>
      </p:sp>
      <p:sp>
        <p:nvSpPr>
          <p:cNvPr id="2232" name="Google Shape;2232;p41"/>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3" name="Google Shape;2233;p41"/>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5263298"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5" name="Google Shape;2235;p41"/>
          <p:cNvSpPr txBox="1"/>
          <p:nvPr/>
        </p:nvSpPr>
        <p:spPr>
          <a:xfrm>
            <a:off x="4268116"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236" name="Google Shape;2236;p41"/>
          <p:cNvSpPr txBox="1"/>
          <p:nvPr>
            <p:ph type="title"/>
          </p:nvPr>
        </p:nvSpPr>
        <p:spPr>
          <a:xfrm>
            <a:off x="3542175" y="905200"/>
            <a:ext cx="39702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using Homebrew</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