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71" r:id="rId7"/>
    <p:sldId id="261" r:id="rId8"/>
    <p:sldId id="262" r:id="rId9"/>
    <p:sldId id="263" r:id="rId10"/>
    <p:sldId id="265" r:id="rId11"/>
    <p:sldId id="270" r:id="rId12"/>
    <p:sldId id="267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9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12364-16AA-4799-B685-1D9205186A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C7F243-07E2-4234-9EE1-820238246ADA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Input Image</a:t>
          </a:r>
          <a:endParaRPr lang="en-IN" dirty="0"/>
        </a:p>
      </dgm:t>
    </dgm:pt>
    <dgm:pt modelId="{30D92E7E-ED8A-401A-A099-EBB7CBDC28DE}" type="parTrans" cxnId="{EAC2ACEC-09E0-4DA8-B33B-D5907E55CC90}">
      <dgm:prSet/>
      <dgm:spPr/>
      <dgm:t>
        <a:bodyPr/>
        <a:lstStyle/>
        <a:p>
          <a:endParaRPr lang="en-IN"/>
        </a:p>
      </dgm:t>
    </dgm:pt>
    <dgm:pt modelId="{4E189797-BC05-41DF-A749-7CE29C390EB9}" type="sibTrans" cxnId="{EAC2ACEC-09E0-4DA8-B33B-D5907E55CC90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EB470700-64F3-4A4A-98F5-CA1E2B7FFC8B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Lens Distortion</a:t>
          </a:r>
          <a:endParaRPr lang="en-IN" dirty="0"/>
        </a:p>
      </dgm:t>
    </dgm:pt>
    <dgm:pt modelId="{097AE0F0-8DB7-44E9-93E1-07C16E030142}" type="parTrans" cxnId="{61C3CAD2-9882-47E1-9F2D-1EABACA5A3F4}">
      <dgm:prSet/>
      <dgm:spPr/>
      <dgm:t>
        <a:bodyPr/>
        <a:lstStyle/>
        <a:p>
          <a:endParaRPr lang="en-IN"/>
        </a:p>
      </dgm:t>
    </dgm:pt>
    <dgm:pt modelId="{D7B6E106-C1B1-4C2D-A3AC-E9057A09A8A0}" type="sibTrans" cxnId="{61C3CAD2-9882-47E1-9F2D-1EABACA5A3F4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69BB7304-9D65-43F0-A4CD-EB35ED99388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Scaling</a:t>
          </a:r>
          <a:endParaRPr lang="en-IN" dirty="0"/>
        </a:p>
      </dgm:t>
    </dgm:pt>
    <dgm:pt modelId="{AC5C78A3-CEBB-4F6A-8C19-4265957E701B}" type="parTrans" cxnId="{7E220DAE-A952-4544-A8AD-20D684CC4242}">
      <dgm:prSet/>
      <dgm:spPr/>
      <dgm:t>
        <a:bodyPr/>
        <a:lstStyle/>
        <a:p>
          <a:endParaRPr lang="en-IN"/>
        </a:p>
      </dgm:t>
    </dgm:pt>
    <dgm:pt modelId="{4866A7DD-860A-4358-8430-C1C8B49FF94B}" type="sibTrans" cxnId="{7E220DAE-A952-4544-A8AD-20D684CC4242}">
      <dgm:prSet/>
      <dgm:spPr/>
      <dgm:t>
        <a:bodyPr/>
        <a:lstStyle/>
        <a:p>
          <a:endParaRPr lang="en-IN"/>
        </a:p>
      </dgm:t>
    </dgm:pt>
    <dgm:pt modelId="{23B29F13-D0FD-4672-920F-08EA17883579}" type="pres">
      <dgm:prSet presAssocID="{A6912364-16AA-4799-B685-1D9205186A41}" presName="Name0" presStyleCnt="0">
        <dgm:presLayoutVars>
          <dgm:dir/>
          <dgm:resizeHandles val="exact"/>
        </dgm:presLayoutVars>
      </dgm:prSet>
      <dgm:spPr/>
    </dgm:pt>
    <dgm:pt modelId="{EBBE16D3-0400-411C-B3FD-6D02269052C5}" type="pres">
      <dgm:prSet presAssocID="{9DC7F243-07E2-4234-9EE1-820238246ADA}" presName="node" presStyleLbl="node1" presStyleIdx="0" presStyleCnt="3">
        <dgm:presLayoutVars>
          <dgm:bulletEnabled val="1"/>
        </dgm:presLayoutVars>
      </dgm:prSet>
      <dgm:spPr/>
    </dgm:pt>
    <dgm:pt modelId="{A71EAFA0-2429-4068-97D9-75D4991F0BA7}" type="pres">
      <dgm:prSet presAssocID="{4E189797-BC05-41DF-A749-7CE29C390EB9}" presName="sibTrans" presStyleLbl="sibTrans2D1" presStyleIdx="0" presStyleCnt="2"/>
      <dgm:spPr/>
    </dgm:pt>
    <dgm:pt modelId="{9B9044D0-F861-4087-8EAB-1023C931FA84}" type="pres">
      <dgm:prSet presAssocID="{4E189797-BC05-41DF-A749-7CE29C390EB9}" presName="connectorText" presStyleLbl="sibTrans2D1" presStyleIdx="0" presStyleCnt="2"/>
      <dgm:spPr/>
    </dgm:pt>
    <dgm:pt modelId="{1ABADEF7-4A75-4E0A-980C-DD6103E5358B}" type="pres">
      <dgm:prSet presAssocID="{EB470700-64F3-4A4A-98F5-CA1E2B7FFC8B}" presName="node" presStyleLbl="node1" presStyleIdx="1" presStyleCnt="3">
        <dgm:presLayoutVars>
          <dgm:bulletEnabled val="1"/>
        </dgm:presLayoutVars>
      </dgm:prSet>
      <dgm:spPr/>
    </dgm:pt>
    <dgm:pt modelId="{9D2624F5-050E-4F88-8AE9-95090FCCF349}" type="pres">
      <dgm:prSet presAssocID="{D7B6E106-C1B1-4C2D-A3AC-E9057A09A8A0}" presName="sibTrans" presStyleLbl="sibTrans2D1" presStyleIdx="1" presStyleCnt="2"/>
      <dgm:spPr/>
    </dgm:pt>
    <dgm:pt modelId="{E6B0D259-303F-44E3-B8DA-9BEAB327EEB9}" type="pres">
      <dgm:prSet presAssocID="{D7B6E106-C1B1-4C2D-A3AC-E9057A09A8A0}" presName="connectorText" presStyleLbl="sibTrans2D1" presStyleIdx="1" presStyleCnt="2"/>
      <dgm:spPr/>
    </dgm:pt>
    <dgm:pt modelId="{C43473E0-1EA9-46A1-9D35-C35AF37DDA04}" type="pres">
      <dgm:prSet presAssocID="{69BB7304-9D65-43F0-A4CD-EB35ED993881}" presName="node" presStyleLbl="node1" presStyleIdx="2" presStyleCnt="3" custLinFactNeighborX="-102" custLinFactNeighborY="-31">
        <dgm:presLayoutVars>
          <dgm:bulletEnabled val="1"/>
        </dgm:presLayoutVars>
      </dgm:prSet>
      <dgm:spPr/>
    </dgm:pt>
  </dgm:ptLst>
  <dgm:cxnLst>
    <dgm:cxn modelId="{8344EF06-598D-477F-A78D-122243C60903}" type="presOf" srcId="{69BB7304-9D65-43F0-A4CD-EB35ED993881}" destId="{C43473E0-1EA9-46A1-9D35-C35AF37DDA04}" srcOrd="0" destOrd="0" presId="urn:microsoft.com/office/officeart/2005/8/layout/process1"/>
    <dgm:cxn modelId="{1C44F22B-9DF3-43C7-8E39-21721D05B539}" type="presOf" srcId="{D7B6E106-C1B1-4C2D-A3AC-E9057A09A8A0}" destId="{E6B0D259-303F-44E3-B8DA-9BEAB327EEB9}" srcOrd="1" destOrd="0" presId="urn:microsoft.com/office/officeart/2005/8/layout/process1"/>
    <dgm:cxn modelId="{C03A9E2F-2191-4F67-93F6-13A132E8ACCE}" type="presOf" srcId="{4E189797-BC05-41DF-A749-7CE29C390EB9}" destId="{9B9044D0-F861-4087-8EAB-1023C931FA84}" srcOrd="1" destOrd="0" presId="urn:microsoft.com/office/officeart/2005/8/layout/process1"/>
    <dgm:cxn modelId="{0F5A174F-E23E-48D7-9AC9-9CB4A6496800}" type="presOf" srcId="{EB470700-64F3-4A4A-98F5-CA1E2B7FFC8B}" destId="{1ABADEF7-4A75-4E0A-980C-DD6103E5358B}" srcOrd="0" destOrd="0" presId="urn:microsoft.com/office/officeart/2005/8/layout/process1"/>
    <dgm:cxn modelId="{8435D986-D423-4002-AB3C-E25DF677CD4C}" type="presOf" srcId="{D7B6E106-C1B1-4C2D-A3AC-E9057A09A8A0}" destId="{9D2624F5-050E-4F88-8AE9-95090FCCF349}" srcOrd="0" destOrd="0" presId="urn:microsoft.com/office/officeart/2005/8/layout/process1"/>
    <dgm:cxn modelId="{73136A8E-985C-4239-85DC-5ACB564AC5A5}" type="presOf" srcId="{A6912364-16AA-4799-B685-1D9205186A41}" destId="{23B29F13-D0FD-4672-920F-08EA17883579}" srcOrd="0" destOrd="0" presId="urn:microsoft.com/office/officeart/2005/8/layout/process1"/>
    <dgm:cxn modelId="{7E220DAE-A952-4544-A8AD-20D684CC4242}" srcId="{A6912364-16AA-4799-B685-1D9205186A41}" destId="{69BB7304-9D65-43F0-A4CD-EB35ED993881}" srcOrd="2" destOrd="0" parTransId="{AC5C78A3-CEBB-4F6A-8C19-4265957E701B}" sibTransId="{4866A7DD-860A-4358-8430-C1C8B49FF94B}"/>
    <dgm:cxn modelId="{43974DB7-C46F-45B9-81EC-A7577636811A}" type="presOf" srcId="{4E189797-BC05-41DF-A749-7CE29C390EB9}" destId="{A71EAFA0-2429-4068-97D9-75D4991F0BA7}" srcOrd="0" destOrd="0" presId="urn:microsoft.com/office/officeart/2005/8/layout/process1"/>
    <dgm:cxn modelId="{61C3CAD2-9882-47E1-9F2D-1EABACA5A3F4}" srcId="{A6912364-16AA-4799-B685-1D9205186A41}" destId="{EB470700-64F3-4A4A-98F5-CA1E2B7FFC8B}" srcOrd="1" destOrd="0" parTransId="{097AE0F0-8DB7-44E9-93E1-07C16E030142}" sibTransId="{D7B6E106-C1B1-4C2D-A3AC-E9057A09A8A0}"/>
    <dgm:cxn modelId="{90A22ADA-7EC6-4005-A407-C667EADF0623}" type="presOf" srcId="{9DC7F243-07E2-4234-9EE1-820238246ADA}" destId="{EBBE16D3-0400-411C-B3FD-6D02269052C5}" srcOrd="0" destOrd="0" presId="urn:microsoft.com/office/officeart/2005/8/layout/process1"/>
    <dgm:cxn modelId="{EAC2ACEC-09E0-4DA8-B33B-D5907E55CC90}" srcId="{A6912364-16AA-4799-B685-1D9205186A41}" destId="{9DC7F243-07E2-4234-9EE1-820238246ADA}" srcOrd="0" destOrd="0" parTransId="{30D92E7E-ED8A-401A-A099-EBB7CBDC28DE}" sibTransId="{4E189797-BC05-41DF-A749-7CE29C390EB9}"/>
    <dgm:cxn modelId="{5B11722F-CDC6-494D-969C-14A26FB72EE5}" type="presParOf" srcId="{23B29F13-D0FD-4672-920F-08EA17883579}" destId="{EBBE16D3-0400-411C-B3FD-6D02269052C5}" srcOrd="0" destOrd="0" presId="urn:microsoft.com/office/officeart/2005/8/layout/process1"/>
    <dgm:cxn modelId="{16D9E6F3-5EE8-4AE7-A5AA-B08606F1E4EF}" type="presParOf" srcId="{23B29F13-D0FD-4672-920F-08EA17883579}" destId="{A71EAFA0-2429-4068-97D9-75D4991F0BA7}" srcOrd="1" destOrd="0" presId="urn:microsoft.com/office/officeart/2005/8/layout/process1"/>
    <dgm:cxn modelId="{9EB874FF-5922-47E7-8A96-418F807590D8}" type="presParOf" srcId="{A71EAFA0-2429-4068-97D9-75D4991F0BA7}" destId="{9B9044D0-F861-4087-8EAB-1023C931FA84}" srcOrd="0" destOrd="0" presId="urn:microsoft.com/office/officeart/2005/8/layout/process1"/>
    <dgm:cxn modelId="{C9E88B00-DE0E-4307-961E-7656B323DDD3}" type="presParOf" srcId="{23B29F13-D0FD-4672-920F-08EA17883579}" destId="{1ABADEF7-4A75-4E0A-980C-DD6103E5358B}" srcOrd="2" destOrd="0" presId="urn:microsoft.com/office/officeart/2005/8/layout/process1"/>
    <dgm:cxn modelId="{E88556B0-628F-4B01-94AF-682D0C434D2D}" type="presParOf" srcId="{23B29F13-D0FD-4672-920F-08EA17883579}" destId="{9D2624F5-050E-4F88-8AE9-95090FCCF349}" srcOrd="3" destOrd="0" presId="urn:microsoft.com/office/officeart/2005/8/layout/process1"/>
    <dgm:cxn modelId="{E361F783-0D2C-4D68-A742-6351F3680241}" type="presParOf" srcId="{9D2624F5-050E-4F88-8AE9-95090FCCF349}" destId="{E6B0D259-303F-44E3-B8DA-9BEAB327EEB9}" srcOrd="0" destOrd="0" presId="urn:microsoft.com/office/officeart/2005/8/layout/process1"/>
    <dgm:cxn modelId="{3ABC1161-8EA5-4FF9-AFB2-8CF3F8B6497A}" type="presParOf" srcId="{23B29F13-D0FD-4672-920F-08EA17883579}" destId="{C43473E0-1EA9-46A1-9D35-C35AF37DDA0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E16D3-0400-411C-B3FD-6D02269052C5}">
      <dsp:nvSpPr>
        <dsp:cNvPr id="0" name=""/>
        <dsp:cNvSpPr/>
      </dsp:nvSpPr>
      <dsp:spPr>
        <a:xfrm>
          <a:off x="5904" y="384941"/>
          <a:ext cx="1764865" cy="105891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Input Image</a:t>
          </a:r>
          <a:endParaRPr lang="en-IN" sz="2800" kern="1200" dirty="0"/>
        </a:p>
      </dsp:txBody>
      <dsp:txXfrm>
        <a:off x="36919" y="415956"/>
        <a:ext cx="1702835" cy="996889"/>
      </dsp:txXfrm>
    </dsp:sp>
    <dsp:sp modelId="{A71EAFA0-2429-4068-97D9-75D4991F0BA7}">
      <dsp:nvSpPr>
        <dsp:cNvPr id="0" name=""/>
        <dsp:cNvSpPr/>
      </dsp:nvSpPr>
      <dsp:spPr>
        <a:xfrm>
          <a:off x="1947257" y="695557"/>
          <a:ext cx="374151" cy="437686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1947257" y="783094"/>
        <a:ext cx="261906" cy="262612"/>
      </dsp:txXfrm>
    </dsp:sp>
    <dsp:sp modelId="{1ABADEF7-4A75-4E0A-980C-DD6103E5358B}">
      <dsp:nvSpPr>
        <dsp:cNvPr id="0" name=""/>
        <dsp:cNvSpPr/>
      </dsp:nvSpPr>
      <dsp:spPr>
        <a:xfrm>
          <a:off x="2476717" y="384941"/>
          <a:ext cx="1764865" cy="1058919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Lens Distortion</a:t>
          </a:r>
          <a:endParaRPr lang="en-IN" sz="2800" kern="1200" dirty="0"/>
        </a:p>
      </dsp:txBody>
      <dsp:txXfrm>
        <a:off x="2507732" y="415956"/>
        <a:ext cx="1702835" cy="996889"/>
      </dsp:txXfrm>
    </dsp:sp>
    <dsp:sp modelId="{9D2624F5-050E-4F88-8AE9-95090FCCF349}">
      <dsp:nvSpPr>
        <dsp:cNvPr id="0" name=""/>
        <dsp:cNvSpPr/>
      </dsp:nvSpPr>
      <dsp:spPr>
        <a:xfrm rot="21599543">
          <a:off x="4417889" y="695392"/>
          <a:ext cx="373769" cy="437686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417889" y="782936"/>
        <a:ext cx="261638" cy="262612"/>
      </dsp:txXfrm>
    </dsp:sp>
    <dsp:sp modelId="{C43473E0-1EA9-46A1-9D35-C35AF37DDA04}">
      <dsp:nvSpPr>
        <dsp:cNvPr id="0" name=""/>
        <dsp:cNvSpPr/>
      </dsp:nvSpPr>
      <dsp:spPr>
        <a:xfrm>
          <a:off x="4946809" y="384612"/>
          <a:ext cx="1764865" cy="1058919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Scaling</a:t>
          </a:r>
          <a:endParaRPr lang="en-IN" sz="2800" kern="1200" dirty="0"/>
        </a:p>
      </dsp:txBody>
      <dsp:txXfrm>
        <a:off x="4977824" y="415627"/>
        <a:ext cx="1702835" cy="996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CBD75-3FBD-4104-8F58-69396C67797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4259A-ADFE-4B2D-90B2-47918855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7415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4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82056" y="0"/>
            <a:ext cx="606551" cy="7589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82056" y="6097523"/>
            <a:ext cx="606551" cy="758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6728" y="557276"/>
            <a:ext cx="509854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6998" y="1404569"/>
            <a:ext cx="9994265" cy="3897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7415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axis.ac.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hyperlink" Target="http://www.praxis.ac.i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026" y="538353"/>
            <a:ext cx="10415905" cy="145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96670" algn="ctr">
              <a:lnSpc>
                <a:spcPts val="6450"/>
              </a:lnSpc>
              <a:spcBef>
                <a:spcPts val="100"/>
              </a:spcBef>
              <a:tabLst>
                <a:tab pos="3651250" algn="l"/>
              </a:tabLst>
            </a:pPr>
            <a:r>
              <a:rPr sz="48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ARTWORK</a:t>
            </a:r>
            <a:r>
              <a:rPr lang="en-IN" sz="48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ts val="4770"/>
              </a:lnSpc>
              <a:tabLst>
                <a:tab pos="3399790" algn="l"/>
                <a:tab pos="4130675" algn="l"/>
              </a:tabLst>
            </a:pPr>
            <a:r>
              <a:rPr sz="36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IN" sz="36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36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sz="36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3422" y="4336542"/>
            <a:ext cx="3001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046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imes New Roman"/>
                <a:cs typeface="Times New Roman"/>
              </a:rPr>
              <a:t>PRESENTED </a:t>
            </a:r>
            <a:r>
              <a:rPr sz="1800" spc="-110" dirty="0">
                <a:latin typeface="Times New Roman"/>
                <a:cs typeface="Times New Roman"/>
              </a:rPr>
              <a:t>BY :  </a:t>
            </a:r>
            <a:r>
              <a:rPr sz="1800" spc="10" dirty="0">
                <a:latin typeface="Times New Roman"/>
                <a:cs typeface="Times New Roman"/>
              </a:rPr>
              <a:t>NIKITA </a:t>
            </a:r>
            <a:r>
              <a:rPr sz="1800" spc="-75" dirty="0">
                <a:latin typeface="Times New Roman"/>
                <a:cs typeface="Times New Roman"/>
              </a:rPr>
              <a:t>DAS  </a:t>
            </a:r>
            <a:r>
              <a:rPr sz="1800" spc="-50" dirty="0">
                <a:latin typeface="Times New Roman"/>
                <a:cs typeface="Times New Roman"/>
              </a:rPr>
              <a:t>BIPLAB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KAR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SHREYAN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BHATTACHARJEE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Google Shape;55;p11">
            <a:hlinkClick r:id="rId2"/>
            <a:extLst>
              <a:ext uri="{FF2B5EF4-FFF2-40B4-BE49-F238E27FC236}">
                <a16:creationId xmlns:a16="http://schemas.microsoft.com/office/drawing/2014/main" id="{4CA7447F-D9B0-3527-F846-2CFD5A1C94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800" y="685800"/>
            <a:ext cx="1676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5 Ancient Art Forms that Add Color to Indian Culture | siliconindia">
            <a:extLst>
              <a:ext uri="{FF2B5EF4-FFF2-40B4-BE49-F238E27FC236}">
                <a16:creationId xmlns:a16="http://schemas.microsoft.com/office/drawing/2014/main" id="{37F0C610-E47C-EDEE-A1D9-D1FD7E42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50" y="2057400"/>
            <a:ext cx="7128550" cy="38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DF21-81B8-DF6F-0537-B6A32E91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054472" cy="847293"/>
          </a:xfrm>
        </p:spPr>
        <p:txBody>
          <a:bodyPr/>
          <a:lstStyle/>
          <a:p>
            <a:r>
              <a:rPr lang="en-GB" dirty="0"/>
              <a:t>Challenges &amp; Mitigation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87F2-6EC2-6C03-3881-F90D54A8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98" y="1404569"/>
            <a:ext cx="9994265" cy="4808624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Variability in Art Styles: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Art styles can be highly diverse and may not have clear boundaries. Some styles might evolve over time, and artists can mix elements from different styles.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a diverse dataset that includes a wide range of art styles. Fine-tune models on specific styles or substyles to capture their nuances.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Availability: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 may be limited data available for some art styles, especially lesser-known or niche styles.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Augment the dataset using data generation techniques, such as style transfer, and transfer learning from larger, more diverse art datasets.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Ambiguity: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Art style recognition can be subjective, and different experts may have varying opinions on the same artwork's style.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Consider using crowdsourced or expert-annotated labels to handle subjectivity and reach a consensus on the style.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Intra-Class Variability: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Art styles can have significant intra-class variability. For example, Impressionism includes a wide range of artwork, from landscapes to portraits.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Utilize hierarchical or fine-grained classification models to recognize substyles within broader categories.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Training Data: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Deep learning models often require a large amount of data to perform well. Some art styles may have very few examples.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IN" sz="1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Utilize techniques like data augmentation, few-shot learning, and transfer learning from related styles or from general image recognition tasks.</a:t>
            </a:r>
            <a:endParaRPr lang="en-IN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Google Shape;55;p11">
            <a:hlinkClick r:id="rId2"/>
            <a:extLst>
              <a:ext uri="{FF2B5EF4-FFF2-40B4-BE49-F238E27FC236}">
                <a16:creationId xmlns:a16="http://schemas.microsoft.com/office/drawing/2014/main" id="{3874FB5A-245A-E72E-FE55-CD00251058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800" y="685800"/>
            <a:ext cx="167640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81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AF20-496D-146D-7DB6-0A99C976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557276"/>
            <a:ext cx="8153400" cy="890524"/>
          </a:xfrm>
        </p:spPr>
        <p:txBody>
          <a:bodyPr/>
          <a:lstStyle/>
          <a:p>
            <a:r>
              <a:rPr lang="en-GB" dirty="0"/>
              <a:t>Keeping ahead of Competition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EC65-D0A6-5175-11BC-87454F4D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98" y="1404569"/>
            <a:ext cx="9994265" cy="484748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Invest in Hardware: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Stay updated with the latest advancements in hardware that can accelerate model training and deployment. GPUs, TPUs, and other specialized hardware can significantly boost performance.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Cross-Disciplinary Knowledge: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Gain insights from other fields like neuroscience, psychology, and cognitive science to enhance your understanding of how humans think and learn, which can influence model design.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AI Ethics and Bias Mitigation: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Develop models that are fair and unbiased, addressing concerns about algorithmic discrimination and ethical use of AI.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Interdisciplinary Teams: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Build diverse teams that bring different perspectives to AI development. Cross-functional teams with varied skills can lead to more innovative solutions.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Patents and Intellectual Property: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Protect your intellectual property with patents if applicable, and ensure that you are compliant with copyright laws.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Market Research: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Continuously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analyze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the market to understand evolving customer needs and identify potential gaps in the competitive landscape.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Thought Leadership: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Establish yourself and your organization as thought leaders in AI through publications, speaking engagements, and contributions to the AI community.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Adapt to New Technologies: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Embrace new programming languages, frameworks, and tools that can improve your workflow and model development.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Network: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Attend conferences, seminars, and workshops to network with peers and experts in the AI community. Building a strong professional network can lead to valuable collaborations and insights.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Risk-Taking: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Be open to calculated risks and explore unconventional ideas. Sometimes, groundbreaking innovations come from taking bold steps.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C07BE-D668-FD76-D517-684AD0C9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639517"/>
            <a:ext cx="1676545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2622-159B-7C2C-A5AB-FC9EB97F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65" y="590245"/>
            <a:ext cx="6664070" cy="814324"/>
          </a:xfrm>
        </p:spPr>
        <p:txBody>
          <a:bodyPr/>
          <a:lstStyle/>
          <a:p>
            <a:r>
              <a:rPr lang="en-GB" dirty="0"/>
              <a:t>Learnings &amp; future plan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8FE1-B323-4681-F48E-E6BEFECA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295400"/>
            <a:ext cx="9854463" cy="461664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Improved Accuracy: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Continuous learning involves updating the model's architecture and training data to improve accuracy in recognizing and classifying different art styles, artists, and artworks.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Expanded Datasets: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Models can benefit from larger and more diverse art datasets, which will help them recognize a wider range of styles, artists, and artistic movements.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Style Evolution Understanding: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Future models may be designed to understand how art styles evolve over time and adapt to capture these changes.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Interdisciplinary Knowledge: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Learning from related fields, such as art history and cultural studies, can help models gain a deeper understanding of the context and meaning of artworks, leading to better recommendations.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Multimodal Analysis: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Incorporating image and text analysis together can provide a more comprehensive understanding of artworks, artist biographies, and historical context.</a:t>
            </a: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Personalization: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Customizing recommendations based on individual preferences and browsing history to provide a more tailored experience for users.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Mobile and AR Integration: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Integrating these models into mobile apps or augmented reality (AR) platforms for on-the-go art recognition and recommendations.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Cross-Cultural and Multilingual Support: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Expanding recognition and recommendation capabilities to encompass art from diverse cultures and languages, enhancing inclusivity.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Art Market Insights: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Providing users with information about the art market, such as current values, auctions, and trends.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Collaborative Filtering: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Incorporating collaborative filtering methods to make recommendations based on users' profiles and preferences, similar to how platforms like Netflix recommend movies.</a:t>
            </a:r>
          </a:p>
          <a:p>
            <a:endParaRPr lang="en-IN" dirty="0"/>
          </a:p>
        </p:txBody>
      </p:sp>
      <p:pic>
        <p:nvPicPr>
          <p:cNvPr id="4" name="Google Shape;55;p11">
            <a:hlinkClick r:id="rId2"/>
            <a:extLst>
              <a:ext uri="{FF2B5EF4-FFF2-40B4-BE49-F238E27FC236}">
                <a16:creationId xmlns:a16="http://schemas.microsoft.com/office/drawing/2014/main" id="{BBEEC0AF-980A-FE13-8CA2-29E26FF4F4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800" y="685800"/>
            <a:ext cx="167640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1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6284563" y="5105400"/>
            <a:ext cx="5267467" cy="128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 rtl="0"/>
            <a:r>
              <a:rPr lang="en-GB" dirty="0"/>
              <a:t>Celebrate Your Worth</a:t>
            </a:r>
            <a:endParaRPr dirty="0"/>
          </a:p>
          <a:p>
            <a:pPr marL="0" indent="0" algn="r" rtl="0"/>
            <a:r>
              <a:rPr lang="en-GB" sz="1867" dirty="0">
                <a:latin typeface="Ubuntu"/>
                <a:ea typeface="Ubuntu"/>
                <a:cs typeface="Ubuntu"/>
                <a:sym typeface="Ubuntu"/>
              </a:rPr>
              <a:t>http://www.praxis.ac.in</a:t>
            </a:r>
            <a:endParaRPr sz="1867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1600" y="606271"/>
            <a:ext cx="25273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234" y="861400"/>
            <a:ext cx="6793965" cy="403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8408500" y="6261667"/>
            <a:ext cx="321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GB" sz="1867" b="1">
                <a:latin typeface="Ubuntu"/>
                <a:ea typeface="Ubuntu"/>
                <a:cs typeface="Ubuntu"/>
                <a:sym typeface="Ubuntu"/>
              </a:rPr>
              <a:pPr>
                <a:buSzPts val="1400"/>
              </a:pPr>
              <a:t>13</a:t>
            </a:fld>
            <a:endParaRPr sz="1867"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;p12">
            <a:extLst>
              <a:ext uri="{FF2B5EF4-FFF2-40B4-BE49-F238E27FC236}">
                <a16:creationId xmlns:a16="http://schemas.microsoft.com/office/drawing/2014/main" id="{94A39583-BA00-024A-7858-BAD1AB1876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2800" y="762000"/>
            <a:ext cx="6553200" cy="6858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lvl="0" algn="ctr"/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Topics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600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2BE8-0D6D-4B77-EAE5-59156959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10007600" cy="4939814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Business Problem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The Analytics challenge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Business Data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Data Issues &amp; Data Security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 err="1"/>
              <a:t>Modeling</a:t>
            </a:r>
            <a:r>
              <a:rPr lang="en-GB" sz="1800" dirty="0"/>
              <a:t> &amp; Evaluation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Deploying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Challenges &amp; Mitigation</a:t>
            </a:r>
          </a:p>
          <a:p>
            <a:pPr lvl="0"/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Keeping ahead of Competition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sz="1800" dirty="0"/>
              <a:t>Learnings &amp; next steps</a:t>
            </a:r>
          </a:p>
          <a:p>
            <a:endParaRPr lang="en-IN" dirty="0"/>
          </a:p>
        </p:txBody>
      </p:sp>
      <p:pic>
        <p:nvPicPr>
          <p:cNvPr id="2" name="Google Shape;55;p11">
            <a:hlinkClick r:id="rId2"/>
            <a:extLst>
              <a:ext uri="{FF2B5EF4-FFF2-40B4-BE49-F238E27FC236}">
                <a16:creationId xmlns:a16="http://schemas.microsoft.com/office/drawing/2014/main" id="{D67DF22C-70D1-7051-8F1B-202FCFABBB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800" y="685800"/>
            <a:ext cx="167640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0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264" y="742569"/>
            <a:ext cx="580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r>
              <a:rPr sz="3600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997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pc="-5" dirty="0"/>
              <a:t>The domain </a:t>
            </a:r>
            <a:r>
              <a:rPr dirty="0"/>
              <a:t>of </a:t>
            </a:r>
            <a:r>
              <a:rPr spc="-5" dirty="0"/>
              <a:t>"Art and </a:t>
            </a:r>
            <a:r>
              <a:rPr spc="-20" dirty="0"/>
              <a:t>Technology." </a:t>
            </a:r>
            <a:r>
              <a:rPr spc="-5" dirty="0"/>
              <a:t>This </a:t>
            </a:r>
            <a:r>
              <a:rPr dirty="0"/>
              <a:t>is a highly </a:t>
            </a:r>
            <a:r>
              <a:rPr spc="-5" dirty="0"/>
              <a:t>relevant and important domain with various impacts </a:t>
            </a:r>
            <a:r>
              <a:rPr dirty="0"/>
              <a:t>on the </a:t>
            </a:r>
            <a:r>
              <a:rPr spc="-5" dirty="0"/>
              <a:t>art world</a:t>
            </a:r>
            <a:r>
              <a:rPr spc="-70" dirty="0"/>
              <a:t> </a:t>
            </a:r>
            <a:r>
              <a:rPr spc="-5" dirty="0"/>
              <a:t>and</a:t>
            </a:r>
          </a:p>
          <a:p>
            <a:pPr marL="25400" algn="ctr">
              <a:lnSpc>
                <a:spcPts val="1800"/>
              </a:lnSpc>
              <a:spcBef>
                <a:spcPts val="5"/>
              </a:spcBef>
            </a:pPr>
            <a:r>
              <a:rPr spc="-5" dirty="0"/>
              <a:t>society </a:t>
            </a:r>
            <a:r>
              <a:rPr spc="-10" dirty="0"/>
              <a:t>as </a:t>
            </a:r>
            <a:r>
              <a:rPr dirty="0"/>
              <a:t>a </a:t>
            </a:r>
            <a:r>
              <a:rPr spc="-5" dirty="0"/>
              <a:t>whole. Here's an </a:t>
            </a:r>
            <a:r>
              <a:rPr dirty="0"/>
              <a:t>overview of the </a:t>
            </a:r>
            <a:r>
              <a:rPr spc="-5" dirty="0"/>
              <a:t>importance, impact, leaders, and how they maintain leadership </a:t>
            </a:r>
            <a:r>
              <a:rPr dirty="0"/>
              <a:t>in this</a:t>
            </a:r>
            <a:r>
              <a:rPr spc="-75" dirty="0"/>
              <a:t> </a:t>
            </a:r>
            <a:r>
              <a:rPr spc="-5" dirty="0"/>
              <a:t>domain:</a:t>
            </a:r>
          </a:p>
          <a:p>
            <a:pPr marL="346075" indent="-334010">
              <a:lnSpc>
                <a:spcPts val="1920"/>
              </a:lnSpc>
              <a:buFont typeface="Wingdings"/>
              <a:buChar char=""/>
              <a:tabLst>
                <a:tab pos="346075" algn="l"/>
                <a:tab pos="346710" algn="l"/>
              </a:tabLst>
            </a:pPr>
            <a:r>
              <a:rPr sz="1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This </a:t>
            </a:r>
            <a:r>
              <a:rPr sz="1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domain </a:t>
            </a:r>
            <a:r>
              <a:rPr sz="1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is essential for several </a:t>
            </a:r>
            <a:r>
              <a:rPr sz="1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reason</a:t>
            </a:r>
            <a:r>
              <a:rPr sz="1600" b="1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0000"/>
                </a:solidFill>
              </a:rPr>
              <a:t>Enhanced Artistic Expression </a:t>
            </a:r>
            <a:r>
              <a:rPr sz="1600" spc="-10" dirty="0">
                <a:solidFill>
                  <a:srgbClr val="000000"/>
                </a:solidFill>
              </a:rPr>
              <a:t>with </a:t>
            </a:r>
            <a:r>
              <a:rPr sz="1600" spc="-5" dirty="0">
                <a:solidFill>
                  <a:srgbClr val="000000"/>
                </a:solidFill>
              </a:rPr>
              <a:t>the help </a:t>
            </a:r>
            <a:r>
              <a:rPr sz="1600" dirty="0">
                <a:solidFill>
                  <a:srgbClr val="000000"/>
                </a:solidFill>
              </a:rPr>
              <a:t>of</a:t>
            </a:r>
            <a:r>
              <a:rPr sz="1600" spc="40" dirty="0">
                <a:solidFill>
                  <a:srgbClr val="000000"/>
                </a:solidFill>
              </a:rPr>
              <a:t> </a:t>
            </a:r>
            <a:r>
              <a:rPr sz="1600" spc="-15" dirty="0">
                <a:solidFill>
                  <a:srgbClr val="000000"/>
                </a:solidFill>
              </a:rPr>
              <a:t>technology.</a:t>
            </a:r>
            <a:endParaRPr sz="1600" dirty="0"/>
          </a:p>
          <a:p>
            <a:pPr marL="745490" indent="-733425">
              <a:lnSpc>
                <a:spcPct val="100000"/>
              </a:lnSpc>
              <a:buFont typeface="Wingdings"/>
              <a:buChar char=""/>
              <a:tabLst>
                <a:tab pos="745490" algn="l"/>
                <a:tab pos="746125" algn="l"/>
              </a:tabLst>
            </a:pPr>
            <a:r>
              <a:rPr sz="1600" spc="-5" dirty="0">
                <a:solidFill>
                  <a:srgbClr val="000000"/>
                </a:solidFill>
              </a:rPr>
              <a:t>Art Preservation</a:t>
            </a:r>
            <a:endParaRPr sz="1600" dirty="0"/>
          </a:p>
          <a:p>
            <a:pPr marL="745490" indent="-733425">
              <a:lnSpc>
                <a:spcPct val="100000"/>
              </a:lnSpc>
              <a:buFont typeface="Wingdings"/>
              <a:buChar char=""/>
              <a:tabLst>
                <a:tab pos="745490" algn="l"/>
                <a:tab pos="746125" algn="l"/>
              </a:tabLst>
            </a:pPr>
            <a:r>
              <a:rPr sz="1600" spc="-5" dirty="0">
                <a:solidFill>
                  <a:srgbClr val="000000"/>
                </a:solidFill>
              </a:rPr>
              <a:t>Art </a:t>
            </a:r>
            <a:r>
              <a:rPr sz="1600" spc="-10" dirty="0">
                <a:solidFill>
                  <a:srgbClr val="000000"/>
                </a:solidFill>
              </a:rPr>
              <a:t>market </a:t>
            </a:r>
            <a:r>
              <a:rPr sz="1600" spc="-5" dirty="0">
                <a:solidFill>
                  <a:srgbClr val="000000"/>
                </a:solidFill>
              </a:rPr>
              <a:t>and</a:t>
            </a:r>
            <a:r>
              <a:rPr sz="1600" spc="6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Commerce.</a:t>
            </a:r>
            <a:endParaRPr sz="1600" dirty="0"/>
          </a:p>
          <a:p>
            <a:pPr marL="745490" indent="-733425">
              <a:lnSpc>
                <a:spcPct val="100000"/>
              </a:lnSpc>
              <a:buFont typeface="Wingdings"/>
              <a:buChar char=""/>
              <a:tabLst>
                <a:tab pos="745490" algn="l"/>
                <a:tab pos="746125" algn="l"/>
              </a:tabLst>
            </a:pPr>
            <a:r>
              <a:rPr sz="1600" spc="-5" dirty="0">
                <a:solidFill>
                  <a:srgbClr val="000000"/>
                </a:solidFill>
              </a:rPr>
              <a:t>Art </a:t>
            </a:r>
            <a:r>
              <a:rPr sz="1600" dirty="0">
                <a:solidFill>
                  <a:srgbClr val="000000"/>
                </a:solidFill>
              </a:rPr>
              <a:t>Education and</a:t>
            </a:r>
            <a:r>
              <a:rPr sz="1600" spc="2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Engagement.</a:t>
            </a:r>
            <a:endParaRPr sz="1600" dirty="0"/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Impact </a:t>
            </a:r>
            <a:r>
              <a:rPr sz="1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of the</a:t>
            </a:r>
            <a:r>
              <a:rPr sz="16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domain:</a:t>
            </a:r>
            <a:endParaRPr sz="1600" dirty="0">
              <a:latin typeface="Times New Roman"/>
              <a:cs typeface="Times New Roman"/>
            </a:endParaRPr>
          </a:p>
          <a:p>
            <a:pPr marL="593090" indent="-581025">
              <a:lnSpc>
                <a:spcPct val="100000"/>
              </a:lnSpc>
              <a:buFont typeface="Wingdings"/>
              <a:buChar char=""/>
              <a:tabLst>
                <a:tab pos="593090" algn="l"/>
                <a:tab pos="593725" algn="l"/>
              </a:tabLst>
            </a:pPr>
            <a:r>
              <a:rPr sz="1600" spc="-5" dirty="0">
                <a:solidFill>
                  <a:srgbClr val="000000"/>
                </a:solidFill>
              </a:rPr>
              <a:t>Artistic</a:t>
            </a:r>
            <a:r>
              <a:rPr sz="1600" spc="2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innovation</a:t>
            </a:r>
            <a:endParaRPr sz="1600" dirty="0"/>
          </a:p>
          <a:p>
            <a:pPr marL="654050" indent="-641985">
              <a:lnSpc>
                <a:spcPct val="100000"/>
              </a:lnSpc>
              <a:buFont typeface="Wingdings"/>
              <a:buChar char=""/>
              <a:tabLst>
                <a:tab pos="654050" algn="l"/>
                <a:tab pos="654685" algn="l"/>
              </a:tabLst>
            </a:pPr>
            <a:r>
              <a:rPr sz="1600" spc="-5" dirty="0">
                <a:solidFill>
                  <a:srgbClr val="000000"/>
                </a:solidFill>
              </a:rPr>
              <a:t>Global reach and Culture</a:t>
            </a:r>
            <a:r>
              <a:rPr sz="1600" spc="5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Preservation</a:t>
            </a:r>
            <a:endParaRPr sz="1600" dirty="0"/>
          </a:p>
          <a:p>
            <a:pPr marL="603885" indent="-591820">
              <a:lnSpc>
                <a:spcPct val="100000"/>
              </a:lnSpc>
              <a:buFont typeface="Wingdings"/>
              <a:buChar char=""/>
              <a:tabLst>
                <a:tab pos="603885" algn="l"/>
                <a:tab pos="604520" algn="l"/>
              </a:tabLst>
            </a:pPr>
            <a:r>
              <a:rPr sz="1600" spc="-10" dirty="0">
                <a:solidFill>
                  <a:srgbClr val="000000"/>
                </a:solidFill>
              </a:rPr>
              <a:t>Economic</a:t>
            </a:r>
            <a:r>
              <a:rPr sz="1600" spc="3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impact</a:t>
            </a:r>
            <a:endParaRPr sz="1600" dirty="0"/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Leaders in the </a:t>
            </a:r>
            <a:r>
              <a:rPr sz="1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Domain </a:t>
            </a:r>
            <a:r>
              <a:rPr sz="1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of Art and</a:t>
            </a:r>
            <a:r>
              <a:rPr sz="16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Technology:</a:t>
            </a:r>
            <a:endParaRPr sz="1600" dirty="0">
              <a:latin typeface="Times New Roman"/>
              <a:cs typeface="Times New Roman"/>
            </a:endParaRPr>
          </a:p>
          <a:p>
            <a:pPr marL="745490" indent="-733425">
              <a:lnSpc>
                <a:spcPct val="100000"/>
              </a:lnSpc>
              <a:buFont typeface="Wingdings"/>
              <a:buChar char=""/>
              <a:tabLst>
                <a:tab pos="745490" algn="l"/>
                <a:tab pos="746125" algn="l"/>
              </a:tabLst>
            </a:pPr>
            <a:r>
              <a:rPr sz="1600" spc="-5" dirty="0">
                <a:solidFill>
                  <a:srgbClr val="000000"/>
                </a:solidFill>
              </a:rPr>
              <a:t>Art Institutions</a:t>
            </a:r>
            <a:endParaRPr sz="1600" dirty="0"/>
          </a:p>
          <a:p>
            <a:pPr marL="753110" indent="-7410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3110" algn="l"/>
                <a:tab pos="753745" algn="l"/>
              </a:tabLst>
            </a:pPr>
            <a:r>
              <a:rPr sz="1600" spc="-35" dirty="0">
                <a:solidFill>
                  <a:srgbClr val="000000"/>
                </a:solidFill>
              </a:rPr>
              <a:t>Tech</a:t>
            </a:r>
            <a:r>
              <a:rPr sz="1600" spc="-10" dirty="0">
                <a:solidFill>
                  <a:srgbClr val="000000"/>
                </a:solidFill>
              </a:rPr>
              <a:t> Companies</a:t>
            </a:r>
            <a:endParaRPr sz="1600" dirty="0"/>
          </a:p>
          <a:p>
            <a:pPr marL="745490" indent="-733425">
              <a:lnSpc>
                <a:spcPct val="100000"/>
              </a:lnSpc>
              <a:buFont typeface="Wingdings"/>
              <a:buChar char=""/>
              <a:tabLst>
                <a:tab pos="745490" algn="l"/>
                <a:tab pos="746125" algn="l"/>
              </a:tabLst>
            </a:pPr>
            <a:r>
              <a:rPr sz="1600" spc="-5" dirty="0">
                <a:solidFill>
                  <a:srgbClr val="000000"/>
                </a:solidFill>
              </a:rPr>
              <a:t>Art </a:t>
            </a:r>
            <a:r>
              <a:rPr sz="1600" spc="-30" dirty="0">
                <a:solidFill>
                  <a:srgbClr val="000000"/>
                </a:solidFill>
              </a:rPr>
              <a:t>Tech</a:t>
            </a:r>
            <a:r>
              <a:rPr sz="1600" spc="-2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Startups.</a:t>
            </a:r>
            <a:endParaRPr sz="1600" dirty="0"/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Leaders in the </a:t>
            </a:r>
            <a:r>
              <a:rPr sz="1600" b="1" spc="-10" dirty="0">
                <a:latin typeface="Times New Roman"/>
                <a:cs typeface="Times New Roman"/>
              </a:rPr>
              <a:t>domain </a:t>
            </a:r>
            <a:r>
              <a:rPr sz="1600" b="1" spc="-5" dirty="0">
                <a:latin typeface="Times New Roman"/>
                <a:cs typeface="Times New Roman"/>
              </a:rPr>
              <a:t>of art and technology </a:t>
            </a:r>
            <a:r>
              <a:rPr sz="1600" b="1" spc="-10" dirty="0">
                <a:latin typeface="Times New Roman"/>
                <a:cs typeface="Times New Roman"/>
              </a:rPr>
              <a:t>maintain </a:t>
            </a:r>
            <a:r>
              <a:rPr sz="1600" b="1" spc="-5" dirty="0">
                <a:latin typeface="Times New Roman"/>
                <a:cs typeface="Times New Roman"/>
              </a:rPr>
              <a:t>their positions </a:t>
            </a:r>
            <a:r>
              <a:rPr sz="1600" b="1" spc="-10" dirty="0">
                <a:latin typeface="Times New Roman"/>
                <a:cs typeface="Times New Roman"/>
              </a:rPr>
              <a:t>through </a:t>
            </a:r>
            <a:r>
              <a:rPr sz="1600" b="1" spc="-5" dirty="0">
                <a:latin typeface="Times New Roman"/>
                <a:cs typeface="Times New Roman"/>
              </a:rPr>
              <a:t>various</a:t>
            </a:r>
            <a:r>
              <a:rPr sz="1600" b="1" spc="2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strategies: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998" y="5276850"/>
            <a:ext cx="18478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4151"/>
                </a:solidFill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0976" y="5276850"/>
            <a:ext cx="194373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Innovation  Collaborations  Education 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outreach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Google Shape;55;p11">
            <a:hlinkClick r:id="rId2"/>
            <a:extLst>
              <a:ext uri="{FF2B5EF4-FFF2-40B4-BE49-F238E27FC236}">
                <a16:creationId xmlns:a16="http://schemas.microsoft.com/office/drawing/2014/main" id="{C12BA6DC-88D4-D181-D6F0-11F1A799BC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7400" y="718769"/>
            <a:ext cx="1676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756157"/>
            <a:ext cx="4386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PROBLEM</a:t>
            </a:r>
            <a:r>
              <a:rPr sz="3200" spc="-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1775" y="3787775"/>
            <a:ext cx="48895" cy="24765"/>
          </a:xfrm>
          <a:custGeom>
            <a:avLst/>
            <a:gdLst/>
            <a:ahLst/>
            <a:cxnLst/>
            <a:rect l="l" t="t" r="r" b="b"/>
            <a:pathLst>
              <a:path w="48894" h="24764">
                <a:moveTo>
                  <a:pt x="48768" y="0"/>
                </a:moveTo>
                <a:lnTo>
                  <a:pt x="0" y="0"/>
                </a:lnTo>
                <a:lnTo>
                  <a:pt x="0" y="24383"/>
                </a:lnTo>
                <a:lnTo>
                  <a:pt x="48768" y="24383"/>
                </a:lnTo>
                <a:lnTo>
                  <a:pt x="48768" y="0"/>
                </a:lnTo>
                <a:close/>
              </a:path>
            </a:pathLst>
          </a:custGeom>
          <a:solidFill>
            <a:srgbClr val="374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2627" y="1269872"/>
            <a:ext cx="10301605" cy="481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4732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are developing a </a:t>
            </a:r>
            <a:r>
              <a:rPr sz="1800" spc="-5" dirty="0">
                <a:latin typeface="Times New Roman"/>
                <a:cs typeface="Times New Roman"/>
              </a:rPr>
              <a:t>machine </a:t>
            </a:r>
            <a:r>
              <a:rPr sz="1800" dirty="0">
                <a:latin typeface="Times New Roman"/>
                <a:cs typeface="Times New Roman"/>
              </a:rPr>
              <a:t>learning system that can recognise the style or genre of visual art </a:t>
            </a:r>
            <a:r>
              <a:rPr sz="1800" spc="-5" dirty="0">
                <a:latin typeface="Times New Roman"/>
                <a:cs typeface="Times New Roman"/>
              </a:rPr>
              <a:t>works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recommend similar </a:t>
            </a:r>
            <a:r>
              <a:rPr sz="1800" dirty="0">
                <a:latin typeface="Times New Roman"/>
                <a:cs typeface="Times New Roman"/>
              </a:rPr>
              <a:t>pieces and artists to other </a:t>
            </a:r>
            <a:r>
              <a:rPr sz="1800" spc="-5" dirty="0">
                <a:latin typeface="Times New Roman"/>
                <a:cs typeface="Times New Roman"/>
              </a:rPr>
              <a:t>users. </a:t>
            </a:r>
            <a:r>
              <a:rPr sz="1800" dirty="0">
                <a:latin typeface="Times New Roman"/>
                <a:cs typeface="Times New Roman"/>
              </a:rPr>
              <a:t>This project can </a:t>
            </a:r>
            <a:r>
              <a:rPr sz="1800" spc="-5" dirty="0">
                <a:latin typeface="Times New Roman"/>
                <a:cs typeface="Times New Roman"/>
              </a:rPr>
              <a:t>encompass </a:t>
            </a:r>
            <a:r>
              <a:rPr sz="1800" dirty="0">
                <a:latin typeface="Times New Roman"/>
                <a:cs typeface="Times New Roman"/>
              </a:rPr>
              <a:t>various </a:t>
            </a:r>
            <a:r>
              <a:rPr sz="1800" spc="-5" dirty="0">
                <a:latin typeface="Times New Roman"/>
                <a:cs typeface="Times New Roman"/>
              </a:rPr>
              <a:t>forms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visual </a:t>
            </a:r>
            <a:r>
              <a:rPr sz="1800" dirty="0">
                <a:latin typeface="Times New Roman"/>
                <a:cs typeface="Times New Roman"/>
              </a:rPr>
              <a:t>art,  paintings , sculptures, photography and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299085" marR="982344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subjectivity of art ,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interdisciplinary nature, historical significance and intellectual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  consideration </a:t>
            </a:r>
            <a:r>
              <a:rPr sz="1800" spc="-5" dirty="0">
                <a:latin typeface="Times New Roman"/>
                <a:cs typeface="Times New Roman"/>
              </a:rPr>
              <a:t>makes my </a:t>
            </a:r>
            <a:r>
              <a:rPr sz="1800" dirty="0">
                <a:latin typeface="Times New Roman"/>
                <a:cs typeface="Times New Roman"/>
              </a:rPr>
              <a:t>project unique and authentic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299085" indent="-287020">
              <a:lnSpc>
                <a:spcPts val="239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Personalized Art Curation: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spc="-5" dirty="0">
                <a:latin typeface="Times New Roman"/>
                <a:cs typeface="Times New Roman"/>
              </a:rPr>
              <a:t>difficulties </a:t>
            </a:r>
            <a:r>
              <a:rPr sz="1800" dirty="0">
                <a:latin typeface="Times New Roman"/>
                <a:cs typeface="Times New Roman"/>
              </a:rPr>
              <a:t>for art enthusiasts , in discovering </a:t>
            </a:r>
            <a:r>
              <a:rPr sz="1800" spc="-5" dirty="0">
                <a:latin typeface="Times New Roman"/>
                <a:cs typeface="Times New Roman"/>
              </a:rPr>
              <a:t>new </a:t>
            </a:r>
            <a:r>
              <a:rPr sz="1800" dirty="0">
                <a:latin typeface="Times New Roman"/>
                <a:cs typeface="Times New Roman"/>
              </a:rPr>
              <a:t>artworks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</a:p>
          <a:p>
            <a:pPr marL="299085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match </a:t>
            </a:r>
            <a:r>
              <a:rPr sz="1800" dirty="0">
                <a:latin typeface="Times New Roman"/>
                <a:cs typeface="Times New Roman"/>
              </a:rPr>
              <a:t>their preferred style, leading to decrease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engagement and potential revenue </a:t>
            </a: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for art platforms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  galleries, </a:t>
            </a:r>
            <a:r>
              <a:rPr sz="1800" spc="-5" dirty="0">
                <a:latin typeface="Times New Roman"/>
                <a:cs typeface="Times New Roman"/>
              </a:rPr>
              <a:t>museums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many more.</a:t>
            </a:r>
            <a:endParaRPr sz="1800" dirty="0">
              <a:latin typeface="Times New Roman"/>
              <a:cs typeface="Times New Roman"/>
            </a:endParaRPr>
          </a:p>
          <a:p>
            <a:pPr marL="347980" indent="-335280">
              <a:lnSpc>
                <a:spcPts val="2390"/>
              </a:lnSpc>
              <a:buClr>
                <a:srgbClr val="374151"/>
              </a:buClr>
              <a:buFont typeface="Wingdings"/>
              <a:buChar char=""/>
              <a:tabLst>
                <a:tab pos="347980" algn="l"/>
              </a:tabLst>
            </a:pP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Art Sales and</a:t>
            </a:r>
            <a:r>
              <a:rPr sz="2000" b="1" u="heavy" spc="-3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E-commerce</a:t>
            </a:r>
            <a:r>
              <a:rPr sz="2000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355600" marR="459740" indent="-58419">
              <a:lnSpc>
                <a:spcPct val="100000"/>
              </a:lnSpc>
              <a:spcBef>
                <a:spcPts val="10"/>
              </a:spcBef>
              <a:tabLst>
                <a:tab pos="920115" algn="l"/>
              </a:tabLst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Business Problem: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Lower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due to online art marketplaces struggling to guide customers to artworks  they	like, resulting in reduced revenue and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satisfaction.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239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Auction Houses and</a:t>
            </a:r>
            <a:r>
              <a:rPr sz="2000" b="1" u="heavy" spc="-8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Pricing</a:t>
            </a:r>
            <a:r>
              <a:rPr sz="2000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241300" marR="54864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Business Problem: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Challenges in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estimating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 value of artworks for auction and setting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reserve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prices, 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which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affect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success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 auctions and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revenue.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2395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Brand Marketing and</a:t>
            </a:r>
            <a:r>
              <a:rPr sz="2000" b="1" u="heavy" spc="-7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Design</a:t>
            </a:r>
            <a:r>
              <a:rPr sz="2000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355600" marR="9264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Business Problem: Difficulty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 identifying art styles that align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 company's brand and </a:t>
            </a:r>
            <a:endParaRPr lang="en-IN" sz="18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355600" marR="9264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design  preferences, which can impact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 design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strategies.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Google Shape;55;p11">
            <a:hlinkClick r:id="rId2"/>
            <a:extLst>
              <a:ext uri="{FF2B5EF4-FFF2-40B4-BE49-F238E27FC236}">
                <a16:creationId xmlns:a16="http://schemas.microsoft.com/office/drawing/2014/main" id="{4EEC4BE9-10CE-5DD8-66C8-07DB6474CB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70114"/>
            <a:ext cx="1676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728" y="557276"/>
            <a:ext cx="43999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r>
              <a:rPr sz="3600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1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1132180"/>
            <a:ext cx="10896600" cy="481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Art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Databases </a:t>
            </a: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and</a:t>
            </a:r>
            <a:r>
              <a:rPr sz="1800" b="1" spc="-50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Museums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spc="-10" dirty="0">
                <a:solidFill>
                  <a:srgbClr val="374151"/>
                </a:solidFill>
                <a:latin typeface="Carlito"/>
                <a:cs typeface="Carlito"/>
              </a:rPr>
              <a:t>Government </a:t>
            </a: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and </a:t>
            </a:r>
            <a:r>
              <a:rPr sz="1800" b="1" spc="-10" dirty="0">
                <a:solidFill>
                  <a:srgbClr val="374151"/>
                </a:solidFill>
                <a:latin typeface="Carlito"/>
                <a:cs typeface="Carlito"/>
              </a:rPr>
              <a:t>Cultural</a:t>
            </a:r>
            <a:r>
              <a:rPr sz="1800" b="1" spc="-6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Agencies</a:t>
            </a:r>
            <a:r>
              <a:rPr lang="en-GB" b="1" spc="-5" dirty="0">
                <a:solidFill>
                  <a:srgbClr val="374151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lang="en-IN" sz="1800" b="1" spc="-5" dirty="0">
                <a:solidFill>
                  <a:srgbClr val="374151"/>
                </a:solidFill>
                <a:latin typeface="Carlito"/>
                <a:cs typeface="Carlito"/>
              </a:rPr>
              <a:t>O</a:t>
            </a:r>
            <a:r>
              <a:rPr lang="en-GB" sz="1800" b="1" spc="-5" dirty="0">
                <a:solidFill>
                  <a:srgbClr val="374151"/>
                </a:solidFill>
                <a:latin typeface="Carlito"/>
                <a:cs typeface="Carlito"/>
              </a:rPr>
              <a:t>pen </a:t>
            </a:r>
            <a:r>
              <a:rPr lang="en-GB" sz="1800" b="1" dirty="0">
                <a:solidFill>
                  <a:srgbClr val="374151"/>
                </a:solidFill>
                <a:latin typeface="Carlito"/>
                <a:cs typeface="Carlito"/>
              </a:rPr>
              <a:t>Access Art</a:t>
            </a:r>
            <a:r>
              <a:rPr lang="en-GB" sz="1800" b="1" spc="-5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lang="en-GB" sz="1800" b="1" spc="-5" dirty="0">
                <a:solidFill>
                  <a:srgbClr val="374151"/>
                </a:solidFill>
                <a:latin typeface="Carlito"/>
                <a:cs typeface="Carlito"/>
              </a:rPr>
              <a:t>Datasets</a:t>
            </a:r>
            <a:r>
              <a:rPr lang="en-GB" b="1" spc="-5" dirty="0">
                <a:solidFill>
                  <a:srgbClr val="374151"/>
                </a:solidFill>
                <a:latin typeface="Carlito"/>
                <a:cs typeface="Carlito"/>
              </a:rPr>
              <a:t>.</a:t>
            </a:r>
          </a:p>
          <a:p>
            <a:pPr algn="l" fontAlgn="base"/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This dataset contains three folders: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train (130 images each)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test (13 images each)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validation (13 images each)</a:t>
            </a:r>
          </a:p>
          <a:p>
            <a:pPr marL="12065">
              <a:lnSpc>
                <a:spcPct val="100000"/>
              </a:lnSpc>
              <a:tabLst>
                <a:tab pos="299720" algn="l"/>
              </a:tabLst>
            </a:pPr>
            <a:endParaRPr lang="en-GB" sz="1800" dirty="0">
              <a:latin typeface="Carlito"/>
              <a:cs typeface="Carlito"/>
            </a:endParaRPr>
          </a:p>
          <a:p>
            <a:pPr marL="12700" marR="38100" indent="418465">
              <a:lnSpc>
                <a:spcPct val="99700"/>
              </a:lnSpc>
              <a:spcBef>
                <a:spcPts val="10"/>
              </a:spcBef>
            </a:pP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ts val="282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Challenges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solve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 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collecting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data: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Limited </a:t>
            </a:r>
            <a:r>
              <a:rPr sz="1800" spc="-5" dirty="0">
                <a:latin typeface="Carlito"/>
                <a:cs typeface="Carlito"/>
              </a:rPr>
              <a:t>Access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Institutional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  <a:p>
            <a:pPr marL="299085" marR="7289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Some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art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styles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artists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less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well-known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have limited representation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sources. 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Recognizing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recommending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these less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common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styles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be</a:t>
            </a:r>
            <a:r>
              <a:rPr sz="1800" spc="13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challenging.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Collecting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374151"/>
                </a:solidFill>
                <a:latin typeface="Carlito"/>
                <a:cs typeface="Carlito"/>
              </a:rPr>
              <a:t>curating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 high-quality art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dataset can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be expensive in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terms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of both time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and</a:t>
            </a:r>
            <a:endParaRPr lang="en-IN" sz="1800" dirty="0">
              <a:solidFill>
                <a:srgbClr val="374151"/>
              </a:solidFill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9720" algn="l"/>
              </a:tabLst>
            </a:pP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resources.</a:t>
            </a:r>
            <a:endParaRPr sz="1800" dirty="0">
              <a:latin typeface="Carlito"/>
              <a:cs typeface="Carlito"/>
            </a:endParaRPr>
          </a:p>
          <a:p>
            <a:pPr marL="297815" indent="-285750">
              <a:lnSpc>
                <a:spcPts val="2155"/>
              </a:lnSpc>
              <a:buFont typeface="Wingdings" panose="05000000000000000000" pitchFamily="2" charset="2"/>
              <a:buChar char="ü"/>
              <a:tabLst>
                <a:tab pos="612775" algn="l"/>
                <a:tab pos="613410" algn="l"/>
              </a:tabLst>
            </a:pP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Metadata </a:t>
            </a:r>
            <a:r>
              <a:rPr sz="1800" spc="-15" dirty="0">
                <a:solidFill>
                  <a:srgbClr val="374151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artworks,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such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as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artist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names, titles, </a:t>
            </a:r>
            <a:r>
              <a:rPr sz="1800" dirty="0">
                <a:solidFill>
                  <a:srgbClr val="37415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styles,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74151"/>
                </a:solidFill>
                <a:latin typeface="Carlito"/>
                <a:cs typeface="Carlito"/>
              </a:rPr>
              <a:t>be </a:t>
            </a: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inconsistent across</a:t>
            </a:r>
            <a:r>
              <a:rPr lang="en-IN" spc="-10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74151"/>
                </a:solidFill>
                <a:latin typeface="Carlito"/>
                <a:cs typeface="Carlito"/>
              </a:rPr>
              <a:t>different</a:t>
            </a:r>
            <a:r>
              <a:rPr lang="en-IN" dirty="0">
                <a:latin typeface="Carlito"/>
                <a:cs typeface="Carlito"/>
              </a:rPr>
              <a:t> </a:t>
            </a:r>
          </a:p>
          <a:p>
            <a:pPr marL="12065">
              <a:lnSpc>
                <a:spcPts val="2155"/>
              </a:lnSpc>
              <a:tabLst>
                <a:tab pos="612775" algn="l"/>
                <a:tab pos="613410" algn="l"/>
              </a:tabLst>
            </a:pPr>
            <a:r>
              <a:rPr sz="1800" spc="-10" dirty="0">
                <a:solidFill>
                  <a:srgbClr val="374151"/>
                </a:solidFill>
                <a:latin typeface="Carlito"/>
                <a:cs typeface="Carlito"/>
              </a:rPr>
              <a:t>sources.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5" name="Google Shape;55;p11">
            <a:hlinkClick r:id="rId2"/>
            <a:extLst>
              <a:ext uri="{FF2B5EF4-FFF2-40B4-BE49-F238E27FC236}">
                <a16:creationId xmlns:a16="http://schemas.microsoft.com/office/drawing/2014/main" id="{AE418428-AA50-18FE-7BA5-D7B4395F45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9983" y="631477"/>
            <a:ext cx="1676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D9C68-30C4-A292-5DF2-08BE8A33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04" y="1119976"/>
            <a:ext cx="4463254" cy="29786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5C2-EAF0-BE9D-CA9A-15EF0EC4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644341"/>
            <a:ext cx="3662907" cy="1169551"/>
          </a:xfrm>
        </p:spPr>
        <p:txBody>
          <a:bodyPr/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Artwork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Bharat Mata">
            <a:extLst>
              <a:ext uri="{FF2B5EF4-FFF2-40B4-BE49-F238E27FC236}">
                <a16:creationId xmlns:a16="http://schemas.microsoft.com/office/drawing/2014/main" id="{957A1FB6-BF8E-2A7F-4BFA-3860931C0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1395412" cy="25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DAB1D-2D34-2DE1-CC71-AC4B62EBB170}"/>
              </a:ext>
            </a:extLst>
          </p:cNvPr>
          <p:cNvSpPr txBox="1"/>
          <p:nvPr/>
        </p:nvSpPr>
        <p:spPr>
          <a:xfrm>
            <a:off x="850106" y="3796783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Bharat Mata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C93DA-6EFA-2BAE-5F86-6BEC1B84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95401"/>
            <a:ext cx="2128292" cy="2579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051EF-E4F9-C691-7208-0A2D0CC28B56}"/>
              </a:ext>
            </a:extLst>
          </p:cNvPr>
          <p:cNvSpPr txBox="1"/>
          <p:nvPr/>
        </p:nvSpPr>
        <p:spPr>
          <a:xfrm flipH="1">
            <a:off x="2743199" y="3796783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Asoka’s Queen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DA09-3AE8-3263-402E-2B3D0618851E}"/>
              </a:ext>
            </a:extLst>
          </p:cNvPr>
          <p:cNvSpPr txBox="1"/>
          <p:nvPr/>
        </p:nvSpPr>
        <p:spPr>
          <a:xfrm>
            <a:off x="1752600" y="4267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Abanindranath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Tagore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30AFF1-6509-5D6E-8CF0-D03E642D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37" y="1247763"/>
            <a:ext cx="3390925" cy="1666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CBF96A-7C83-FF1C-64E3-405C49282B6C}"/>
              </a:ext>
            </a:extLst>
          </p:cNvPr>
          <p:cNvSpPr txBox="1"/>
          <p:nvPr/>
        </p:nvSpPr>
        <p:spPr>
          <a:xfrm flipH="1">
            <a:off x="5749427" y="2914650"/>
            <a:ext cx="136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Hussian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2616B5-E7EC-76F6-40CB-1AEA87335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07" y="1295400"/>
            <a:ext cx="3228999" cy="38005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3E0B51-4CC9-DA97-4CAD-31BB8DCCE208}"/>
              </a:ext>
            </a:extLst>
          </p:cNvPr>
          <p:cNvSpPr txBox="1"/>
          <p:nvPr/>
        </p:nvSpPr>
        <p:spPr>
          <a:xfrm>
            <a:off x="8991600" y="512572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Raja Ravi Verma</a:t>
            </a:r>
            <a:endParaRPr lang="en-IN" dirty="0"/>
          </a:p>
        </p:txBody>
      </p:sp>
      <p:pic>
        <p:nvPicPr>
          <p:cNvPr id="1030" name="Picture 6" descr="Tallenge - Nandalal Bose - Bengal School Indian Painting ...">
            <a:extLst>
              <a:ext uri="{FF2B5EF4-FFF2-40B4-BE49-F238E27FC236}">
                <a16:creationId xmlns:a16="http://schemas.microsoft.com/office/drawing/2014/main" id="{1B6086D3-4EBF-9B03-382C-1F20390C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39" y="3319488"/>
            <a:ext cx="2167402" cy="22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665505-8902-BB88-DB11-D7FB61AA7EC0}"/>
              </a:ext>
            </a:extLst>
          </p:cNvPr>
          <p:cNvSpPr txBox="1"/>
          <p:nvPr/>
        </p:nvSpPr>
        <p:spPr>
          <a:xfrm>
            <a:off x="5619818" y="5645743"/>
            <a:ext cx="15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Nandalal Bose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1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3ED3-C10F-308D-A132-E794CAC6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57277"/>
            <a:ext cx="9753600" cy="67710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Data Issues including Security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FC78-EDFD-3E93-BBCF-176E4ED2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98" y="1404569"/>
            <a:ext cx="10655402" cy="4385816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IN" sz="1800" dirty="0">
              <a:solidFill>
                <a:srgbClr val="374151"/>
              </a:solidFill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Unauthorized Access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Data Breaches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Copyright and Intellectual Property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Data Encryption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Secure Storage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Data Anonymization and De-Identification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Data Transmission Security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Insider Threats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Ethical Considerations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Compliance with Data Protection Regulations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Secure Collaboration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Periodic Security Audits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Secure Authentication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74151"/>
                </a:solidFill>
                <a:effectLst/>
                <a:latin typeface="Carlito"/>
                <a:ea typeface="Times New Roman" panose="02020603050405020304" pitchFamily="18" charset="0"/>
              </a:rPr>
              <a:t>Employee Training</a:t>
            </a:r>
            <a:endParaRPr lang="en-IN" sz="1800" dirty="0">
              <a:effectLst/>
              <a:latin typeface="Carlito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Google Shape;55;p11">
            <a:hlinkClick r:id="rId2"/>
            <a:extLst>
              <a:ext uri="{FF2B5EF4-FFF2-40B4-BE49-F238E27FC236}">
                <a16:creationId xmlns:a16="http://schemas.microsoft.com/office/drawing/2014/main" id="{ACBB9F7C-ACE6-A39C-10CD-CA721543C3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5486400"/>
            <a:ext cx="167640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06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37BB-D694-FB93-5F36-7ED3F984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64" y="838200"/>
            <a:ext cx="5902072" cy="553998"/>
          </a:xfrm>
        </p:spPr>
        <p:txBody>
          <a:bodyPr/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&amp; Evaluation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55;p11">
            <a:hlinkClick r:id="rId2"/>
            <a:extLst>
              <a:ext uri="{FF2B5EF4-FFF2-40B4-BE49-F238E27FC236}">
                <a16:creationId xmlns:a16="http://schemas.microsoft.com/office/drawing/2014/main" id="{B507E2FB-7FD4-6A0B-ABCA-A722B67C01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800" y="685800"/>
            <a:ext cx="16764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11D4F-352A-DE7F-2675-0E37732DD237}"/>
              </a:ext>
            </a:extLst>
          </p:cNvPr>
          <p:cNvCxnSpPr/>
          <p:nvPr/>
        </p:nvCxnSpPr>
        <p:spPr>
          <a:xfrm flipH="1">
            <a:off x="6371303" y="228600"/>
            <a:ext cx="29497" cy="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A659B8-E002-32C0-EBD4-E9D235480A45}"/>
              </a:ext>
            </a:extLst>
          </p:cNvPr>
          <p:cNvGrpSpPr/>
          <p:nvPr/>
        </p:nvGrpSpPr>
        <p:grpSpPr>
          <a:xfrm>
            <a:off x="2304643" y="1392198"/>
            <a:ext cx="1833041" cy="1099824"/>
            <a:chOff x="606620" y="412"/>
            <a:chExt cx="1833041" cy="109982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F201A8F-9387-B750-74A2-DBD5CDFC25A2}"/>
                </a:ext>
              </a:extLst>
            </p:cNvPr>
            <p:cNvSpPr/>
            <p:nvPr/>
          </p:nvSpPr>
          <p:spPr>
            <a:xfrm>
              <a:off x="606620" y="412"/>
              <a:ext cx="1833041" cy="1099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E57253F6-DED7-7B25-1B8C-B639F38FA44E}"/>
                </a:ext>
              </a:extLst>
            </p:cNvPr>
            <p:cNvSpPr txBox="1"/>
            <p:nvPr/>
          </p:nvSpPr>
          <p:spPr>
            <a:xfrm>
              <a:off x="638833" y="32625"/>
              <a:ext cx="1768615" cy="1035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DATA PREPROCESSING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67B047-D940-EDEA-16FF-E082FAAE65D7}"/>
              </a:ext>
            </a:extLst>
          </p:cNvPr>
          <p:cNvGrpSpPr/>
          <p:nvPr/>
        </p:nvGrpSpPr>
        <p:grpSpPr>
          <a:xfrm>
            <a:off x="4298993" y="1714813"/>
            <a:ext cx="388604" cy="454594"/>
            <a:chOff x="2600970" y="323027"/>
            <a:chExt cx="388604" cy="454594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4E90873-E589-4F1C-252F-1B776885072D}"/>
                </a:ext>
              </a:extLst>
            </p:cNvPr>
            <p:cNvSpPr/>
            <p:nvPr/>
          </p:nvSpPr>
          <p:spPr>
            <a:xfrm>
              <a:off x="2600970" y="323027"/>
              <a:ext cx="388604" cy="4545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Arrow: Right 6">
              <a:extLst>
                <a:ext uri="{FF2B5EF4-FFF2-40B4-BE49-F238E27FC236}">
                  <a16:creationId xmlns:a16="http://schemas.microsoft.com/office/drawing/2014/main" id="{7760B403-5C08-DE74-2D77-E2C2807A94BB}"/>
                </a:ext>
              </a:extLst>
            </p:cNvPr>
            <p:cNvSpPr txBox="1"/>
            <p:nvPr/>
          </p:nvSpPr>
          <p:spPr>
            <a:xfrm>
              <a:off x="2600970" y="413946"/>
              <a:ext cx="272023" cy="272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F07DE-408A-8BDB-1FBA-29B0D96708E5}"/>
              </a:ext>
            </a:extLst>
          </p:cNvPr>
          <p:cNvGrpSpPr/>
          <p:nvPr/>
        </p:nvGrpSpPr>
        <p:grpSpPr>
          <a:xfrm>
            <a:off x="4870902" y="1392198"/>
            <a:ext cx="1833041" cy="1099824"/>
            <a:chOff x="3172879" y="412"/>
            <a:chExt cx="1833041" cy="1099824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D23C007-C736-A3EC-5391-3C5FFD698CDB}"/>
                </a:ext>
              </a:extLst>
            </p:cNvPr>
            <p:cNvSpPr/>
            <p:nvPr/>
          </p:nvSpPr>
          <p:spPr>
            <a:xfrm>
              <a:off x="3172879" y="412"/>
              <a:ext cx="1833041" cy="1099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780253"/>
                <a:satOff val="-973"/>
                <a:lumOff val="229"/>
                <a:alphaOff val="0"/>
              </a:schemeClr>
            </a:fillRef>
            <a:effectRef idx="0">
              <a:schemeClr val="accent2">
                <a:hueOff val="780253"/>
                <a:satOff val="-973"/>
                <a:lumOff val="22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Rectangle: Rounded Corners 8">
              <a:extLst>
                <a:ext uri="{FF2B5EF4-FFF2-40B4-BE49-F238E27FC236}">
                  <a16:creationId xmlns:a16="http://schemas.microsoft.com/office/drawing/2014/main" id="{46F74C7D-9BD4-4AA5-46EA-65F872282CBC}"/>
                </a:ext>
              </a:extLst>
            </p:cNvPr>
            <p:cNvSpPr txBox="1"/>
            <p:nvPr/>
          </p:nvSpPr>
          <p:spPr>
            <a:xfrm>
              <a:off x="3205092" y="32625"/>
              <a:ext cx="1768615" cy="1035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FEATURE EXTRACTION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7F2BD4-9C49-4F2D-4CC7-E24425750DE9}"/>
              </a:ext>
            </a:extLst>
          </p:cNvPr>
          <p:cNvGrpSpPr/>
          <p:nvPr/>
        </p:nvGrpSpPr>
        <p:grpSpPr>
          <a:xfrm>
            <a:off x="6865251" y="1714813"/>
            <a:ext cx="388604" cy="454594"/>
            <a:chOff x="5167228" y="323027"/>
            <a:chExt cx="388604" cy="454594"/>
          </a:xfrm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0166065-00B6-2EB9-EC01-98A54840F5B2}"/>
                </a:ext>
              </a:extLst>
            </p:cNvPr>
            <p:cNvSpPr/>
            <p:nvPr/>
          </p:nvSpPr>
          <p:spPr>
            <a:xfrm>
              <a:off x="5167228" y="323027"/>
              <a:ext cx="388604" cy="4545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0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Arrow: Right 10">
              <a:extLst>
                <a:ext uri="{FF2B5EF4-FFF2-40B4-BE49-F238E27FC236}">
                  <a16:creationId xmlns:a16="http://schemas.microsoft.com/office/drawing/2014/main" id="{42001BE4-9094-7E7D-2DFE-3E1D65767DED}"/>
                </a:ext>
              </a:extLst>
            </p:cNvPr>
            <p:cNvSpPr txBox="1"/>
            <p:nvPr/>
          </p:nvSpPr>
          <p:spPr>
            <a:xfrm>
              <a:off x="5167228" y="413946"/>
              <a:ext cx="272023" cy="272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0977E4-EC2D-1058-5368-F0B3C9FD67CD}"/>
              </a:ext>
            </a:extLst>
          </p:cNvPr>
          <p:cNvGrpSpPr/>
          <p:nvPr/>
        </p:nvGrpSpPr>
        <p:grpSpPr>
          <a:xfrm>
            <a:off x="7437160" y="1392198"/>
            <a:ext cx="1833041" cy="1099824"/>
            <a:chOff x="5739137" y="412"/>
            <a:chExt cx="1833041" cy="109982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D19013D-9843-E815-104B-9DCAD23A5B71}"/>
                </a:ext>
              </a:extLst>
            </p:cNvPr>
            <p:cNvSpPr/>
            <p:nvPr/>
          </p:nvSpPr>
          <p:spPr>
            <a:xfrm>
              <a:off x="5739137" y="412"/>
              <a:ext cx="1833041" cy="1099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0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Rectangle: Rounded Corners 12">
              <a:extLst>
                <a:ext uri="{FF2B5EF4-FFF2-40B4-BE49-F238E27FC236}">
                  <a16:creationId xmlns:a16="http://schemas.microsoft.com/office/drawing/2014/main" id="{E0ED7C2E-BA54-26AB-7374-17179284E983}"/>
                </a:ext>
              </a:extLst>
            </p:cNvPr>
            <p:cNvSpPr txBox="1"/>
            <p:nvPr/>
          </p:nvSpPr>
          <p:spPr>
            <a:xfrm>
              <a:off x="5771350" y="32625"/>
              <a:ext cx="1768615" cy="1035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MODEL SELECTION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7FF162-C79B-0F0E-BC34-4FF120716775}"/>
              </a:ext>
            </a:extLst>
          </p:cNvPr>
          <p:cNvGrpSpPr/>
          <p:nvPr/>
        </p:nvGrpSpPr>
        <p:grpSpPr>
          <a:xfrm>
            <a:off x="8126383" y="2653331"/>
            <a:ext cx="454594" cy="388604"/>
            <a:chOff x="6428360" y="1261545"/>
            <a:chExt cx="454594" cy="388604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585E160A-6CD4-053B-D1FC-B85FAF4A821A}"/>
                </a:ext>
              </a:extLst>
            </p:cNvPr>
            <p:cNvSpPr/>
            <p:nvPr/>
          </p:nvSpPr>
          <p:spPr>
            <a:xfrm rot="5400000">
              <a:off x="6461355" y="1228550"/>
              <a:ext cx="388604" cy="4545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0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Arrow: Right 14">
              <a:extLst>
                <a:ext uri="{FF2B5EF4-FFF2-40B4-BE49-F238E27FC236}">
                  <a16:creationId xmlns:a16="http://schemas.microsoft.com/office/drawing/2014/main" id="{FE966B94-BC1F-3AA6-7070-B7D396F33E23}"/>
                </a:ext>
              </a:extLst>
            </p:cNvPr>
            <p:cNvSpPr txBox="1"/>
            <p:nvPr/>
          </p:nvSpPr>
          <p:spPr>
            <a:xfrm>
              <a:off x="6519280" y="1261545"/>
              <a:ext cx="272756" cy="2720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DDB260-369E-76DF-A1A3-7453F43D3AC1}"/>
              </a:ext>
            </a:extLst>
          </p:cNvPr>
          <p:cNvGrpSpPr/>
          <p:nvPr/>
        </p:nvGrpSpPr>
        <p:grpSpPr>
          <a:xfrm>
            <a:off x="7437160" y="3225240"/>
            <a:ext cx="1833041" cy="1099824"/>
            <a:chOff x="5739137" y="1833454"/>
            <a:chExt cx="1833041" cy="109982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4E78A7D-29C2-077A-2ADA-2B8CBFE4D224}"/>
                </a:ext>
              </a:extLst>
            </p:cNvPr>
            <p:cNvSpPr/>
            <p:nvPr/>
          </p:nvSpPr>
          <p:spPr>
            <a:xfrm>
              <a:off x="5739137" y="1833454"/>
              <a:ext cx="1833041" cy="1099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Rectangle: Rounded Corners 16">
              <a:extLst>
                <a:ext uri="{FF2B5EF4-FFF2-40B4-BE49-F238E27FC236}">
                  <a16:creationId xmlns:a16="http://schemas.microsoft.com/office/drawing/2014/main" id="{5DBFEFD0-2785-0358-D366-14D59EE07807}"/>
                </a:ext>
              </a:extLst>
            </p:cNvPr>
            <p:cNvSpPr txBox="1"/>
            <p:nvPr/>
          </p:nvSpPr>
          <p:spPr>
            <a:xfrm>
              <a:off x="5771350" y="1865667"/>
              <a:ext cx="1768615" cy="1035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dirty="0"/>
                <a:t>MODEL</a:t>
              </a:r>
              <a:r>
                <a:rPr lang="en-IN" sz="1700" kern="1200" dirty="0"/>
                <a:t> </a:t>
              </a:r>
              <a:r>
                <a:rPr lang="en-IN" sz="1700" dirty="0"/>
                <a:t>ARCHITECTURE</a:t>
              </a:r>
              <a:endParaRPr lang="en-IN" sz="17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D0D886-E35A-9AE1-F518-E2D4CD5D5C30}"/>
              </a:ext>
            </a:extLst>
          </p:cNvPr>
          <p:cNvGrpSpPr/>
          <p:nvPr/>
        </p:nvGrpSpPr>
        <p:grpSpPr>
          <a:xfrm>
            <a:off x="6887247" y="3547855"/>
            <a:ext cx="388604" cy="454594"/>
            <a:chOff x="5189224" y="2156069"/>
            <a:chExt cx="388604" cy="454594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020C156-AA3C-64FD-97FA-34D83C7F307E}"/>
                </a:ext>
              </a:extLst>
            </p:cNvPr>
            <p:cNvSpPr/>
            <p:nvPr/>
          </p:nvSpPr>
          <p:spPr>
            <a:xfrm rot="10800000">
              <a:off x="5189224" y="2156069"/>
              <a:ext cx="388604" cy="4545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0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Arrow: Right 18">
              <a:extLst>
                <a:ext uri="{FF2B5EF4-FFF2-40B4-BE49-F238E27FC236}">
                  <a16:creationId xmlns:a16="http://schemas.microsoft.com/office/drawing/2014/main" id="{F292CB65-0F00-A60A-539D-EE3CD1AB1CD3}"/>
                </a:ext>
              </a:extLst>
            </p:cNvPr>
            <p:cNvSpPr txBox="1"/>
            <p:nvPr/>
          </p:nvSpPr>
          <p:spPr>
            <a:xfrm rot="21600000">
              <a:off x="5305805" y="2246988"/>
              <a:ext cx="272023" cy="272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4B548B-EC96-BEEA-D7A8-5E89D68DF41A}"/>
              </a:ext>
            </a:extLst>
          </p:cNvPr>
          <p:cNvGrpSpPr/>
          <p:nvPr/>
        </p:nvGrpSpPr>
        <p:grpSpPr>
          <a:xfrm>
            <a:off x="4870902" y="3225240"/>
            <a:ext cx="1833041" cy="1099824"/>
            <a:chOff x="3172879" y="1833454"/>
            <a:chExt cx="1833041" cy="109982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100F3CE-F916-B177-7C70-CB11FAF769C5}"/>
                </a:ext>
              </a:extLst>
            </p:cNvPr>
            <p:cNvSpPr/>
            <p:nvPr/>
          </p:nvSpPr>
          <p:spPr>
            <a:xfrm>
              <a:off x="3172879" y="1833454"/>
              <a:ext cx="1833041" cy="1099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0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Rectangle: Rounded Corners 20">
              <a:extLst>
                <a:ext uri="{FF2B5EF4-FFF2-40B4-BE49-F238E27FC236}">
                  <a16:creationId xmlns:a16="http://schemas.microsoft.com/office/drawing/2014/main" id="{F6E1507B-7FF9-FEE0-374F-BF2AEC51B51F}"/>
                </a:ext>
              </a:extLst>
            </p:cNvPr>
            <p:cNvSpPr txBox="1"/>
            <p:nvPr/>
          </p:nvSpPr>
          <p:spPr>
            <a:xfrm>
              <a:off x="3205092" y="1865667"/>
              <a:ext cx="1768615" cy="1035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dirty="0"/>
                <a:t>MODEL TRAINING </a:t>
              </a:r>
              <a:endParaRPr lang="en-IN" sz="1700" kern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56D774-49B6-9FDF-EF86-0902D4E1A70C}"/>
              </a:ext>
            </a:extLst>
          </p:cNvPr>
          <p:cNvGrpSpPr/>
          <p:nvPr/>
        </p:nvGrpSpPr>
        <p:grpSpPr>
          <a:xfrm>
            <a:off x="4320989" y="3547855"/>
            <a:ext cx="388604" cy="454594"/>
            <a:chOff x="2622966" y="2156069"/>
            <a:chExt cx="388604" cy="454594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A444E81-F1A5-D24F-8B50-EDE11E39BF13}"/>
                </a:ext>
              </a:extLst>
            </p:cNvPr>
            <p:cNvSpPr/>
            <p:nvPr/>
          </p:nvSpPr>
          <p:spPr>
            <a:xfrm rot="10800000">
              <a:off x="2622966" y="2156069"/>
              <a:ext cx="388604" cy="4545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0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Arrow: Right 22">
              <a:extLst>
                <a:ext uri="{FF2B5EF4-FFF2-40B4-BE49-F238E27FC236}">
                  <a16:creationId xmlns:a16="http://schemas.microsoft.com/office/drawing/2014/main" id="{52C81B86-BC3B-284F-4782-5754E726CA95}"/>
                </a:ext>
              </a:extLst>
            </p:cNvPr>
            <p:cNvSpPr txBox="1"/>
            <p:nvPr/>
          </p:nvSpPr>
          <p:spPr>
            <a:xfrm rot="21600000">
              <a:off x="2739547" y="2246988"/>
              <a:ext cx="272023" cy="272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FCAFF7-0EBF-B803-CAC0-38181A728BA5}"/>
              </a:ext>
            </a:extLst>
          </p:cNvPr>
          <p:cNvGrpSpPr/>
          <p:nvPr/>
        </p:nvGrpSpPr>
        <p:grpSpPr>
          <a:xfrm>
            <a:off x="2304643" y="3225240"/>
            <a:ext cx="1833041" cy="1099824"/>
            <a:chOff x="606620" y="1833454"/>
            <a:chExt cx="1833041" cy="10998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AB5D5BE-3BB9-D98B-6EF9-F573B59F6171}"/>
                </a:ext>
              </a:extLst>
            </p:cNvPr>
            <p:cNvSpPr/>
            <p:nvPr/>
          </p:nvSpPr>
          <p:spPr>
            <a:xfrm>
              <a:off x="606620" y="1833454"/>
              <a:ext cx="1833041" cy="1099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01266"/>
                <a:satOff val="-4866"/>
                <a:lumOff val="1144"/>
                <a:alphaOff val="0"/>
              </a:schemeClr>
            </a:fillRef>
            <a:effectRef idx="0">
              <a:schemeClr val="accent2">
                <a:hueOff val="3901266"/>
                <a:satOff val="-4866"/>
                <a:lumOff val="114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: Rounded Corners 24">
              <a:extLst>
                <a:ext uri="{FF2B5EF4-FFF2-40B4-BE49-F238E27FC236}">
                  <a16:creationId xmlns:a16="http://schemas.microsoft.com/office/drawing/2014/main" id="{5810D3D5-859B-C36A-282B-9CEC5106D13A}"/>
                </a:ext>
              </a:extLst>
            </p:cNvPr>
            <p:cNvSpPr txBox="1"/>
            <p:nvPr/>
          </p:nvSpPr>
          <p:spPr>
            <a:xfrm>
              <a:off x="638833" y="1865667"/>
              <a:ext cx="1768615" cy="1035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dirty="0"/>
                <a:t>MODEL EVALUATION</a:t>
              </a:r>
              <a:endParaRPr lang="en-IN" sz="17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099BA1-D30E-92B5-0157-331A8DC181FD}"/>
              </a:ext>
            </a:extLst>
          </p:cNvPr>
          <p:cNvGrpSpPr/>
          <p:nvPr/>
        </p:nvGrpSpPr>
        <p:grpSpPr>
          <a:xfrm>
            <a:off x="2993867" y="4486372"/>
            <a:ext cx="454594" cy="388604"/>
            <a:chOff x="1295844" y="3094586"/>
            <a:chExt cx="454594" cy="388604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128D8239-6E25-2E8A-15CF-8F60CCAF3C45}"/>
                </a:ext>
              </a:extLst>
            </p:cNvPr>
            <p:cNvSpPr/>
            <p:nvPr/>
          </p:nvSpPr>
          <p:spPr>
            <a:xfrm rot="5400000">
              <a:off x="1328839" y="3061591"/>
              <a:ext cx="388604" cy="4545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Arrow: Right 26">
              <a:extLst>
                <a:ext uri="{FF2B5EF4-FFF2-40B4-BE49-F238E27FC236}">
                  <a16:creationId xmlns:a16="http://schemas.microsoft.com/office/drawing/2014/main" id="{FCA6CC8F-B881-8099-FAE2-3AC572DD00C0}"/>
                </a:ext>
              </a:extLst>
            </p:cNvPr>
            <p:cNvSpPr txBox="1"/>
            <p:nvPr/>
          </p:nvSpPr>
          <p:spPr>
            <a:xfrm>
              <a:off x="1386764" y="3094586"/>
              <a:ext cx="272756" cy="2720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677F70-1F7C-1D82-E4E8-B08482F07C0B}"/>
              </a:ext>
            </a:extLst>
          </p:cNvPr>
          <p:cNvGrpSpPr/>
          <p:nvPr/>
        </p:nvGrpSpPr>
        <p:grpSpPr>
          <a:xfrm>
            <a:off x="2304643" y="5058281"/>
            <a:ext cx="1833041" cy="1099824"/>
            <a:chOff x="606620" y="3666495"/>
            <a:chExt cx="1833041" cy="109982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52801A1-E430-70E8-1344-65B491EDDBF2}"/>
                </a:ext>
              </a:extLst>
            </p:cNvPr>
            <p:cNvSpPr/>
            <p:nvPr/>
          </p:nvSpPr>
          <p:spPr>
            <a:xfrm>
              <a:off x="606620" y="3666495"/>
              <a:ext cx="1833041" cy="1099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Rectangle: Rounded Corners 28">
              <a:extLst>
                <a:ext uri="{FF2B5EF4-FFF2-40B4-BE49-F238E27FC236}">
                  <a16:creationId xmlns:a16="http://schemas.microsoft.com/office/drawing/2014/main" id="{B9C86518-FDD0-AC20-1DEF-AE49DAE9759E}"/>
                </a:ext>
              </a:extLst>
            </p:cNvPr>
            <p:cNvSpPr txBox="1"/>
            <p:nvPr/>
          </p:nvSpPr>
          <p:spPr>
            <a:xfrm>
              <a:off x="638833" y="3698708"/>
              <a:ext cx="1768615" cy="1035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dirty="0"/>
                <a:t>MODEL TESTING </a:t>
              </a:r>
              <a:endParaRPr lang="en-IN" sz="1700" kern="1200" dirty="0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0DF073-5309-4933-3780-52629B9921EC}"/>
              </a:ext>
            </a:extLst>
          </p:cNvPr>
          <p:cNvSpPr/>
          <p:nvPr/>
        </p:nvSpPr>
        <p:spPr>
          <a:xfrm>
            <a:off x="4320988" y="5257801"/>
            <a:ext cx="549914" cy="4457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472964-78AB-EF7A-4DDE-E023D3994ECC}"/>
              </a:ext>
            </a:extLst>
          </p:cNvPr>
          <p:cNvSpPr/>
          <p:nvPr/>
        </p:nvSpPr>
        <p:spPr>
          <a:xfrm>
            <a:off x="5032211" y="5210370"/>
            <a:ext cx="1855035" cy="8094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OPTIMISATION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1DD0347-CA7E-413A-C75E-46B8FED2AFC2}"/>
              </a:ext>
            </a:extLst>
          </p:cNvPr>
          <p:cNvSpPr/>
          <p:nvPr/>
        </p:nvSpPr>
        <p:spPr>
          <a:xfrm>
            <a:off x="7003828" y="5322769"/>
            <a:ext cx="494436" cy="45459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4A4ACF-A207-52F2-440B-E9F9B1AF64BD}"/>
              </a:ext>
            </a:extLst>
          </p:cNvPr>
          <p:cNvSpPr/>
          <p:nvPr/>
        </p:nvSpPr>
        <p:spPr>
          <a:xfrm>
            <a:off x="7666577" y="5151708"/>
            <a:ext cx="1828799" cy="86809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9134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98F3-92E4-BDAB-54E8-04720560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62000"/>
            <a:ext cx="2542972" cy="553998"/>
          </a:xfrm>
        </p:spPr>
        <p:txBody>
          <a:bodyPr/>
          <a:lstStyle/>
          <a:p>
            <a:r>
              <a:rPr lang="en-GB" sz="3600" dirty="0"/>
              <a:t>Deployment</a:t>
            </a:r>
            <a:endParaRPr lang="en-IN" sz="36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96554D2-2BD3-E3D7-389A-B1CBF269B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853049"/>
              </p:ext>
            </p:extLst>
          </p:nvPr>
        </p:nvGraphicFramePr>
        <p:xfrm>
          <a:off x="631898" y="1676400"/>
          <a:ext cx="6718300" cy="1828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90A217B-ADB0-A47F-B164-3F98443FBC75}"/>
              </a:ext>
            </a:extLst>
          </p:cNvPr>
          <p:cNvGrpSpPr/>
          <p:nvPr/>
        </p:nvGrpSpPr>
        <p:grpSpPr>
          <a:xfrm>
            <a:off x="8001000" y="1908941"/>
            <a:ext cx="1764865" cy="1058919"/>
            <a:chOff x="4946809" y="533401"/>
            <a:chExt cx="1764865" cy="105891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EDACDE2-3E5D-E022-C78A-229A04F98B18}"/>
                </a:ext>
              </a:extLst>
            </p:cNvPr>
            <p:cNvSpPr/>
            <p:nvPr/>
          </p:nvSpPr>
          <p:spPr>
            <a:xfrm>
              <a:off x="4946809" y="533401"/>
              <a:ext cx="1764865" cy="1058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6361BF86-5195-F881-EABD-743139689944}"/>
                </a:ext>
              </a:extLst>
            </p:cNvPr>
            <p:cNvSpPr txBox="1"/>
            <p:nvPr/>
          </p:nvSpPr>
          <p:spPr>
            <a:xfrm>
              <a:off x="4977823" y="564415"/>
              <a:ext cx="1702835" cy="996889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>
                  <a:solidFill>
                    <a:schemeClr val="tx1"/>
                  </a:solidFill>
                </a:rPr>
                <a:t>Colour Variation</a:t>
              </a:r>
              <a:endParaRPr lang="en-IN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794ECD-6388-4AEB-36A5-6E5A0C1E9615}"/>
              </a:ext>
            </a:extLst>
          </p:cNvPr>
          <p:cNvGrpSpPr/>
          <p:nvPr/>
        </p:nvGrpSpPr>
        <p:grpSpPr>
          <a:xfrm>
            <a:off x="7543800" y="2231548"/>
            <a:ext cx="373770" cy="437686"/>
            <a:chOff x="4417889" y="845970"/>
            <a:chExt cx="373770" cy="437686"/>
          </a:xfrm>
          <a:solidFill>
            <a:srgbClr val="00B050"/>
          </a:solidFill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649B075-D3F2-3B57-731D-203299F84485}"/>
                </a:ext>
              </a:extLst>
            </p:cNvPr>
            <p:cNvSpPr/>
            <p:nvPr/>
          </p:nvSpPr>
          <p:spPr>
            <a:xfrm rot="21594518">
              <a:off x="4417889" y="845970"/>
              <a:ext cx="373770" cy="43768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Arrow: Right 4">
              <a:extLst>
                <a:ext uri="{FF2B5EF4-FFF2-40B4-BE49-F238E27FC236}">
                  <a16:creationId xmlns:a16="http://schemas.microsoft.com/office/drawing/2014/main" id="{B16E1D99-0E83-C9E9-F9E5-63AAE153EBE9}"/>
                </a:ext>
              </a:extLst>
            </p:cNvPr>
            <p:cNvSpPr txBox="1"/>
            <p:nvPr/>
          </p:nvSpPr>
          <p:spPr>
            <a:xfrm rot="21594518">
              <a:off x="4417889" y="933596"/>
              <a:ext cx="261639" cy="2626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800" kern="1200"/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2C192ED-FA72-F835-404C-7A2A0F7F0D85}"/>
              </a:ext>
            </a:extLst>
          </p:cNvPr>
          <p:cNvSpPr/>
          <p:nvPr/>
        </p:nvSpPr>
        <p:spPr>
          <a:xfrm flipH="1">
            <a:off x="8887241" y="3038474"/>
            <a:ext cx="343669" cy="381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76BD26-3F4F-B9C6-B11F-47CEEF84E610}"/>
              </a:ext>
            </a:extLst>
          </p:cNvPr>
          <p:cNvSpPr/>
          <p:nvPr/>
        </p:nvSpPr>
        <p:spPr>
          <a:xfrm>
            <a:off x="7636519" y="3641434"/>
            <a:ext cx="2873598" cy="7547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Operating in Random Order</a:t>
            </a:r>
            <a:endParaRPr lang="en-IN" dirty="0"/>
          </a:p>
        </p:txBody>
      </p:sp>
      <p:pic>
        <p:nvPicPr>
          <p:cNvPr id="32" name="Google Shape;55;p11">
            <a:hlinkClick r:id="rId7"/>
            <a:extLst>
              <a:ext uri="{FF2B5EF4-FFF2-40B4-BE49-F238E27FC236}">
                <a16:creationId xmlns:a16="http://schemas.microsoft.com/office/drawing/2014/main" id="{AED8096B-19EE-40BC-B9E9-FD0809AA244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72268" y="631661"/>
            <a:ext cx="16764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D65B830-8967-D20E-7E43-3E24F0AEDA42}"/>
              </a:ext>
            </a:extLst>
          </p:cNvPr>
          <p:cNvGrpSpPr/>
          <p:nvPr/>
        </p:nvGrpSpPr>
        <p:grpSpPr>
          <a:xfrm>
            <a:off x="7086600" y="5410200"/>
            <a:ext cx="1904048" cy="685800"/>
            <a:chOff x="2476717" y="537340"/>
            <a:chExt cx="1764865" cy="1058919"/>
          </a:xfrm>
          <a:solidFill>
            <a:schemeClr val="accent6">
              <a:lumMod val="75000"/>
            </a:schemeClr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B2146D4-3F02-8B20-3288-8BA2C2F38950}"/>
                </a:ext>
              </a:extLst>
            </p:cNvPr>
            <p:cNvSpPr/>
            <p:nvPr/>
          </p:nvSpPr>
          <p:spPr>
            <a:xfrm>
              <a:off x="2476717" y="537340"/>
              <a:ext cx="1764865" cy="1058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CDB8ECDE-7C58-CEDF-542A-A55BF9A1E238}"/>
                </a:ext>
              </a:extLst>
            </p:cNvPr>
            <p:cNvSpPr txBox="1"/>
            <p:nvPr/>
          </p:nvSpPr>
          <p:spPr>
            <a:xfrm>
              <a:off x="2507732" y="568355"/>
              <a:ext cx="1702835" cy="9968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dirty="0"/>
                <a:t>Rotation</a:t>
              </a:r>
              <a:endParaRPr lang="en-IN" sz="28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9741D5-2C8B-B880-51F5-ED4EA689E689}"/>
              </a:ext>
            </a:extLst>
          </p:cNvPr>
          <p:cNvGrpSpPr/>
          <p:nvPr/>
        </p:nvGrpSpPr>
        <p:grpSpPr>
          <a:xfrm>
            <a:off x="9182869" y="5400673"/>
            <a:ext cx="1942331" cy="685801"/>
            <a:chOff x="2476717" y="537340"/>
            <a:chExt cx="1764865" cy="105891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50E2C48-C859-322D-D7AC-80E5C0B343E4}"/>
                </a:ext>
              </a:extLst>
            </p:cNvPr>
            <p:cNvSpPr/>
            <p:nvPr/>
          </p:nvSpPr>
          <p:spPr>
            <a:xfrm>
              <a:off x="2476717" y="537340"/>
              <a:ext cx="1764865" cy="105891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AFC54E93-4269-3A63-5906-ED06BA0A717E}"/>
                </a:ext>
              </a:extLst>
            </p:cNvPr>
            <p:cNvSpPr txBox="1"/>
            <p:nvPr/>
          </p:nvSpPr>
          <p:spPr>
            <a:xfrm>
              <a:off x="2507732" y="568355"/>
              <a:ext cx="1702835" cy="996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dirty="0"/>
                <a:t>Transla</a:t>
              </a:r>
              <a:r>
                <a:rPr lang="en-GB" sz="2800" kern="1200" dirty="0"/>
                <a:t>tion</a:t>
              </a:r>
              <a:endParaRPr lang="en-IN" sz="28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CAD124-7EA2-08B4-0A41-7A06BEED4CFD}"/>
              </a:ext>
            </a:extLst>
          </p:cNvPr>
          <p:cNvGrpSpPr/>
          <p:nvPr/>
        </p:nvGrpSpPr>
        <p:grpSpPr>
          <a:xfrm>
            <a:off x="8044618" y="4575075"/>
            <a:ext cx="2242382" cy="685801"/>
            <a:chOff x="2476717" y="537340"/>
            <a:chExt cx="1764865" cy="1058919"/>
          </a:xfrm>
          <a:solidFill>
            <a:schemeClr val="bg2">
              <a:lumMod val="50000"/>
            </a:schemeClr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8DEF954-32CC-4C10-4CA0-469DC52F0C8A}"/>
                </a:ext>
              </a:extLst>
            </p:cNvPr>
            <p:cNvSpPr/>
            <p:nvPr/>
          </p:nvSpPr>
          <p:spPr>
            <a:xfrm>
              <a:off x="2476717" y="537340"/>
              <a:ext cx="1764865" cy="1058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77A86B65-B59B-0AD8-CD5F-54307E34A1CB}"/>
                </a:ext>
              </a:extLst>
            </p:cNvPr>
            <p:cNvSpPr txBox="1"/>
            <p:nvPr/>
          </p:nvSpPr>
          <p:spPr>
            <a:xfrm>
              <a:off x="2507732" y="568355"/>
              <a:ext cx="1702835" cy="9968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Project</a:t>
              </a:r>
              <a:r>
                <a:rPr lang="en-GB" sz="2800" dirty="0"/>
                <a:t>ion</a:t>
              </a:r>
              <a:endParaRPr lang="en-IN" sz="2800" kern="1200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46766-62CF-38AD-343F-05F6EBD775CE}"/>
              </a:ext>
            </a:extLst>
          </p:cNvPr>
          <p:cNvSpPr/>
          <p:nvPr/>
        </p:nvSpPr>
        <p:spPr>
          <a:xfrm>
            <a:off x="7010400" y="3505200"/>
            <a:ext cx="4267200" cy="2667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D7EC459F-8D1F-01DD-744E-3C18A33D32E0}"/>
              </a:ext>
            </a:extLst>
          </p:cNvPr>
          <p:cNvSpPr/>
          <p:nvPr/>
        </p:nvSpPr>
        <p:spPr>
          <a:xfrm>
            <a:off x="6324600" y="4396140"/>
            <a:ext cx="457200" cy="70926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D62516-CE8F-D3DE-7E50-9C40FAE7B682}"/>
              </a:ext>
            </a:extLst>
          </p:cNvPr>
          <p:cNvGrpSpPr/>
          <p:nvPr/>
        </p:nvGrpSpPr>
        <p:grpSpPr>
          <a:xfrm>
            <a:off x="4374415" y="4307653"/>
            <a:ext cx="1764865" cy="1058919"/>
            <a:chOff x="2476717" y="537340"/>
            <a:chExt cx="1764865" cy="1058919"/>
          </a:xfrm>
          <a:solidFill>
            <a:schemeClr val="accent3"/>
          </a:solidFill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26714DB-80B1-1A23-1176-14E12222C823}"/>
                </a:ext>
              </a:extLst>
            </p:cNvPr>
            <p:cNvSpPr/>
            <p:nvPr/>
          </p:nvSpPr>
          <p:spPr>
            <a:xfrm>
              <a:off x="2476717" y="537340"/>
              <a:ext cx="1764865" cy="1058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4075493B-9840-7994-C8F9-9987306308A7}"/>
                </a:ext>
              </a:extLst>
            </p:cNvPr>
            <p:cNvSpPr txBox="1"/>
            <p:nvPr/>
          </p:nvSpPr>
          <p:spPr>
            <a:xfrm>
              <a:off x="2507732" y="568355"/>
              <a:ext cx="1702835" cy="9968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 Distorted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dirty="0"/>
                <a:t>Image</a:t>
              </a:r>
              <a:endParaRPr lang="en-IN" sz="2800" kern="1200" dirty="0"/>
            </a:p>
          </p:txBody>
        </p:sp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15D1337-6516-CA52-33A0-FA526C9E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810" y="1504240"/>
            <a:ext cx="4111552" cy="30777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Process of Image Distortion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00D609D-2BBB-61F5-CE40-1BCC27AEB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452" y="3152752"/>
            <a:ext cx="3462363" cy="30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1402</Words>
  <Application>Microsoft Office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Carlito</vt:lpstr>
      <vt:lpstr>Economica</vt:lpstr>
      <vt:lpstr>inherit</vt:lpstr>
      <vt:lpstr>Inter</vt:lpstr>
      <vt:lpstr>Segoe UI</vt:lpstr>
      <vt:lpstr>Söhne</vt:lpstr>
      <vt:lpstr>Symbol</vt:lpstr>
      <vt:lpstr>Times New Roman</vt:lpstr>
      <vt:lpstr>Ubuntu</vt:lpstr>
      <vt:lpstr>Wingdings</vt:lpstr>
      <vt:lpstr>Office Theme</vt:lpstr>
      <vt:lpstr>ARTWORK STYLE Recognition &amp; Recommendation System</vt:lpstr>
      <vt:lpstr>Presentation Topics  </vt:lpstr>
      <vt:lpstr>ANALYTICS CHALLENGE</vt:lpstr>
      <vt:lpstr>BUSINESS PROBLEM </vt:lpstr>
      <vt:lpstr>BUSINESS DATA</vt:lpstr>
      <vt:lpstr>Sample Artwork</vt:lpstr>
      <vt:lpstr>Potential Data Issues including Security</vt:lpstr>
      <vt:lpstr>Modelling &amp; Evaluation</vt:lpstr>
      <vt:lpstr>Deployment</vt:lpstr>
      <vt:lpstr>Challenges &amp; Mitigation</vt:lpstr>
      <vt:lpstr>Keeping ahead of Competition</vt:lpstr>
      <vt:lpstr>Learnings &amp; 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Nikita Das</cp:lastModifiedBy>
  <cp:revision>10</cp:revision>
  <dcterms:created xsi:type="dcterms:W3CDTF">2023-10-17T02:31:39Z</dcterms:created>
  <dcterms:modified xsi:type="dcterms:W3CDTF">2023-10-18T05:14:25Z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2023-10-17T00:00:00Z</vt:filetime>
  </property>
</Properties>
</file>