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8" r:id="rId5"/>
    <p:sldId id="283" r:id="rId6"/>
    <p:sldId id="278" r:id="rId7"/>
    <p:sldId id="264" r:id="rId8"/>
    <p:sldId id="265" r:id="rId9"/>
    <p:sldId id="270" r:id="rId10"/>
    <p:sldId id="266" r:id="rId11"/>
    <p:sldId id="280" r:id="rId12"/>
    <p:sldId id="279"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830"/>
  </p:normalViewPr>
  <p:slideViewPr>
    <p:cSldViewPr snapToGrid="0" showGuides="1">
      <p:cViewPr varScale="1">
        <p:scale>
          <a:sx n="100" d="100"/>
          <a:sy n="100" d="100"/>
        </p:scale>
        <p:origin x="231" y="36"/>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lumMod val="50000"/>
                        <a:lumOff val="50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07EA-4F4D-979B-46BF75D96D52}"/>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lumMod val="50000"/>
                        <a:lumOff val="50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07EA-4F4D-979B-46BF75D96D52}"/>
            </c:ext>
          </c:extLst>
        </c:ser>
        <c:ser>
          <c:idx val="2"/>
          <c:order val="2"/>
          <c:tx>
            <c:strRef>
              <c:f>Sheet1!$D$1</c:f>
              <c:strCache>
                <c:ptCount val="1"/>
                <c:pt idx="0">
                  <c:v>Series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lumMod val="50000"/>
                        <a:lumOff val="50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2-07EA-4F4D-979B-46BF75D96D52}"/>
            </c:ext>
          </c:extLst>
        </c:ser>
        <c:dLbls>
          <c:dLblPos val="outEnd"/>
          <c:showLegendKey val="0"/>
          <c:showVal val="1"/>
          <c:showCatName val="0"/>
          <c:showSerName val="0"/>
          <c:showPercent val="0"/>
          <c:showBubbleSize val="0"/>
        </c:dLbls>
        <c:gapWidth val="269"/>
        <c:overlap val="-48"/>
        <c:axId val="1111705064"/>
        <c:axId val="1111706704"/>
      </c:barChart>
      <c:catAx>
        <c:axId val="111170506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cap="none" spc="0" normalizeH="0" baseline="0">
                <a:solidFill>
                  <a:schemeClr val="tx2"/>
                </a:solidFill>
                <a:latin typeface="Arial Black" panose="020B0604020202020204" pitchFamily="34" charset="0"/>
                <a:ea typeface="+mn-ea"/>
                <a:cs typeface="Arial Black" panose="020B0604020202020204" pitchFamily="34"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2"/>
                </a:solidFill>
                <a:latin typeface="Arial Black" panose="020B0604020202020204" pitchFamily="34" charset="0"/>
                <a:ea typeface="+mn-ea"/>
                <a:cs typeface="Arial Black" panose="020B0604020202020204" pitchFamily="34" charset="0"/>
              </a:defRPr>
            </a:pPr>
            <a:endParaRPr lang="en-US"/>
          </a:p>
        </c:txPr>
        <c:crossAx val="1111705064"/>
        <c:crosses val="autoZero"/>
        <c:crossBetween val="between"/>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Arial Black" panose="020B0604020202020204" pitchFamily="34" charset="0"/>
              <a:ea typeface="+mn-ea"/>
              <a:cs typeface="Arial Black"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42.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7ED1E3B1-7779-0271-7576-8D16F2224D9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0717212" cy="3630612"/>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10/4/2023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a:t>
            </a:fld>
            <a:endParaRPr lang="en-US"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dirty="0"/>
          </a:p>
        </p:txBody>
      </p:sp>
    </p:spTree>
    <p:extLst>
      <p:ext uri="{BB962C8B-B14F-4D97-AF65-F5344CB8AC3E}">
        <p14:creationId xmlns:p14="http://schemas.microsoft.com/office/powerpoint/2010/main" val="183304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3</a:t>
            </a:fld>
            <a:endParaRPr lang="en-US" dirty="0"/>
          </a:p>
        </p:txBody>
      </p:sp>
    </p:spTree>
    <p:extLst>
      <p:ext uri="{BB962C8B-B14F-4D97-AF65-F5344CB8AC3E}">
        <p14:creationId xmlns:p14="http://schemas.microsoft.com/office/powerpoint/2010/main" val="13768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5</a:t>
            </a:fld>
            <a:endParaRPr lang="en-US" dirty="0"/>
          </a:p>
        </p:txBody>
      </p:sp>
    </p:spTree>
    <p:extLst>
      <p:ext uri="{BB962C8B-B14F-4D97-AF65-F5344CB8AC3E}">
        <p14:creationId xmlns:p14="http://schemas.microsoft.com/office/powerpoint/2010/main" val="65859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6</a:t>
            </a:fld>
            <a:endParaRPr lang="en-US" dirty="0"/>
          </a:p>
        </p:txBody>
      </p:sp>
    </p:spTree>
    <p:extLst>
      <p:ext uri="{BB962C8B-B14F-4D97-AF65-F5344CB8AC3E}">
        <p14:creationId xmlns:p14="http://schemas.microsoft.com/office/powerpoint/2010/main" val="2867413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7</a:t>
            </a:fld>
            <a:endParaRPr lang="en-US" dirty="0"/>
          </a:p>
        </p:txBody>
      </p:sp>
    </p:spTree>
    <p:extLst>
      <p:ext uri="{BB962C8B-B14F-4D97-AF65-F5344CB8AC3E}">
        <p14:creationId xmlns:p14="http://schemas.microsoft.com/office/powerpoint/2010/main" val="368559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9</a:t>
            </a:fld>
            <a:endParaRPr lang="en-US" dirty="0"/>
          </a:p>
        </p:txBody>
      </p:sp>
    </p:spTree>
    <p:extLst>
      <p:ext uri="{BB962C8B-B14F-4D97-AF65-F5344CB8AC3E}">
        <p14:creationId xmlns:p14="http://schemas.microsoft.com/office/powerpoint/2010/main" val="1568690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10</a:t>
            </a:fld>
            <a:endParaRPr lang="en-US" dirty="0"/>
          </a:p>
        </p:txBody>
      </p:sp>
    </p:spTree>
    <p:extLst>
      <p:ext uri="{BB962C8B-B14F-4D97-AF65-F5344CB8AC3E}">
        <p14:creationId xmlns:p14="http://schemas.microsoft.com/office/powerpoint/2010/main" val="11986873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dirty="0"/>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a:t>
            </a:fld>
            <a:endParaRPr lang="en-US"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dirty="0"/>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dirty="0"/>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dirty="0"/>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a:t>
            </a:fld>
            <a:endParaRPr lang="en-US" dirty="0"/>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dirty="0"/>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dirty="0"/>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a:t>Click to edit Master title style</a:t>
            </a:r>
            <a:endParaRPr lang="en-US" dirty="0"/>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a:t>
            </a:fld>
            <a:endParaRPr lang="en-US"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a:xfrm>
            <a:off x="1785425" y="1365036"/>
            <a:ext cx="7450719" cy="1883664"/>
          </a:xfrm>
        </p:spPr>
        <p:txBody>
          <a:bodyPr/>
          <a:lstStyle/>
          <a:p>
            <a:r>
              <a:rPr lang="en-US" dirty="0"/>
              <a:t>Statistics Project</a:t>
            </a:r>
          </a:p>
        </p:txBody>
      </p:sp>
      <p:sp>
        <p:nvSpPr>
          <p:cNvPr id="3" name="Subtitle 2">
            <a:extLst>
              <a:ext uri="{FF2B5EF4-FFF2-40B4-BE49-F238E27FC236}">
                <a16:creationId xmlns:a16="http://schemas.microsoft.com/office/drawing/2014/main" id="{A57451B7-2A25-8813-BC77-07DE3529FCEE}"/>
              </a:ext>
            </a:extLst>
          </p:cNvPr>
          <p:cNvSpPr>
            <a:spLocks noGrp="1"/>
          </p:cNvSpPr>
          <p:nvPr>
            <p:ph type="subTitle" idx="1"/>
          </p:nvPr>
        </p:nvSpPr>
        <p:spPr>
          <a:xfrm>
            <a:off x="4492283" y="3108960"/>
            <a:ext cx="7547318" cy="1767840"/>
          </a:xfrm>
        </p:spPr>
        <p:txBody>
          <a:bodyPr>
            <a:normAutofit/>
          </a:bodyPr>
          <a:lstStyle/>
          <a:p>
            <a:r>
              <a:rPr lang="en-US" dirty="0"/>
              <a:t>Presented by </a:t>
            </a:r>
          </a:p>
          <a:p>
            <a:r>
              <a:rPr lang="en-US" dirty="0"/>
              <a:t>Pratik Satpati &amp; </a:t>
            </a:r>
            <a:r>
              <a:rPr lang="en-US" dirty="0" err="1"/>
              <a:t>Biplab</a:t>
            </a:r>
            <a:r>
              <a:rPr lang="en-US" dirty="0"/>
              <a:t> Kar</a:t>
            </a:r>
          </a:p>
          <a:p>
            <a:r>
              <a:rPr lang="en-US" dirty="0"/>
              <a:t>PGPDS Fall 2023 Batch</a:t>
            </a:r>
          </a:p>
          <a:p>
            <a:r>
              <a:rPr lang="en-US" dirty="0"/>
              <a:t>Praxis Tech School</a:t>
            </a:r>
          </a:p>
        </p:txBody>
      </p:sp>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a:xfrm>
            <a:off x="5985583" y="2214823"/>
            <a:ext cx="5273260" cy="1975104"/>
          </a:xfrm>
        </p:spPr>
        <p:txBody>
          <a:bodyPr/>
          <a:lstStyle/>
          <a:p>
            <a:r>
              <a:rPr lang="en-US" dirty="0"/>
              <a:t>Thank you</a:t>
            </a:r>
          </a:p>
        </p:txBody>
      </p:sp>
    </p:spTree>
    <p:extLst>
      <p:ext uri="{BB962C8B-B14F-4D97-AF65-F5344CB8AC3E}">
        <p14:creationId xmlns:p14="http://schemas.microsoft.com/office/powerpoint/2010/main" val="316121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6DF6-5B25-79AF-09F2-0008B7DD2526}"/>
              </a:ext>
            </a:extLst>
          </p:cNvPr>
          <p:cNvSpPr>
            <a:spLocks noGrp="1"/>
          </p:cNvSpPr>
          <p:nvPr>
            <p:ph type="title"/>
          </p:nvPr>
        </p:nvSpPr>
        <p:spPr>
          <a:xfrm>
            <a:off x="0" y="0"/>
            <a:ext cx="4733925" cy="1325880"/>
          </a:xfrm>
        </p:spPr>
        <p:txBody>
          <a:bodyPr/>
          <a:lstStyle/>
          <a:p>
            <a:r>
              <a:rPr lang="en-US" dirty="0"/>
              <a:t>Contents</a:t>
            </a:r>
          </a:p>
        </p:txBody>
      </p:sp>
      <p:sp>
        <p:nvSpPr>
          <p:cNvPr id="3" name="Text Placeholder 2">
            <a:extLst>
              <a:ext uri="{FF2B5EF4-FFF2-40B4-BE49-F238E27FC236}">
                <a16:creationId xmlns:a16="http://schemas.microsoft.com/office/drawing/2014/main" id="{0FA49DED-F98B-AA29-6402-0A09C4EFE003}"/>
              </a:ext>
            </a:extLst>
          </p:cNvPr>
          <p:cNvSpPr>
            <a:spLocks noGrp="1"/>
          </p:cNvSpPr>
          <p:nvPr>
            <p:ph type="body" sz="quarter" idx="13"/>
          </p:nvPr>
        </p:nvSpPr>
        <p:spPr>
          <a:xfrm>
            <a:off x="57150" y="1200150"/>
            <a:ext cx="8659368" cy="749808"/>
          </a:xfrm>
        </p:spPr>
        <p:txBody>
          <a:bodyPr/>
          <a:lstStyle/>
          <a:p>
            <a:r>
              <a:rPr lang="en-GB" dirty="0"/>
              <a:t>Objective of the project</a:t>
            </a:r>
            <a:endParaRPr lang="en-US" dirty="0"/>
          </a:p>
        </p:txBody>
      </p:sp>
      <p:sp>
        <p:nvSpPr>
          <p:cNvPr id="48" name="Text Placeholder 47">
            <a:extLst>
              <a:ext uri="{FF2B5EF4-FFF2-40B4-BE49-F238E27FC236}">
                <a16:creationId xmlns:a16="http://schemas.microsoft.com/office/drawing/2014/main" id="{B79EAB77-EA1B-845C-B39D-F4147B3C0E4B}"/>
              </a:ext>
            </a:extLst>
          </p:cNvPr>
          <p:cNvSpPr>
            <a:spLocks noGrp="1"/>
          </p:cNvSpPr>
          <p:nvPr>
            <p:ph type="body" sz="quarter" idx="18"/>
          </p:nvPr>
        </p:nvSpPr>
        <p:spPr>
          <a:xfrm>
            <a:off x="8459342" y="1081277"/>
            <a:ext cx="960120" cy="960120"/>
          </a:xfrm>
        </p:spPr>
        <p:txBody>
          <a:bodyPr/>
          <a:lstStyle/>
          <a:p>
            <a:r>
              <a:rPr lang="en-US" dirty="0"/>
              <a:t>3</a:t>
            </a:r>
          </a:p>
        </p:txBody>
      </p:sp>
      <p:sp>
        <p:nvSpPr>
          <p:cNvPr id="4" name="Text Placeholder 3">
            <a:extLst>
              <a:ext uri="{FF2B5EF4-FFF2-40B4-BE49-F238E27FC236}">
                <a16:creationId xmlns:a16="http://schemas.microsoft.com/office/drawing/2014/main" id="{EBBAF7CB-A8CE-582C-C1DB-E6D72AC69A46}"/>
              </a:ext>
            </a:extLst>
          </p:cNvPr>
          <p:cNvSpPr>
            <a:spLocks noGrp="1"/>
          </p:cNvSpPr>
          <p:nvPr>
            <p:ph type="body" sz="quarter" idx="14"/>
          </p:nvPr>
        </p:nvSpPr>
        <p:spPr>
          <a:xfrm>
            <a:off x="28575" y="2183130"/>
            <a:ext cx="8659368" cy="749808"/>
          </a:xfrm>
        </p:spPr>
        <p:txBody>
          <a:bodyPr/>
          <a:lstStyle/>
          <a:p>
            <a:r>
              <a:rPr lang="en-US" dirty="0"/>
              <a:t>Data Source &amp; Methodology</a:t>
            </a:r>
          </a:p>
        </p:txBody>
      </p:sp>
      <p:sp>
        <p:nvSpPr>
          <p:cNvPr id="49" name="Text Placeholder 48">
            <a:extLst>
              <a:ext uri="{FF2B5EF4-FFF2-40B4-BE49-F238E27FC236}">
                <a16:creationId xmlns:a16="http://schemas.microsoft.com/office/drawing/2014/main" id="{9AD6ED5E-6255-A10D-1B61-1C38A65A0172}"/>
              </a:ext>
            </a:extLst>
          </p:cNvPr>
          <p:cNvSpPr>
            <a:spLocks noGrp="1"/>
          </p:cNvSpPr>
          <p:nvPr>
            <p:ph type="body" sz="quarter" idx="19"/>
          </p:nvPr>
        </p:nvSpPr>
        <p:spPr>
          <a:xfrm>
            <a:off x="8535542" y="2077592"/>
            <a:ext cx="960120" cy="960120"/>
          </a:xfrm>
        </p:spPr>
        <p:txBody>
          <a:bodyPr/>
          <a:lstStyle/>
          <a:p>
            <a:r>
              <a:rPr lang="en-US" dirty="0"/>
              <a:t>4</a:t>
            </a:r>
          </a:p>
        </p:txBody>
      </p:sp>
      <p:sp>
        <p:nvSpPr>
          <p:cNvPr id="5" name="Text Placeholder 4">
            <a:extLst>
              <a:ext uri="{FF2B5EF4-FFF2-40B4-BE49-F238E27FC236}">
                <a16:creationId xmlns:a16="http://schemas.microsoft.com/office/drawing/2014/main" id="{21C403DC-3521-3A53-9255-0D192EBD4F25}"/>
              </a:ext>
            </a:extLst>
          </p:cNvPr>
          <p:cNvSpPr>
            <a:spLocks noGrp="1"/>
          </p:cNvSpPr>
          <p:nvPr>
            <p:ph type="body" sz="quarter" idx="15"/>
          </p:nvPr>
        </p:nvSpPr>
        <p:spPr>
          <a:xfrm>
            <a:off x="28575" y="3175063"/>
            <a:ext cx="8659368" cy="749808"/>
          </a:xfrm>
        </p:spPr>
        <p:txBody>
          <a:bodyPr/>
          <a:lstStyle/>
          <a:p>
            <a:r>
              <a:rPr lang="en-US" dirty="0"/>
              <a:t>Analysis &amp; Results</a:t>
            </a:r>
          </a:p>
        </p:txBody>
      </p:sp>
      <p:sp>
        <p:nvSpPr>
          <p:cNvPr id="50" name="Text Placeholder 49">
            <a:extLst>
              <a:ext uri="{FF2B5EF4-FFF2-40B4-BE49-F238E27FC236}">
                <a16:creationId xmlns:a16="http://schemas.microsoft.com/office/drawing/2014/main" id="{725D92A4-EE14-BE47-EFF6-F0FD3F4AE66E}"/>
              </a:ext>
            </a:extLst>
          </p:cNvPr>
          <p:cNvSpPr>
            <a:spLocks noGrp="1"/>
          </p:cNvSpPr>
          <p:nvPr>
            <p:ph type="body" sz="quarter" idx="20"/>
          </p:nvPr>
        </p:nvSpPr>
        <p:spPr>
          <a:xfrm>
            <a:off x="8383143" y="3047047"/>
            <a:ext cx="960120" cy="960120"/>
          </a:xfrm>
        </p:spPr>
        <p:txBody>
          <a:bodyPr/>
          <a:lstStyle/>
          <a:p>
            <a:r>
              <a:rPr lang="en-US" dirty="0"/>
              <a:t>5</a:t>
            </a:r>
          </a:p>
        </p:txBody>
      </p:sp>
      <p:sp>
        <p:nvSpPr>
          <p:cNvPr id="6" name="Text Placeholder 5">
            <a:extLst>
              <a:ext uri="{FF2B5EF4-FFF2-40B4-BE49-F238E27FC236}">
                <a16:creationId xmlns:a16="http://schemas.microsoft.com/office/drawing/2014/main" id="{01F6EA68-2AA8-DF86-685C-EC3843127767}"/>
              </a:ext>
            </a:extLst>
          </p:cNvPr>
          <p:cNvSpPr>
            <a:spLocks noGrp="1"/>
          </p:cNvSpPr>
          <p:nvPr>
            <p:ph type="body" sz="quarter" idx="16"/>
          </p:nvPr>
        </p:nvSpPr>
        <p:spPr>
          <a:xfrm>
            <a:off x="57150" y="4175283"/>
            <a:ext cx="8659368" cy="749808"/>
          </a:xfrm>
        </p:spPr>
        <p:txBody>
          <a:bodyPr/>
          <a:lstStyle/>
          <a:p>
            <a:r>
              <a:rPr lang="en-US" dirty="0"/>
              <a:t>Interpretation</a:t>
            </a:r>
          </a:p>
        </p:txBody>
      </p:sp>
      <p:sp>
        <p:nvSpPr>
          <p:cNvPr id="51" name="Text Placeholder 50">
            <a:extLst>
              <a:ext uri="{FF2B5EF4-FFF2-40B4-BE49-F238E27FC236}">
                <a16:creationId xmlns:a16="http://schemas.microsoft.com/office/drawing/2014/main" id="{7FFFF704-D039-7DC7-A34E-489FEE26CD8F}"/>
              </a:ext>
            </a:extLst>
          </p:cNvPr>
          <p:cNvSpPr>
            <a:spLocks noGrp="1"/>
          </p:cNvSpPr>
          <p:nvPr>
            <p:ph type="body" sz="quarter" idx="21"/>
          </p:nvPr>
        </p:nvSpPr>
        <p:spPr>
          <a:xfrm>
            <a:off x="8383143" y="4034027"/>
            <a:ext cx="960120" cy="960120"/>
          </a:xfrm>
        </p:spPr>
        <p:txBody>
          <a:bodyPr/>
          <a:lstStyle/>
          <a:p>
            <a:r>
              <a:rPr lang="en-US" dirty="0"/>
              <a:t>8</a:t>
            </a:r>
          </a:p>
        </p:txBody>
      </p:sp>
      <p:sp>
        <p:nvSpPr>
          <p:cNvPr id="7" name="Text Placeholder 6">
            <a:extLst>
              <a:ext uri="{FF2B5EF4-FFF2-40B4-BE49-F238E27FC236}">
                <a16:creationId xmlns:a16="http://schemas.microsoft.com/office/drawing/2014/main" id="{A2545FBC-2F5C-8772-F385-63E103558308}"/>
              </a:ext>
            </a:extLst>
          </p:cNvPr>
          <p:cNvSpPr>
            <a:spLocks noGrp="1"/>
          </p:cNvSpPr>
          <p:nvPr>
            <p:ph type="body" sz="quarter" idx="17"/>
          </p:nvPr>
        </p:nvSpPr>
        <p:spPr>
          <a:xfrm>
            <a:off x="57150" y="5087682"/>
            <a:ext cx="8659368" cy="749808"/>
          </a:xfrm>
        </p:spPr>
        <p:txBody>
          <a:bodyPr/>
          <a:lstStyle/>
          <a:p>
            <a:r>
              <a:rPr lang="en-US" dirty="0"/>
              <a:t>Conclusion</a:t>
            </a:r>
          </a:p>
        </p:txBody>
      </p:sp>
      <p:sp>
        <p:nvSpPr>
          <p:cNvPr id="52" name="Text Placeholder 51">
            <a:extLst>
              <a:ext uri="{FF2B5EF4-FFF2-40B4-BE49-F238E27FC236}">
                <a16:creationId xmlns:a16="http://schemas.microsoft.com/office/drawing/2014/main" id="{B834A08F-B9C1-B3EF-25F5-A69D401C8BC6}"/>
              </a:ext>
            </a:extLst>
          </p:cNvPr>
          <p:cNvSpPr>
            <a:spLocks noGrp="1"/>
          </p:cNvSpPr>
          <p:nvPr>
            <p:ph type="body" sz="quarter" idx="22"/>
          </p:nvPr>
        </p:nvSpPr>
        <p:spPr>
          <a:xfrm>
            <a:off x="8422005" y="4982526"/>
            <a:ext cx="960120" cy="960120"/>
          </a:xfrm>
        </p:spPr>
        <p:txBody>
          <a:bodyPr/>
          <a:lstStyle/>
          <a:p>
            <a:r>
              <a:rPr lang="en-US" dirty="0"/>
              <a:t>9</a:t>
            </a:r>
          </a:p>
        </p:txBody>
      </p:sp>
    </p:spTree>
    <p:extLst>
      <p:ext uri="{BB962C8B-B14F-4D97-AF65-F5344CB8AC3E}">
        <p14:creationId xmlns:p14="http://schemas.microsoft.com/office/powerpoint/2010/main" val="45285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dirty="0"/>
              <a:t>Objective of The Project</a:t>
            </a:r>
          </a:p>
        </p:txBody>
      </p:sp>
      <p:sp>
        <p:nvSpPr>
          <p:cNvPr id="2" name="Content Placeholder 1">
            <a:extLst>
              <a:ext uri="{FF2B5EF4-FFF2-40B4-BE49-F238E27FC236}">
                <a16:creationId xmlns:a16="http://schemas.microsoft.com/office/drawing/2014/main" id="{2BA91497-60EB-6CC6-BE1A-11323E8A9677}"/>
              </a:ext>
            </a:extLst>
          </p:cNvPr>
          <p:cNvSpPr>
            <a:spLocks noGrp="1"/>
          </p:cNvSpPr>
          <p:nvPr>
            <p:ph idx="1"/>
          </p:nvPr>
        </p:nvSpPr>
        <p:spPr/>
        <p:txBody>
          <a:bodyPr/>
          <a:lstStyle/>
          <a:p>
            <a:r>
              <a:rPr lang="en-GB" dirty="0"/>
              <a:t>To comprehensively </a:t>
            </a:r>
            <a:r>
              <a:rPr lang="en-GB" dirty="0" err="1"/>
              <a:t>analyze</a:t>
            </a:r>
            <a:r>
              <a:rPr lang="en-GB" dirty="0"/>
              <a:t> the educational landscape in India, with a primary focus on the student population, gender distribution, dropout rates, and their relationship with poverty levels across states. This project aims to provide valuable insights into the challenges and opportunities in India's education system, facilitating data-driven decisions for policymakers, educators, and stakeholders.</a:t>
            </a:r>
            <a:endParaRPr lang="en-US" dirty="0"/>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a:lstStyle/>
          <a:p>
            <a:fld id="{CC43B8D3-9A08-F84C-9DD4-44948BA52D4B}" type="slidenum">
              <a:rPr lang="en-US" smtClean="0"/>
              <a:pPr/>
              <a:t>3</a:t>
            </a:fld>
            <a:endParaRPr lang="en-US" dirty="0"/>
          </a:p>
        </p:txBody>
      </p:sp>
      <p:sp>
        <p:nvSpPr>
          <p:cNvPr id="4" name="TextBox 3">
            <a:extLst>
              <a:ext uri="{FF2B5EF4-FFF2-40B4-BE49-F238E27FC236}">
                <a16:creationId xmlns:a16="http://schemas.microsoft.com/office/drawing/2014/main" id="{0EC40390-FFEA-04EF-AEB1-FBD75A59775C}"/>
              </a:ext>
            </a:extLst>
          </p:cNvPr>
          <p:cNvSpPr txBox="1"/>
          <p:nvPr/>
        </p:nvSpPr>
        <p:spPr>
          <a:xfrm>
            <a:off x="3049172" y="3247851"/>
            <a:ext cx="6098344" cy="369332"/>
          </a:xfrm>
          <a:prstGeom prst="rect">
            <a:avLst/>
          </a:prstGeom>
          <a:noFill/>
        </p:spPr>
        <p:txBody>
          <a:bodyPr wrap="square">
            <a:spAutoFit/>
          </a:bodyPr>
          <a:lstStyle/>
          <a:p>
            <a:endParaRPr lang="en-IN" dirty="0"/>
          </a:p>
        </p:txBody>
      </p:sp>
    </p:spTree>
    <p:extLst>
      <p:ext uri="{BB962C8B-B14F-4D97-AF65-F5344CB8AC3E}">
        <p14:creationId xmlns:p14="http://schemas.microsoft.com/office/powerpoint/2010/main" val="134322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881F-CA86-A4F1-802F-E64731BD288E}"/>
              </a:ext>
            </a:extLst>
          </p:cNvPr>
          <p:cNvSpPr>
            <a:spLocks noGrp="1"/>
          </p:cNvSpPr>
          <p:nvPr>
            <p:ph type="title"/>
          </p:nvPr>
        </p:nvSpPr>
        <p:spPr>
          <a:xfrm>
            <a:off x="2305050" y="76199"/>
            <a:ext cx="5238750" cy="1228725"/>
          </a:xfrm>
        </p:spPr>
        <p:txBody>
          <a:bodyPr anchor="ctr"/>
          <a:lstStyle/>
          <a:p>
            <a:r>
              <a:rPr lang="en-US" sz="4000" dirty="0"/>
              <a:t>Data Source and Methodology</a:t>
            </a:r>
          </a:p>
        </p:txBody>
      </p:sp>
      <p:sp>
        <p:nvSpPr>
          <p:cNvPr id="4" name="TextBox 3">
            <a:extLst>
              <a:ext uri="{FF2B5EF4-FFF2-40B4-BE49-F238E27FC236}">
                <a16:creationId xmlns:a16="http://schemas.microsoft.com/office/drawing/2014/main" id="{E4F8952A-A646-BDEE-1CCC-7282AFA9CA1A}"/>
              </a:ext>
            </a:extLst>
          </p:cNvPr>
          <p:cNvSpPr txBox="1"/>
          <p:nvPr/>
        </p:nvSpPr>
        <p:spPr>
          <a:xfrm>
            <a:off x="3957637" y="2516118"/>
            <a:ext cx="7100887" cy="2554545"/>
          </a:xfrm>
          <a:prstGeom prst="rect">
            <a:avLst/>
          </a:prstGeom>
          <a:noFill/>
        </p:spPr>
        <p:txBody>
          <a:bodyPr wrap="square">
            <a:spAutoFit/>
          </a:bodyPr>
          <a:lstStyle/>
          <a:p>
            <a:pPr algn="ctr"/>
            <a:r>
              <a:rPr lang="en-GB" sz="2000" u="sng" dirty="0">
                <a:solidFill>
                  <a:srgbClr val="FF0000"/>
                </a:solidFill>
                <a:effectLst>
                  <a:outerShdw blurRad="38100" dist="38100" dir="2700000" algn="tl">
                    <a:srgbClr val="000000">
                      <a:alpha val="43137"/>
                    </a:srgbClr>
                  </a:outerShdw>
                </a:effectLst>
              </a:rPr>
              <a:t>Tools Used</a:t>
            </a:r>
          </a:p>
          <a:p>
            <a:pPr algn="ctr"/>
            <a:endParaRPr lang="en-GB" sz="2000" dirty="0"/>
          </a:p>
          <a:p>
            <a:pPr marL="457200" indent="-457200">
              <a:buAutoNum type="arabicPeriod"/>
            </a:pPr>
            <a:r>
              <a:rPr lang="en-GB" sz="2000" dirty="0"/>
              <a:t>Excel for Data Preprocessing</a:t>
            </a:r>
          </a:p>
          <a:p>
            <a:pPr marL="457200" indent="-457200">
              <a:buAutoNum type="arabicPeriod"/>
            </a:pPr>
            <a:endParaRPr lang="en-GB" sz="2000" dirty="0"/>
          </a:p>
          <a:p>
            <a:r>
              <a:rPr lang="en-GB" sz="2000" dirty="0"/>
              <a:t>2. Python for Data </a:t>
            </a:r>
            <a:r>
              <a:rPr lang="en-GB" sz="2000" dirty="0" err="1"/>
              <a:t>Cleaning,Data</a:t>
            </a:r>
            <a:r>
              <a:rPr lang="en-GB" sz="2000" dirty="0"/>
              <a:t> Modelling &amp; Regression Analysis</a:t>
            </a:r>
          </a:p>
          <a:p>
            <a:endParaRPr lang="en-GB" sz="2000" dirty="0"/>
          </a:p>
          <a:p>
            <a:r>
              <a:rPr lang="en-GB" sz="2000" dirty="0"/>
              <a:t>3. Power BI for Exploratory Data Analysis</a:t>
            </a:r>
            <a:endParaRPr lang="en-IN" sz="2000" dirty="0"/>
          </a:p>
        </p:txBody>
      </p:sp>
      <p:sp>
        <p:nvSpPr>
          <p:cNvPr id="6" name="TextBox 5">
            <a:extLst>
              <a:ext uri="{FF2B5EF4-FFF2-40B4-BE49-F238E27FC236}">
                <a16:creationId xmlns:a16="http://schemas.microsoft.com/office/drawing/2014/main" id="{DEFBDBF1-A56B-EDB3-7B87-CF1D9D876429}"/>
              </a:ext>
            </a:extLst>
          </p:cNvPr>
          <p:cNvSpPr txBox="1"/>
          <p:nvPr/>
        </p:nvSpPr>
        <p:spPr>
          <a:xfrm>
            <a:off x="3519489" y="1779479"/>
            <a:ext cx="8620124" cy="646331"/>
          </a:xfrm>
          <a:prstGeom prst="rect">
            <a:avLst/>
          </a:prstGeom>
          <a:noFill/>
        </p:spPr>
        <p:txBody>
          <a:bodyPr wrap="square">
            <a:spAutoFit/>
          </a:bodyPr>
          <a:lstStyle/>
          <a:p>
            <a:r>
              <a:rPr lang="en-IN" dirty="0"/>
              <a:t>https://data.gov.in/resource/enrolment-age-and-class-udise-plus-during-2018-19</a:t>
            </a:r>
          </a:p>
        </p:txBody>
      </p:sp>
    </p:spTree>
    <p:extLst>
      <p:ext uri="{BB962C8B-B14F-4D97-AF65-F5344CB8AC3E}">
        <p14:creationId xmlns:p14="http://schemas.microsoft.com/office/powerpoint/2010/main" val="416335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8BD3563-74C4-0E4D-FE4C-A2AA33C321BD}"/>
              </a:ext>
            </a:extLst>
          </p:cNvPr>
          <p:cNvSpPr>
            <a:spLocks noGrp="1"/>
          </p:cNvSpPr>
          <p:nvPr>
            <p:ph type="title"/>
          </p:nvPr>
        </p:nvSpPr>
        <p:spPr/>
        <p:txBody>
          <a:bodyPr/>
          <a:lstStyle/>
          <a:p>
            <a:r>
              <a:rPr lang="en-US" dirty="0"/>
              <a:t>Analysis &amp; Results</a:t>
            </a:r>
          </a:p>
        </p:txBody>
      </p:sp>
      <p:graphicFrame>
        <p:nvGraphicFramePr>
          <p:cNvPr id="8" name="Content Placeholder 5" descr="Bar chart&#10;">
            <a:extLst>
              <a:ext uri="{FF2B5EF4-FFF2-40B4-BE49-F238E27FC236}">
                <a16:creationId xmlns:a16="http://schemas.microsoft.com/office/drawing/2014/main" id="{625B185E-B407-EAAE-1075-9B6A067FA13F}"/>
              </a:ext>
            </a:extLst>
          </p:cNvPr>
          <p:cNvGraphicFramePr>
            <a:graphicFrameLocks noGrp="1"/>
          </p:cNvGraphicFramePr>
          <p:nvPr>
            <p:ph idx="1"/>
            <p:extLst>
              <p:ext uri="{D42A27DB-BD31-4B8C-83A1-F6EECF244321}">
                <p14:modId xmlns:p14="http://schemas.microsoft.com/office/powerpoint/2010/main" val="3621511660"/>
              </p:ext>
            </p:extLst>
          </p:nvPr>
        </p:nvGraphicFramePr>
        <p:xfrm>
          <a:off x="731837" y="2009775"/>
          <a:ext cx="10993437" cy="478155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 Placeholder 9">
            <a:extLst>
              <a:ext uri="{FF2B5EF4-FFF2-40B4-BE49-F238E27FC236}">
                <a16:creationId xmlns:a16="http://schemas.microsoft.com/office/drawing/2014/main" id="{4C914057-CF12-017E-B2D8-B25B6E322913}"/>
              </a:ext>
            </a:extLst>
          </p:cNvPr>
          <p:cNvSpPr>
            <a:spLocks noGrp="1"/>
          </p:cNvSpPr>
          <p:nvPr>
            <p:ph type="body"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312EF1DE-337F-5192-8762-CB5AF953805D}"/>
              </a:ext>
            </a:extLst>
          </p:cNvPr>
          <p:cNvSpPr>
            <a:spLocks noGrp="1"/>
          </p:cNvSpPr>
          <p:nvPr>
            <p:ph type="sldNum" sz="quarter" idx="15"/>
          </p:nvPr>
        </p:nvSpPr>
        <p:spPr/>
        <p:txBody>
          <a:bodyPr/>
          <a:lstStyle/>
          <a:p>
            <a:fld id="{CC43B8D3-9A08-F84C-9DD4-44948BA52D4B}" type="slidenum">
              <a:rPr lang="en-US" smtClean="0"/>
              <a:pPr/>
              <a:t>5</a:t>
            </a:fld>
            <a:endParaRPr lang="en-US" dirty="0"/>
          </a:p>
        </p:txBody>
      </p:sp>
      <p:sp>
        <p:nvSpPr>
          <p:cNvPr id="3" name="TextBox 2">
            <a:extLst>
              <a:ext uri="{FF2B5EF4-FFF2-40B4-BE49-F238E27FC236}">
                <a16:creationId xmlns:a16="http://schemas.microsoft.com/office/drawing/2014/main" id="{860F0720-0E56-E5DD-1E42-BDA38499B7DE}"/>
              </a:ext>
            </a:extLst>
          </p:cNvPr>
          <p:cNvSpPr txBox="1"/>
          <p:nvPr/>
        </p:nvSpPr>
        <p:spPr>
          <a:xfrm>
            <a:off x="2628899" y="1686610"/>
            <a:ext cx="7643813" cy="369332"/>
          </a:xfrm>
          <a:prstGeom prst="rect">
            <a:avLst/>
          </a:prstGeom>
          <a:noFill/>
        </p:spPr>
        <p:txBody>
          <a:bodyPr wrap="square">
            <a:spAutoFit/>
          </a:bodyPr>
          <a:lstStyle/>
          <a:p>
            <a:r>
              <a:rPr lang="en-GB" dirty="0"/>
              <a:t>Student percentage of Total Population among States</a:t>
            </a:r>
          </a:p>
        </p:txBody>
      </p:sp>
    </p:spTree>
    <p:extLst>
      <p:ext uri="{BB962C8B-B14F-4D97-AF65-F5344CB8AC3E}">
        <p14:creationId xmlns:p14="http://schemas.microsoft.com/office/powerpoint/2010/main" val="398932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a:xfrm>
            <a:off x="2471225" y="722376"/>
            <a:ext cx="9059593" cy="2133366"/>
          </a:xfrm>
        </p:spPr>
        <p:txBody>
          <a:bodyPr/>
          <a:lstStyle/>
          <a:p>
            <a:r>
              <a:rPr lang="en-GB" dirty="0"/>
              <a:t>Boys vs Girls Drop in Drop Out Rate </a:t>
            </a:r>
            <a:r>
              <a:rPr lang="en-GB" dirty="0" err="1"/>
              <a:t>Statewise</a:t>
            </a:r>
            <a:br>
              <a:rPr lang="en-GB" dirty="0"/>
            </a:br>
            <a:endParaRPr lang="en-US" dirty="0"/>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fld id="{CC43B8D3-9A08-F84C-9DD4-44948BA52D4B}" type="slidenum">
              <a:rPr lang="en-US" smtClean="0"/>
              <a:pPr/>
              <a:t>6</a:t>
            </a:fld>
            <a:endParaRPr lang="en-US" dirty="0"/>
          </a:p>
        </p:txBody>
      </p:sp>
      <p:pic>
        <p:nvPicPr>
          <p:cNvPr id="13" name="Content Placeholder 12">
            <a:extLst>
              <a:ext uri="{FF2B5EF4-FFF2-40B4-BE49-F238E27FC236}">
                <a16:creationId xmlns:a16="http://schemas.microsoft.com/office/drawing/2014/main" id="{37B1612D-DB4E-E224-4A30-B4E4113E5FFC}"/>
              </a:ext>
            </a:extLst>
          </p:cNvPr>
          <p:cNvPicPr>
            <a:picLocks noGrp="1" noChangeAspect="1"/>
          </p:cNvPicPr>
          <p:nvPr>
            <p:ph idx="1"/>
          </p:nvPr>
        </p:nvPicPr>
        <p:blipFill>
          <a:blip r:embed="rId3"/>
          <a:stretch>
            <a:fillRect/>
          </a:stretch>
        </p:blipFill>
        <p:spPr>
          <a:xfrm>
            <a:off x="0" y="1981249"/>
            <a:ext cx="6028345" cy="4876751"/>
          </a:xfrm>
        </p:spPr>
      </p:pic>
      <p:pic>
        <p:nvPicPr>
          <p:cNvPr id="15" name="Picture 14">
            <a:extLst>
              <a:ext uri="{FF2B5EF4-FFF2-40B4-BE49-F238E27FC236}">
                <a16:creationId xmlns:a16="http://schemas.microsoft.com/office/drawing/2014/main" id="{1A546206-CE83-D3F7-D2D7-DF34F0ED5D46}"/>
              </a:ext>
            </a:extLst>
          </p:cNvPr>
          <p:cNvPicPr>
            <a:picLocks noChangeAspect="1"/>
          </p:cNvPicPr>
          <p:nvPr/>
        </p:nvPicPr>
        <p:blipFill>
          <a:blip r:embed="rId4"/>
          <a:stretch>
            <a:fillRect/>
          </a:stretch>
        </p:blipFill>
        <p:spPr>
          <a:xfrm>
            <a:off x="6058485" y="1981249"/>
            <a:ext cx="6133515" cy="4876750"/>
          </a:xfrm>
          <a:prstGeom prst="rect">
            <a:avLst/>
          </a:prstGeom>
        </p:spPr>
      </p:pic>
    </p:spTree>
    <p:extLst>
      <p:ext uri="{BB962C8B-B14F-4D97-AF65-F5344CB8AC3E}">
        <p14:creationId xmlns:p14="http://schemas.microsoft.com/office/powerpoint/2010/main" val="246184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6C7FB9-1D67-4C73-7AAC-B157D99BC809}"/>
              </a:ext>
            </a:extLst>
          </p:cNvPr>
          <p:cNvSpPr>
            <a:spLocks noGrp="1"/>
          </p:cNvSpPr>
          <p:nvPr>
            <p:ph type="title"/>
          </p:nvPr>
        </p:nvSpPr>
        <p:spPr>
          <a:xfrm>
            <a:off x="0" y="57912"/>
            <a:ext cx="10721926" cy="532931"/>
          </a:xfrm>
        </p:spPr>
        <p:txBody>
          <a:bodyPr/>
          <a:lstStyle/>
          <a:p>
            <a:r>
              <a:rPr lang="en-GB" sz="2800" dirty="0"/>
              <a:t>Regression of </a:t>
            </a:r>
            <a:r>
              <a:rPr lang="en-GB" sz="2800" dirty="0" err="1"/>
              <a:t>Proverty</a:t>
            </a:r>
            <a:r>
              <a:rPr lang="en-GB" sz="2800" dirty="0"/>
              <a:t> level and Students </a:t>
            </a:r>
            <a:r>
              <a:rPr lang="en-GB" sz="2800" dirty="0" err="1"/>
              <a:t>Statewise</a:t>
            </a:r>
            <a:endParaRPr lang="en-GB" sz="2800" dirty="0"/>
          </a:p>
        </p:txBody>
      </p:sp>
      <p:sp>
        <p:nvSpPr>
          <p:cNvPr id="7" name="TextBox 6">
            <a:extLst>
              <a:ext uri="{FF2B5EF4-FFF2-40B4-BE49-F238E27FC236}">
                <a16:creationId xmlns:a16="http://schemas.microsoft.com/office/drawing/2014/main" id="{D6E63762-10FA-2EE6-66BA-11DC873896E4}"/>
              </a:ext>
            </a:extLst>
          </p:cNvPr>
          <p:cNvSpPr txBox="1"/>
          <p:nvPr/>
        </p:nvSpPr>
        <p:spPr>
          <a:xfrm>
            <a:off x="2956560" y="3245506"/>
            <a:ext cx="6156960" cy="369332"/>
          </a:xfrm>
          <a:prstGeom prst="rect">
            <a:avLst/>
          </a:prstGeom>
          <a:noFill/>
        </p:spPr>
        <p:txBody>
          <a:bodyPr wrap="square">
            <a:spAutoFit/>
          </a:bodyPr>
          <a:lstStyle/>
          <a:p>
            <a:endParaRPr lang="en-IN" dirty="0"/>
          </a:p>
        </p:txBody>
      </p:sp>
      <p:pic>
        <p:nvPicPr>
          <p:cNvPr id="9" name="Picture 8">
            <a:extLst>
              <a:ext uri="{FF2B5EF4-FFF2-40B4-BE49-F238E27FC236}">
                <a16:creationId xmlns:a16="http://schemas.microsoft.com/office/drawing/2014/main" id="{DF277103-6B87-EA21-3B58-32207B2B1CF0}"/>
              </a:ext>
            </a:extLst>
          </p:cNvPr>
          <p:cNvPicPr>
            <a:picLocks noChangeAspect="1"/>
          </p:cNvPicPr>
          <p:nvPr/>
        </p:nvPicPr>
        <p:blipFill>
          <a:blip r:embed="rId3"/>
          <a:stretch>
            <a:fillRect/>
          </a:stretch>
        </p:blipFill>
        <p:spPr>
          <a:xfrm>
            <a:off x="0" y="590843"/>
            <a:ext cx="7160455" cy="5328403"/>
          </a:xfrm>
          <a:prstGeom prst="rect">
            <a:avLst/>
          </a:prstGeom>
        </p:spPr>
      </p:pic>
      <p:sp>
        <p:nvSpPr>
          <p:cNvPr id="11" name="TextBox 10">
            <a:extLst>
              <a:ext uri="{FF2B5EF4-FFF2-40B4-BE49-F238E27FC236}">
                <a16:creationId xmlns:a16="http://schemas.microsoft.com/office/drawing/2014/main" id="{B479F01C-92C4-B82F-DD2E-ED4F6866C0E0}"/>
              </a:ext>
            </a:extLst>
          </p:cNvPr>
          <p:cNvSpPr txBox="1"/>
          <p:nvPr/>
        </p:nvSpPr>
        <p:spPr>
          <a:xfrm>
            <a:off x="4183527" y="3543400"/>
            <a:ext cx="6156960" cy="2031325"/>
          </a:xfrm>
          <a:prstGeom prst="rect">
            <a:avLst/>
          </a:prstGeom>
          <a:noFill/>
        </p:spPr>
        <p:txBody>
          <a:bodyPr wrap="square">
            <a:spAutoFit/>
          </a:bodyPr>
          <a:lstStyle/>
          <a:p>
            <a:r>
              <a:rPr lang="en-GB" dirty="0"/>
              <a:t>From the R2 score of 0.9, we can say that it is a good fit of the model to the data.</a:t>
            </a:r>
          </a:p>
          <a:p>
            <a:r>
              <a:rPr lang="en-GB" dirty="0"/>
              <a:t>R2 measures the proportion of the total variance in the dependent variable, Total Students (Y) that is explained by the independent variable, Poverty level (X) in our linear regression model.</a:t>
            </a:r>
            <a:endParaRPr lang="en-IN" dirty="0"/>
          </a:p>
        </p:txBody>
      </p:sp>
    </p:spTree>
    <p:extLst>
      <p:ext uri="{BB962C8B-B14F-4D97-AF65-F5344CB8AC3E}">
        <p14:creationId xmlns:p14="http://schemas.microsoft.com/office/powerpoint/2010/main" val="392568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88C3-22C9-7AFF-33C5-C94BB8BA8825}"/>
              </a:ext>
            </a:extLst>
          </p:cNvPr>
          <p:cNvSpPr>
            <a:spLocks noGrp="1"/>
          </p:cNvSpPr>
          <p:nvPr>
            <p:ph type="title"/>
          </p:nvPr>
        </p:nvSpPr>
        <p:spPr/>
        <p:txBody>
          <a:bodyPr/>
          <a:lstStyle/>
          <a:p>
            <a:r>
              <a:rPr lang="en-US" dirty="0" err="1"/>
              <a:t>Interpreation</a:t>
            </a:r>
            <a:endParaRPr lang="en-US" dirty="0"/>
          </a:p>
        </p:txBody>
      </p:sp>
      <p:sp>
        <p:nvSpPr>
          <p:cNvPr id="28" name="Text Placeholder 27">
            <a:extLst>
              <a:ext uri="{FF2B5EF4-FFF2-40B4-BE49-F238E27FC236}">
                <a16:creationId xmlns:a16="http://schemas.microsoft.com/office/drawing/2014/main" id="{DC4B4CEE-5DB4-6994-504B-BF87FCC06670}"/>
              </a:ext>
            </a:extLst>
          </p:cNvPr>
          <p:cNvSpPr>
            <a:spLocks noGrp="1"/>
          </p:cNvSpPr>
          <p:nvPr>
            <p:ph type="body"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C2595B11-C76E-DD57-C5B1-8658DCE8DA40}"/>
              </a:ext>
            </a:extLst>
          </p:cNvPr>
          <p:cNvSpPr>
            <a:spLocks noGrp="1"/>
          </p:cNvSpPr>
          <p:nvPr>
            <p:ph type="sldNum" sz="quarter" idx="27"/>
          </p:nvPr>
        </p:nvSpPr>
        <p:spPr/>
        <p:txBody>
          <a:bodyPr/>
          <a:lstStyle/>
          <a:p>
            <a:fld id="{CC43B8D3-9A08-F84C-9DD4-44948BA52D4B}" type="slidenum">
              <a:rPr lang="en-US" smtClean="0"/>
              <a:pPr/>
              <a:t>8</a:t>
            </a:fld>
            <a:endParaRPr lang="en-US" dirty="0"/>
          </a:p>
        </p:txBody>
      </p:sp>
      <p:sp>
        <p:nvSpPr>
          <p:cNvPr id="41" name="TextBox 40">
            <a:extLst>
              <a:ext uri="{FF2B5EF4-FFF2-40B4-BE49-F238E27FC236}">
                <a16:creationId xmlns:a16="http://schemas.microsoft.com/office/drawing/2014/main" id="{195F24ED-B986-AEE7-638A-8A342A5564F9}"/>
              </a:ext>
            </a:extLst>
          </p:cNvPr>
          <p:cNvSpPr txBox="1"/>
          <p:nvPr/>
        </p:nvSpPr>
        <p:spPr>
          <a:xfrm>
            <a:off x="732274" y="1508760"/>
            <a:ext cx="10727452" cy="5078313"/>
          </a:xfrm>
          <a:prstGeom prst="rect">
            <a:avLst/>
          </a:prstGeom>
          <a:noFill/>
        </p:spPr>
        <p:txBody>
          <a:bodyPr wrap="square" rtlCol="0">
            <a:spAutoFit/>
          </a:bodyPr>
          <a:lstStyle/>
          <a:p>
            <a:pPr marL="342900" indent="-342900">
              <a:buAutoNum type="arabicParenR"/>
            </a:pPr>
            <a:r>
              <a:rPr lang="en-IN" dirty="0"/>
              <a:t>From the % of student chart among population we can see that Meghalaya has approx. 32 student among every 100 people </a:t>
            </a:r>
            <a:r>
              <a:rPr lang="en-IN" dirty="0" err="1"/>
              <a:t>i.e</a:t>
            </a:r>
            <a:r>
              <a:rPr lang="en-IN" dirty="0"/>
              <a:t> highest in India where as Andaman &amp; Nicobar Island has approx. 18 students every among 100 people i.e. lowest in India.</a:t>
            </a:r>
          </a:p>
          <a:p>
            <a:pPr marL="342900" indent="-342900">
              <a:buAutoNum type="arabicParenR"/>
            </a:pPr>
            <a:endParaRPr lang="en-IN" dirty="0"/>
          </a:p>
          <a:p>
            <a:pPr marL="342900" indent="-342900">
              <a:buAutoNum type="arabicParenR"/>
            </a:pPr>
            <a:r>
              <a:rPr lang="en-IN" dirty="0"/>
              <a:t>From the drop out and drop in chart we can say that Bihar has 22% Boys drop out rate &amp; 19% girls drop out rate which is highest in India where as Maharashtra has less than 1% drop out rate of boys and girls which is also lowest India.</a:t>
            </a:r>
          </a:p>
          <a:p>
            <a:pPr marL="342900" indent="-342900">
              <a:buAutoNum type="arabicParenR"/>
            </a:pPr>
            <a:endParaRPr lang="en-IN" dirty="0"/>
          </a:p>
          <a:p>
            <a:pPr marL="342900" indent="-342900">
              <a:buAutoNum type="arabicParenR"/>
            </a:pPr>
            <a:r>
              <a:rPr lang="en-IN" dirty="0"/>
              <a:t>From the fresh addition chart we can say that Sikkim has highest boys drop out &amp; girls addition rate whereas Arunachal Pradesh has the highest boys and girls fresh addition rate.</a:t>
            </a:r>
          </a:p>
          <a:p>
            <a:pPr marL="342900" indent="-342900">
              <a:buAutoNum type="arabicParenR"/>
            </a:pPr>
            <a:endParaRPr lang="en-IN" dirty="0"/>
          </a:p>
          <a:p>
            <a:pPr marL="342900" indent="-342900">
              <a:buAutoNum type="arabicParenR"/>
            </a:pPr>
            <a:r>
              <a:rPr lang="en-IN" dirty="0"/>
              <a:t>From the Regression analysis we can say that as our R squared score is 0.90 so it is a good fit for the </a:t>
            </a:r>
            <a:r>
              <a:rPr lang="en-IN" dirty="0" err="1"/>
              <a:t>model.It</a:t>
            </a:r>
            <a:r>
              <a:rPr lang="en-IN" dirty="0"/>
              <a:t> </a:t>
            </a:r>
            <a:r>
              <a:rPr lang="en-GB" dirty="0"/>
              <a:t>measures the proportion of the total variance in the dependent variable, Total Students (Y) that is explained by the independent variable, Poverty level (X) in our linear regression model.</a:t>
            </a:r>
            <a:endParaRPr lang="en-IN" dirty="0"/>
          </a:p>
          <a:p>
            <a:pPr marL="342900" indent="-342900">
              <a:buAutoNum type="arabicParenR"/>
            </a:pPr>
            <a:endParaRPr lang="en-IN" dirty="0"/>
          </a:p>
        </p:txBody>
      </p:sp>
    </p:spTree>
    <p:extLst>
      <p:ext uri="{BB962C8B-B14F-4D97-AF65-F5344CB8AC3E}">
        <p14:creationId xmlns:p14="http://schemas.microsoft.com/office/powerpoint/2010/main" val="282853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729A509-992F-8C10-902D-182448B5A1AE}"/>
              </a:ext>
            </a:extLst>
          </p:cNvPr>
          <p:cNvSpPr>
            <a:spLocks noGrp="1"/>
          </p:cNvSpPr>
          <p:nvPr>
            <p:ph type="title"/>
          </p:nvPr>
        </p:nvSpPr>
        <p:spPr/>
        <p:txBody>
          <a:bodyPr/>
          <a:lstStyle/>
          <a:p>
            <a:r>
              <a:rPr lang="en-US" dirty="0"/>
              <a:t>Conclusion</a:t>
            </a:r>
          </a:p>
        </p:txBody>
      </p:sp>
      <p:sp>
        <p:nvSpPr>
          <p:cNvPr id="12" name="Content Placeholder 11">
            <a:extLst>
              <a:ext uri="{FF2B5EF4-FFF2-40B4-BE49-F238E27FC236}">
                <a16:creationId xmlns:a16="http://schemas.microsoft.com/office/drawing/2014/main" id="{84FA0F1E-A920-0194-981E-4B573643BB48}"/>
              </a:ext>
            </a:extLst>
          </p:cNvPr>
          <p:cNvSpPr>
            <a:spLocks noGrp="1"/>
          </p:cNvSpPr>
          <p:nvPr>
            <p:ph idx="1"/>
          </p:nvPr>
        </p:nvSpPr>
        <p:spPr>
          <a:xfrm>
            <a:off x="732275" y="1508760"/>
            <a:ext cx="10727451" cy="4191000"/>
          </a:xfrm>
        </p:spPr>
        <p:txBody>
          <a:bodyPr>
            <a:normAutofit lnSpcReduction="10000"/>
          </a:bodyPr>
          <a:lstStyle/>
          <a:p>
            <a:r>
              <a:rPr lang="en-GB" dirty="0">
                <a:solidFill>
                  <a:srgbClr val="374151"/>
                </a:solidFill>
                <a:latin typeface="Söhne"/>
              </a:rPr>
              <a:t>O</a:t>
            </a:r>
            <a:r>
              <a:rPr lang="en-GB" b="0" i="0" dirty="0">
                <a:solidFill>
                  <a:srgbClr val="374151"/>
                </a:solidFill>
                <a:effectLst/>
                <a:latin typeface="Söhne"/>
              </a:rPr>
              <a:t>ur statistics project has provided valuable insights into the relationships between student enrolment, gender ratios and poverty levels. These findings can inform evidence-based policy decisions aimed at improving education access, quality, and inclusivity in different states.</a:t>
            </a:r>
          </a:p>
          <a:p>
            <a:endParaRPr lang="en-GB" b="0" i="0" dirty="0">
              <a:solidFill>
                <a:srgbClr val="374151"/>
              </a:solidFill>
              <a:effectLst/>
              <a:latin typeface="Söhne"/>
            </a:endParaRPr>
          </a:p>
          <a:p>
            <a:r>
              <a:rPr lang="en-GB" b="1" i="0" dirty="0">
                <a:effectLst/>
                <a:latin typeface="Söhne"/>
              </a:rPr>
              <a:t>Gender Ratio in Schools:</a:t>
            </a:r>
            <a:r>
              <a:rPr lang="en-GB" b="0" i="0" dirty="0">
                <a:solidFill>
                  <a:srgbClr val="374151"/>
                </a:solidFill>
                <a:effectLst/>
                <a:latin typeface="Söhne"/>
              </a:rPr>
              <a:t> We found variations in the gender ratio in schools across different states. Some states showed a nearly equal distribution of girls and boys in schools, while others exhibited significant disparities. Understanding these variations is crucial for policymakers to address gender-related issues in education.</a:t>
            </a:r>
          </a:p>
          <a:p>
            <a:endParaRPr lang="en-GB" dirty="0">
              <a:solidFill>
                <a:srgbClr val="374151"/>
              </a:solidFill>
              <a:latin typeface="Söhne"/>
            </a:endParaRPr>
          </a:p>
          <a:p>
            <a:r>
              <a:rPr lang="en-GB" b="1" i="0" dirty="0">
                <a:effectLst/>
                <a:latin typeface="Söhne"/>
              </a:rPr>
              <a:t>Student Enrolment:</a:t>
            </a:r>
            <a:r>
              <a:rPr lang="en-GB" b="0" i="0" dirty="0">
                <a:solidFill>
                  <a:srgbClr val="374151"/>
                </a:solidFill>
                <a:effectLst/>
                <a:latin typeface="Söhne"/>
              </a:rPr>
              <a:t> By examining student enrolment statewide, we identified trends in education participation. Some states had higher student enrolment numbers, which could indicate a robust education system, while others lagged behind. These findings can inform efforts to improve access to education.</a:t>
            </a:r>
          </a:p>
          <a:p>
            <a:endParaRPr lang="en-GB" b="0" i="0" dirty="0">
              <a:solidFill>
                <a:srgbClr val="374151"/>
              </a:solidFill>
              <a:effectLst/>
              <a:latin typeface="Söhne"/>
            </a:endParaRPr>
          </a:p>
          <a:p>
            <a:r>
              <a:rPr lang="en-GB" b="1" i="0" dirty="0">
                <a:effectLst/>
                <a:latin typeface="Söhne"/>
              </a:rPr>
              <a:t>Poverty and Students:</a:t>
            </a:r>
            <a:r>
              <a:rPr lang="en-GB" b="0" i="0" dirty="0">
                <a:solidFill>
                  <a:srgbClr val="374151"/>
                </a:solidFill>
                <a:effectLst/>
                <a:latin typeface="Söhne"/>
              </a:rPr>
              <a:t> Our regression analysis revealed a complex relationship between poverty levels and no of students. While some states with high poverty rates had lower student enrolment, others had higher enrolment, possibly indicating successful efforts to mitigate the impact of poverty on education.</a:t>
            </a:r>
            <a:endParaRPr lang="en-US" b="1" dirty="0">
              <a:latin typeface="Arial Black" panose="020B0604020202020204" pitchFamily="34" charset="0"/>
              <a:cs typeface="Arial Black" panose="020B0604020202020204" pitchFamily="34" charset="0"/>
            </a:endParaRPr>
          </a:p>
        </p:txBody>
      </p:sp>
      <p:sp>
        <p:nvSpPr>
          <p:cNvPr id="19" name="Text Placeholder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E46CC291-411B-349C-8657-ED39C084F877}"/>
              </a:ext>
            </a:extLst>
          </p:cNvPr>
          <p:cNvSpPr>
            <a:spLocks noGrp="1"/>
          </p:cNvSpPr>
          <p:nvPr>
            <p:ph type="sldNum" sz="quarter" idx="15"/>
          </p:nvPr>
        </p:nvSpPr>
        <p:spPr/>
        <p:txBody>
          <a:bodyPr/>
          <a:lstStyle/>
          <a:p>
            <a:fld id="{CC43B8D3-9A08-F84C-9DD4-44948BA52D4B}" type="slidenum">
              <a:rPr lang="en-US" smtClean="0"/>
              <a:pPr/>
              <a:t>9</a:t>
            </a:fld>
            <a:endParaRPr lang="en-US" dirty="0"/>
          </a:p>
        </p:txBody>
      </p:sp>
    </p:spTree>
    <p:extLst>
      <p:ext uri="{BB962C8B-B14F-4D97-AF65-F5344CB8AC3E}">
        <p14:creationId xmlns:p14="http://schemas.microsoft.com/office/powerpoint/2010/main" val="893108741"/>
      </p:ext>
    </p:extLst>
  </p:cSld>
  <p:clrMapOvr>
    <a:masterClrMapping/>
  </p:clrMapOvr>
</p:sld>
</file>

<file path=ppt/theme/theme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B0F111-FD6B-4279-A9B8-A9ADF2774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65A588-1D2A-427C-AA32-A236D95C8F8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3441F37-C10B-49C7-9131-D813AD6E948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Metropolitan design</Template>
  <TotalTime>194</TotalTime>
  <Words>633</Words>
  <Application>Microsoft Office PowerPoint</Application>
  <PresentationFormat>Widescreen</PresentationFormat>
  <Paragraphs>63</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Söhne</vt:lpstr>
      <vt:lpstr>Office Theme</vt:lpstr>
      <vt:lpstr>Statistics Project</vt:lpstr>
      <vt:lpstr>Contents</vt:lpstr>
      <vt:lpstr>Objective of The Project</vt:lpstr>
      <vt:lpstr>Data Source and Methodology</vt:lpstr>
      <vt:lpstr>Analysis &amp; Results</vt:lpstr>
      <vt:lpstr>Boys vs Girls Drop in Drop Out Rate Statewise </vt:lpstr>
      <vt:lpstr>Regression of Proverty level and Students Statewise</vt:lpstr>
      <vt:lpstr>Interpreation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Project</dc:title>
  <dc:creator>BIPLAB KAR</dc:creator>
  <cp:lastModifiedBy>BIPLAB KAR</cp:lastModifiedBy>
  <cp:revision>4</cp:revision>
  <dcterms:created xsi:type="dcterms:W3CDTF">2023-10-04T10:25:43Z</dcterms:created>
  <dcterms:modified xsi:type="dcterms:W3CDTF">2023-10-04T13:59:17Z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