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300" r:id="rId8"/>
    <p:sldId id="301" r:id="rId9"/>
    <p:sldId id="262" r:id="rId10"/>
    <p:sldId id="264" r:id="rId11"/>
    <p:sldId id="265" r:id="rId12"/>
    <p:sldId id="295" r:id="rId13"/>
    <p:sldId id="296" r:id="rId14"/>
    <p:sldId id="299" r:id="rId15"/>
    <p:sldId id="297" r:id="rId16"/>
    <p:sldId id="298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618" y="-1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9C91B-F837-4F80-A9F8-92923F9E335E}" type="datetimeFigureOut">
              <a:rPr lang="en-GB" smtClean="0"/>
              <a:pPr/>
              <a:t>04/05/2019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CEF3A-103A-4B65-BCFD-4054C950E6B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01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CEF3A-103A-4B65-BCFD-4054C950E6B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B7E-BDB0-46A1-8813-E0FF0633821F}" type="datetimeFigureOut">
              <a:rPr lang="en-GB" smtClean="0"/>
              <a:pPr/>
              <a:t>04/05/2019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7041-E68E-417D-8EAE-AD266A3E9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B7E-BDB0-46A1-8813-E0FF0633821F}" type="datetimeFigureOut">
              <a:rPr lang="en-GB" smtClean="0"/>
              <a:pPr/>
              <a:t>04/05/2019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7041-E68E-417D-8EAE-AD266A3E9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B7E-BDB0-46A1-8813-E0FF0633821F}" type="datetimeFigureOut">
              <a:rPr lang="en-GB" smtClean="0"/>
              <a:pPr/>
              <a:t>04/05/2019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7041-E68E-417D-8EAE-AD266A3E9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B7E-BDB0-46A1-8813-E0FF0633821F}" type="datetimeFigureOut">
              <a:rPr lang="en-GB" smtClean="0"/>
              <a:pPr/>
              <a:t>04/05/2019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7041-E68E-417D-8EAE-AD266A3E9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B7E-BDB0-46A1-8813-E0FF0633821F}" type="datetimeFigureOut">
              <a:rPr lang="en-GB" smtClean="0"/>
              <a:pPr/>
              <a:t>04/05/2019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7041-E68E-417D-8EAE-AD266A3E9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B7E-BDB0-46A1-8813-E0FF0633821F}" type="datetimeFigureOut">
              <a:rPr lang="en-GB" smtClean="0"/>
              <a:pPr/>
              <a:t>04/05/2019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7041-E68E-417D-8EAE-AD266A3E9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B7E-BDB0-46A1-8813-E0FF0633821F}" type="datetimeFigureOut">
              <a:rPr lang="en-GB" smtClean="0"/>
              <a:pPr/>
              <a:t>04/05/2019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7041-E68E-417D-8EAE-AD266A3E9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B7E-BDB0-46A1-8813-E0FF0633821F}" type="datetimeFigureOut">
              <a:rPr lang="en-GB" smtClean="0"/>
              <a:pPr/>
              <a:t>04/05/2019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7041-E68E-417D-8EAE-AD266A3E9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B7E-BDB0-46A1-8813-E0FF0633821F}" type="datetimeFigureOut">
              <a:rPr lang="en-GB" smtClean="0"/>
              <a:pPr/>
              <a:t>04/05/2019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7041-E68E-417D-8EAE-AD266A3E9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B7E-BDB0-46A1-8813-E0FF0633821F}" type="datetimeFigureOut">
              <a:rPr lang="en-GB" smtClean="0"/>
              <a:pPr/>
              <a:t>04/05/2019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7041-E68E-417D-8EAE-AD266A3E9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B7E-BDB0-46A1-8813-E0FF0633821F}" type="datetimeFigureOut">
              <a:rPr lang="en-GB" smtClean="0"/>
              <a:pPr/>
              <a:t>04/05/2019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7041-E68E-417D-8EAE-AD266A3E9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9B7E-BDB0-46A1-8813-E0FF0633821F}" type="datetimeFigureOut">
              <a:rPr lang="en-GB" smtClean="0"/>
              <a:pPr/>
              <a:t>04/05/2019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7041-E68E-417D-8EAE-AD266A3E9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661248"/>
            <a:ext cx="861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dirty="0" smtClean="0"/>
              <a:t>Thank you for downloading </a:t>
            </a:r>
            <a:r>
              <a:rPr lang="en-GB" dirty="0" err="1" smtClean="0"/>
              <a:t>InVivoStat</a:t>
            </a:r>
            <a:r>
              <a:rPr lang="en-GB" dirty="0" smtClean="0"/>
              <a:t>. We hope you find it easy to use and informative!  This wizard gives a short introduction to the package and shows you how to perform statistical analyses using </a:t>
            </a:r>
            <a:r>
              <a:rPr lang="en-GB" dirty="0" err="1" smtClean="0"/>
              <a:t>InVivoStat</a:t>
            </a:r>
            <a:r>
              <a:rPr lang="en-GB" dirty="0" smtClean="0"/>
              <a:t>. 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72" y="1268760"/>
            <a:ext cx="5274310" cy="2344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47650"/>
            <a:ext cx="852487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07904" y="5879013"/>
            <a:ext cx="5256584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Variables are selected by clicking on the relevant box and  choosing the variable(s) from the dataset. 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Output options can be selected as required.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9792" y="2455396"/>
            <a:ext cx="1584176" cy="2197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47650"/>
            <a:ext cx="852487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8070" y="5013176"/>
            <a:ext cx="3096344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Once all options are selected , click on the ‘Submit’ button to run the analysis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6804248" y="5936506"/>
            <a:ext cx="1008112" cy="6637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47650"/>
            <a:ext cx="852487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24128" y="5301208"/>
            <a:ext cx="3312369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The output includes numerical results alongside information on the analysis employed and how to interpret the results generated.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47650"/>
            <a:ext cx="852487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70560" y="5880999"/>
            <a:ext cx="456387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The output also includes statistical </a:t>
            </a:r>
            <a:r>
              <a:rPr lang="en-GB" dirty="0" smtClean="0">
                <a:solidFill>
                  <a:srgbClr val="FF0000"/>
                </a:solidFill>
              </a:rPr>
              <a:t>references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47650"/>
            <a:ext cx="852487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62438" y="5840397"/>
            <a:ext cx="457200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The HTML output can be saved directly, or a pdf copy of the output generated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83768" y="980729"/>
            <a:ext cx="122413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47650"/>
            <a:ext cx="852487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62438" y="5301208"/>
            <a:ext cx="45720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GB" dirty="0">
                <a:solidFill>
                  <a:srgbClr val="FF0000"/>
                </a:solidFill>
              </a:rPr>
              <a:t>Other default output options, such as the default properties of the graphical plots and other numerical output selections, can be changed here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2280" y="476672"/>
            <a:ext cx="1008112" cy="6637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47650"/>
            <a:ext cx="852487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04048" y="4100879"/>
            <a:ext cx="3841386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dirty="0">
                <a:solidFill>
                  <a:srgbClr val="FF0000"/>
                </a:solidFill>
              </a:rPr>
              <a:t>Options include fonts and colour schemes on plots, as well as displaying the dataset alongside the results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47650"/>
            <a:ext cx="852487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 flipH="1">
            <a:off x="2569742" y="5663325"/>
            <a:ext cx="626469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Each module has a help button that will take you to the on-line </a:t>
            </a:r>
            <a:r>
              <a:rPr lang="en-GB" dirty="0" err="1" smtClean="0">
                <a:solidFill>
                  <a:srgbClr val="FF0000"/>
                </a:solidFill>
              </a:rPr>
              <a:t>tipsheets</a:t>
            </a:r>
            <a:r>
              <a:rPr lang="en-GB" dirty="0" smtClean="0">
                <a:solidFill>
                  <a:srgbClr val="FF0000"/>
                </a:solidFill>
              </a:rPr>
              <a:t> for more information on the individual modules.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69178" y="1052736"/>
            <a:ext cx="1008112" cy="6637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4208" y="1628800"/>
            <a:ext cx="248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Tipsheets</a:t>
            </a:r>
            <a:r>
              <a:rPr lang="en-GB" dirty="0" smtClean="0"/>
              <a:t> are available for all of </a:t>
            </a:r>
            <a:r>
              <a:rPr lang="en-GB" dirty="0" err="1" smtClean="0"/>
              <a:t>InVivoStat’s</a:t>
            </a:r>
            <a:r>
              <a:rPr lang="en-GB" dirty="0" smtClean="0"/>
              <a:t> </a:t>
            </a:r>
            <a:r>
              <a:rPr lang="en-GB" dirty="0" smtClean="0"/>
              <a:t>modules at the website.</a:t>
            </a:r>
            <a:endParaRPr lang="en-GB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18222" t="3326" r="22829" b="7395"/>
          <a:stretch>
            <a:fillRect/>
          </a:stretch>
        </p:blipFill>
        <p:spPr bwMode="auto">
          <a:xfrm>
            <a:off x="251519" y="260648"/>
            <a:ext cx="6085837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27221" t="13937" r="39479" b="7470"/>
          <a:stretch>
            <a:fillRect/>
          </a:stretch>
        </p:blipFill>
        <p:spPr bwMode="auto">
          <a:xfrm>
            <a:off x="611560" y="836712"/>
            <a:ext cx="3197155" cy="4536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283968" y="1628800"/>
            <a:ext cx="4644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Further information regarding the methodology implemented within </a:t>
            </a:r>
            <a:r>
              <a:rPr lang="en-GB" dirty="0" err="1" smtClean="0"/>
              <a:t>InVivoStat</a:t>
            </a:r>
            <a:r>
              <a:rPr lang="en-GB" dirty="0" smtClean="0"/>
              <a:t> can be found in:</a:t>
            </a:r>
          </a:p>
          <a:p>
            <a:endParaRPr lang="en-GB" i="1" dirty="0" smtClean="0"/>
          </a:p>
          <a:p>
            <a:r>
              <a:rPr lang="en-GB" i="1" dirty="0" smtClean="0"/>
              <a:t>The Design and Analysis of Animal Experiments</a:t>
            </a:r>
          </a:p>
          <a:p>
            <a:r>
              <a:rPr lang="en-GB" dirty="0" smtClean="0"/>
              <a:t>Bate and Clark</a:t>
            </a:r>
          </a:p>
          <a:p>
            <a:r>
              <a:rPr lang="en-GB" dirty="0" smtClean="0"/>
              <a:t>Cambridge University Press (2014)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76056" y="260648"/>
            <a:ext cx="31683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begin with your dataset needs to be formatted correctly.</a:t>
            </a:r>
          </a:p>
          <a:p>
            <a:endParaRPr lang="en-GB" dirty="0"/>
          </a:p>
          <a:p>
            <a:r>
              <a:rPr lang="en-GB" dirty="0" smtClean="0"/>
              <a:t>There are two main formats, depending on whether or not the response is measured repeatedly for each animal.</a:t>
            </a:r>
          </a:p>
          <a:p>
            <a:endParaRPr lang="en-GB" dirty="0" smtClean="0"/>
          </a:p>
          <a:p>
            <a:r>
              <a:rPr lang="en-GB" dirty="0" smtClean="0"/>
              <a:t>In both formats the responses are placed in a single column (within the dataset) with separate ‘indicator’ columns denoting animal characteristics, treatment factors and other nuisance variables.</a:t>
            </a:r>
          </a:p>
          <a:p>
            <a:endParaRPr lang="en-GB" dirty="0"/>
          </a:p>
          <a:p>
            <a:r>
              <a:rPr lang="en-GB" dirty="0" smtClean="0"/>
              <a:t>In this scenario each animal is measured once and each row of the dataset corresponds to an animal. 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24800" t="2481" r="43700" b="11120"/>
          <a:stretch>
            <a:fillRect/>
          </a:stretch>
        </p:blipFill>
        <p:spPr bwMode="auto">
          <a:xfrm>
            <a:off x="467544" y="260648"/>
            <a:ext cx="3696411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5976" y="836712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second commonly used format is needed when animals are measured repeatedly, perhaps over time.</a:t>
            </a:r>
          </a:p>
          <a:p>
            <a:endParaRPr lang="en-GB" dirty="0"/>
          </a:p>
          <a:p>
            <a:r>
              <a:rPr lang="en-GB" dirty="0" smtClean="0"/>
              <a:t>In this dataset all the responses are placed in one column. Also required is a column indicating the animal (there are multiple rows per animal), a column indicating the repeated factor level (i.e. the Day variable) and also columns to indicate the Treatment factors.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4521" t="2606" r="47129" b="10275"/>
          <a:stretch>
            <a:fillRect/>
          </a:stretch>
        </p:blipFill>
        <p:spPr bwMode="auto">
          <a:xfrm>
            <a:off x="323528" y="216024"/>
            <a:ext cx="3397493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47650"/>
            <a:ext cx="852487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2518" y="5415607"/>
            <a:ext cx="385192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dirty="0" smtClean="0">
                <a:solidFill>
                  <a:srgbClr val="FF0000"/>
                </a:solidFill>
              </a:rPr>
              <a:t>To start using </a:t>
            </a:r>
            <a:r>
              <a:rPr lang="en-GB" dirty="0" err="1" smtClean="0">
                <a:solidFill>
                  <a:srgbClr val="FF0000"/>
                </a:solidFill>
              </a:rPr>
              <a:t>InVivoStat</a:t>
            </a:r>
            <a:r>
              <a:rPr lang="en-GB" dirty="0" smtClean="0">
                <a:solidFill>
                  <a:srgbClr val="FF0000"/>
                </a:solidFill>
              </a:rPr>
              <a:t>, first you need to upload your dataset. Do this by clicking on the </a:t>
            </a:r>
            <a:r>
              <a:rPr lang="en-GB" dirty="0" smtClean="0">
                <a:solidFill>
                  <a:srgbClr val="FF0000"/>
                </a:solidFill>
              </a:rPr>
              <a:t>‘My Data’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23728" y="673817"/>
            <a:ext cx="72008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47650"/>
            <a:ext cx="852487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08104" y="4797152"/>
            <a:ext cx="252028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dirty="0" smtClean="0">
                <a:solidFill>
                  <a:srgbClr val="FF0000"/>
                </a:solidFill>
              </a:rPr>
              <a:t>Click on the ‘Upload Data’ button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7624" y="1484784"/>
            <a:ext cx="122413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47650"/>
            <a:ext cx="852487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36096" y="4695527"/>
            <a:ext cx="2736304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Click on ‘Select an existing Excel or CSV file’ to choose the file to import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14538" y="1736812"/>
            <a:ext cx="263738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47650"/>
            <a:ext cx="852487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36096" y="4695527"/>
            <a:ext cx="2736304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Once the file has been selected, click on ‘Upload’</a:t>
            </a:r>
          </a:p>
          <a:p>
            <a:pPr algn="ctr"/>
            <a:endParaRPr lang="en-GB" dirty="0">
              <a:solidFill>
                <a:srgbClr val="FF0000"/>
              </a:solidFill>
            </a:endParaRP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If your Excel sheet has multiple sheets you will be asked which one to import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87624" y="2953802"/>
            <a:ext cx="100811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4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47650"/>
            <a:ext cx="852487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54032" y="4437112"/>
            <a:ext cx="3744416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Analyses can be now selected from the ‘Statistics’ drop-down list</a:t>
            </a:r>
          </a:p>
          <a:p>
            <a:pPr algn="ctr"/>
            <a:endParaRPr lang="en-GB" dirty="0">
              <a:solidFill>
                <a:srgbClr val="FF0000"/>
              </a:solidFill>
            </a:endParaRP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You will be asked which dataset to analyse from the available uploaded datasets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99792" y="620688"/>
            <a:ext cx="100811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3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47650"/>
            <a:ext cx="852487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1640" y="5733256"/>
            <a:ext cx="7704856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Using each analysis module involves following a similar procedure.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Each module has a </a:t>
            </a:r>
            <a:r>
              <a:rPr lang="en-GB" dirty="0" smtClean="0">
                <a:solidFill>
                  <a:srgbClr val="FF0000"/>
                </a:solidFill>
              </a:rPr>
              <a:t>‘Input Options’ (where </a:t>
            </a:r>
            <a:r>
              <a:rPr lang="en-GB" dirty="0" smtClean="0">
                <a:solidFill>
                  <a:srgbClr val="FF0000"/>
                </a:solidFill>
              </a:rPr>
              <a:t>the analysis options are selected) and a </a:t>
            </a:r>
            <a:r>
              <a:rPr lang="en-GB" dirty="0" smtClean="0">
                <a:solidFill>
                  <a:srgbClr val="FF0000"/>
                </a:solidFill>
              </a:rPr>
              <a:t>‘Output Options’ where results are selected.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515</Words>
  <Application>Microsoft Office PowerPoint</Application>
  <PresentationFormat>On-screen Show (4:3)</PresentationFormat>
  <Paragraphs>38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</dc:creator>
  <cp:lastModifiedBy>Simon Bate</cp:lastModifiedBy>
  <cp:revision>20</cp:revision>
  <dcterms:created xsi:type="dcterms:W3CDTF">2014-10-03T22:33:00Z</dcterms:created>
  <dcterms:modified xsi:type="dcterms:W3CDTF">2019-05-04T21:29:31Z</dcterms:modified>
</cp:coreProperties>
</file>