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9" r:id="rId2"/>
    <p:sldId id="303" r:id="rId3"/>
    <p:sldId id="330" r:id="rId4"/>
    <p:sldId id="268" r:id="rId5"/>
    <p:sldId id="354" r:id="rId6"/>
    <p:sldId id="333" r:id="rId7"/>
    <p:sldId id="335" r:id="rId8"/>
    <p:sldId id="355" r:id="rId9"/>
    <p:sldId id="356" r:id="rId10"/>
    <p:sldId id="358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11F5-F26B-46E8-B0C8-1032D0C56442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1553-4CB4-4661-804A-DE49BDD5A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28FD-F5D8-86BF-DE08-BA308F55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404660-2C69-B55A-7EC1-A4AA9476D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E8DE02-9650-490B-A28B-922A51CA3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DC0B3-6121-2F0A-8D3B-802072FAD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F573-0DE2-6A6D-964F-35F89966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554ACB-D244-BAB1-241F-6FE7291DC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561D6D-1D9A-C944-B420-1BA8C81E8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FC818-C7D9-D0DD-0815-7C48E9272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7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7FB5-FF41-6EE6-CFBB-10173DB4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19A108-9531-4472-70E5-597F07CD7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1CA1D8-D21F-E7A6-1F94-0C8D4A832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AA3F2-C4C6-DDCF-C47B-55913EFE3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8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3D9C-EFF3-1D02-A86E-09FAEE331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F7BD65-6C8C-9CF2-D2FA-3405EBDE3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911EAA-96AC-4A34-4AD2-CF02543A6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DCA67-41D4-DC91-43C5-6CDB2C0F3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1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5127-C69D-B423-69A4-6CC7E28E4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9E3851-6227-47D5-A7AE-5E2470661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854115-06BD-0CFA-C1BD-2A85DC639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DA986-4170-4040-28AC-13341BC8D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4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6F97-A157-AC24-149B-F6A46E2BA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95F519-E639-2CA5-E2C4-FE02A2CCC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0B9F80-7D13-CE9C-DC3E-43B68AE73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9D1CA-A9B4-6C72-11B8-4FA6C54C1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1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E0FB0-14D2-3179-243B-B1CFF0C6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8AD856-5D13-A9A7-4ECC-0FA55947D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5C042F-358F-4F17-C071-82F172A6B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5D9500-3D3D-C74D-9E50-A6F1606ED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0FD0-AEAB-3A11-4D47-C2F41F19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47B630-C35F-E086-DE31-066C28EC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83BB84-A783-7224-CAB8-98D94CEE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DF328-8ED9-7C00-A6DD-E3D0A1C54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7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E942-80B2-423F-9DDB-72C436260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8EA39-AE22-6A31-2D74-DBE653B04F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C1B008-F74B-118C-4986-CBC609C53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3358E-712D-7A49-B303-E186DE0EF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51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E206-A09B-C1CF-B936-AF36F7EB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C4B7D2-818A-33DC-AE0F-D5F9048EE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7A0771-7AA3-53CD-E629-1B6D0E145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B2295-9225-7077-B6C9-5482DEB8E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E46F7-4E12-42AC-1CAF-DC159683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1033CE-0BFC-715F-A36A-D71E73256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35DD00-9E54-ACD1-CF87-6BBC10B4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BEDF6-17FB-A956-463B-33FC42093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8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BBFCF-579C-D366-63FD-4D2ED03E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3B9830-390C-4155-B8E9-5ADDDF590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156459-AB8E-DE45-0958-B7A4F7C99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37326-58AA-4E6C-9C1C-74FE7E001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4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16FBA-5E91-0459-011E-4981C321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EB60B7-1487-0EE8-AEE9-ED2D7557A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691AAC-C402-362C-340D-FBBA64E77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D0F21-E8D4-5666-3BC9-05F0F1E20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4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E4C6-488C-5931-571C-7997FFEB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DF68F3-7D0A-E401-B373-0AA536433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0049B45-465C-FC31-896B-3BB6CA94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A304E-8322-0088-8BA0-F2D09F97E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7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AB66B-0367-B5F2-B88A-8EDF7026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2AD9EC-1E8F-3A9D-11FB-2ECFF9BA5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C7DFB2-2469-6E74-AE9F-06BBD6B4D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B2B46-73E6-E2B4-6288-597F217C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18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67BCB-A25C-5623-290E-C42A7EFE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C5BEED-ADAD-EF3B-2D44-09899C3C2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3201F9-4213-E207-7567-909CBFC40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22D192-1451-CAFE-01EE-803B25AF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8951-C90C-AEA6-8B63-58335BB76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9E3DD0-2041-E38D-C80A-E81DC92FD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EEA832-9146-C26F-94CB-38D03026F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D43E2-72F9-14F4-0E45-DD5888661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4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D8D3-4098-4559-DE52-C5B6083BC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F0E185-ACA5-72AA-2149-23AB7BB2D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0C6097-417B-F1EE-3C1F-855DFF2E7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4BDB2-65D7-9F5C-80A7-5746176E9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7EF0-2187-80DD-8EB9-114D36EC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0A671E-B901-FB7C-DBB5-B66C08A3B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9F3DEF-1C6B-840E-7F57-C8A17C2A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E3BCD-1D7A-C561-A86A-1B1774B1F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67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B0AD1-FFC0-C311-7A24-F3342B37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C3B208-C58A-EB35-8676-E45D846C8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9F14D1-AABB-E399-F0F1-4B41BB524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073E8-2479-D394-3BCC-7178E5A50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8A2A-736D-2257-6164-2EE992A21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FDC32E-11F0-E680-E914-0EEBC49C5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3E031E-CB29-66A2-B2B6-2A7A13D7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6EE38-65F6-5994-2F36-98FD71F7C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D04F-AF70-BA92-20AD-E68224526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635621-CCD0-CC19-9AD4-820E7756A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FD9386-89BD-3912-FE20-BDA8AD9A2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6AC9-96EB-8071-9590-A42E980FA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76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31C9-094E-4DA4-750A-75824386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94FBF-70FF-3196-06A9-67E51244C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A7264E-F5AC-63D5-D62C-53F9E4A73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FB1D8-F0E0-35D9-65B7-FB29A6564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85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14E1-DA5A-88A8-43F7-E273D6C9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E490B7-BC32-5B38-3FE4-13C5BA90C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2E82B9-5126-A4AC-8C22-D7C20E6A6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3A678-FBAD-2D28-DA65-3BB0B9BAD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9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821B0-AC48-AF66-2B16-3AB80B72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BBCFEE-02A9-B804-E1FE-5B1357034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EFF5CA-8218-A05C-C064-EE960EF73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EE327-F5E0-F7C3-1002-57FC6F4AA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039B-5483-B791-2281-DE505BEC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6D5FC5-34E8-2343-1D77-C4467C333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0F6540-0B5C-73ED-1A00-91A77FA61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C8CA2-3A01-9AFD-6887-BEBEF8709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161B-0250-6D94-FBB8-6372EE463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22F20E-06C8-FEBB-5D4F-106A6F662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49486D-5FAB-0004-AD72-47C2E4CB3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D8609-0FC4-A4BC-1090-15A6CE60D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9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5C9B0-D015-1444-6B98-3B24AA0B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C59F7B-FA8D-4569-02E3-3DACFCB74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945895-4710-E137-0E0F-9F4C2DBC6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CDA8D-CEE9-DB02-C86B-8D1ADE3BA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6A02-CF6F-872E-4081-5546090ED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0FF16-1E07-838F-4A14-50AF089D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AB452-E138-D1AC-DF95-42E07EF5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5EC29-CBE6-B90D-E8C5-D44C3028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ADAA1-4B55-F849-AE19-ED04E0D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062F3-178C-6BA1-A8D9-8CCB891D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FB30A-7EEE-CDD4-3913-DB191D1A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1592A-0B9C-BFB7-DEDB-FBB1DB45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847D-B62F-EC7F-AF85-B6BD026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E8ACB-930E-F7E4-FCCE-DC360214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0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62159-FCEF-5B17-8B8D-6B8E332BD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EBEA1-B54C-ABE8-D86F-60F79574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C683E-7446-890E-4A88-54F23C5A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7FD9E-243B-79AE-8631-F1CF6DF5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8D4A-7531-B0BF-4267-2FD707D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6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3075709"/>
            <a:ext cx="12192000" cy="1328016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851024" y="28092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851024" y="21106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851024" y="45725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51024" y="48688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87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9F25-927D-33AF-085A-45CAE15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1C186-7939-8887-90A0-A540F433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0118B-3BA5-E56A-03D4-D250D64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2584B-895D-C27F-BB12-97BE2F00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5D4C-7891-8344-D2C5-AA5DD55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7FABE-1238-0859-80C6-088A1DB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5320E-1A10-4F19-5A32-748C8755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D90BB-C4D5-E003-0A62-5889FCB5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3BB74-089A-EB12-23EF-C662BD0E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F3C87-AFE7-8852-3E81-684CA5E1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B72AB-B7AA-7B22-DA05-0C1635A9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7A21F-7513-754B-852F-14A095562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EB50B-8E35-A6A3-2163-DA456C90B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9643B-BFC6-6E61-460C-ECB9E0BE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97D15-6F1D-B60A-6FE7-C8F493B8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4EFAE-E669-3344-BB68-E5A74E15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AA2E-CC74-04B2-8682-8000DFFB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F181-1DAF-A016-E2C0-261CC9BD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D8D17-8E03-3B05-657B-DB50A9A1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A5425-80E8-1AFA-7A7A-76F1F6C9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88B88-2B34-480F-A576-2742F385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F03660-0051-85A6-6F28-E52C09AA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E772CA-1858-0000-096A-67957210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BE0497-4AB5-17D9-BD95-6CCE992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75856-6E10-1336-3D13-F980BC47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C043A-0275-532E-2876-87CF974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044581-E156-F2A2-36B0-70047790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6914E-E7CF-523F-D4F5-2548766D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4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37A3A-CEF0-A9A2-FBD9-6A09FFEB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975574-EA09-482B-00FE-66821B7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A108F-5B37-6DFE-7368-593B4D90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1F8C-1260-0002-6A2A-DE304A1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510BE-1277-200C-36FF-9CA549B8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4A38C-5206-7F36-F2D3-2F2562B6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FED4-E1E2-3927-BCFC-F012EF9D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5DF6C-0F48-9D60-2A72-736678B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99BAD-3492-473B-58D0-59608935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D5B4-86E3-0A4E-54F1-8E06CE39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3908B2-9F60-3A5B-6304-392A2203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812B7-7926-F2A5-6B9A-3A2207F1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98C78-7470-BBA4-ACF7-D73E2F94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35106-1BC7-784B-3188-1D5AD541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71852-C8C5-AE3D-7E4C-ABEFF11C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A7EBD-D77B-494E-DE40-A09E821C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15F9A-9072-7B4A-CB25-24247988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4F65-FF30-9F12-3CFE-1C6F5F7A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3325F-F9AC-43AF-8E47-3C8615E632F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2F51A-1C25-FCAA-FD31-2095262C6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6A796-8171-F147-EF33-3408463F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A9AE3-6102-4866-B8C4-81503426B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 b="-5557"/>
          <a:stretch>
            <a:fillRect/>
          </a:stretch>
        </p:blipFill>
        <p:spPr>
          <a:xfrm>
            <a:off x="0" y="0"/>
            <a:ext cx="12192000" cy="5105399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0" y="4379558"/>
            <a:ext cx="12192000" cy="1191229"/>
          </a:xfrm>
          <a:solidFill>
            <a:srgbClr val="002F7C"/>
          </a:solidFill>
        </p:spPr>
        <p:txBody>
          <a:bodyPr/>
          <a:lstStyle/>
          <a:p>
            <a:endParaRPr lang="zh-CN" altLang="en-US" dirty="0">
              <a:solidFill>
                <a:srgbClr val="0070C0">
                  <a:alpha val="0"/>
                </a:srgbClr>
              </a:solidFill>
            </a:endParaRPr>
          </a:p>
        </p:txBody>
      </p:sp>
      <p:sp>
        <p:nvSpPr>
          <p:cNvPr id="20" name="副标题 4"/>
          <p:cNvSpPr>
            <a:spLocks noGrp="1"/>
          </p:cNvSpPr>
          <p:nvPr>
            <p:ph type="subTitle" idx="1"/>
          </p:nvPr>
        </p:nvSpPr>
        <p:spPr>
          <a:xfrm>
            <a:off x="431801" y="6258113"/>
            <a:ext cx="2635249" cy="55879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3D5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2025/1/8</a:t>
            </a:r>
            <a:endParaRPr kumimoji="1" lang="zh-CN" altLang="en-US" dirty="0">
              <a:solidFill>
                <a:srgbClr val="3D55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3"/>
          <p:cNvSpPr>
            <a:spLocks noGrp="1"/>
          </p:cNvSpPr>
          <p:nvPr>
            <p:ph type="ctrTitle"/>
          </p:nvPr>
        </p:nvSpPr>
        <p:spPr>
          <a:xfrm>
            <a:off x="431801" y="4555940"/>
            <a:ext cx="11284802" cy="1098918"/>
          </a:xfrm>
        </p:spPr>
        <p:txBody>
          <a:bodyPr>
            <a:no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Easy Deploy</a:t>
            </a:r>
            <a:r>
              <a:rPr lang="zh-CN" altLang="en-US" sz="4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Cambria" panose="020405030504060302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4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一站式</a:t>
            </a:r>
            <a:r>
              <a:rPr lang="en-US" altLang="zh-CN" sz="4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zh-CN" altLang="en-US" sz="4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训练服务平台</a:t>
            </a:r>
            <a:endParaRPr lang="en-US" altLang="zh-CN" sz="4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326" y="5796448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3D557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贾文超 秦成 张扬 周政宇</a:t>
            </a:r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0A2B29B2-EF8E-450A-3CAA-B9DE94E2B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05" y="5828853"/>
            <a:ext cx="1689735" cy="858520"/>
          </a:xfrm>
          <a:prstGeom prst="rect">
            <a:avLst/>
          </a:prstGeom>
        </p:spPr>
      </p:pic>
    </p:spTree>
  </p:cSld>
  <p:clrMapOvr>
    <a:masterClrMapping/>
  </p:clrMapOvr>
  <p:transition advClick="0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C3366-B660-AF44-400F-6C82FB57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E8F0B559-E1ED-25CB-91E0-5B80771AB05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3D1850-77C4-2B61-C5FA-44549D773C4A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F5C91C66-5A0D-3597-5A12-A453E8FD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4BFD465E-EDA5-2AF9-DA5D-48A05CA7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训练配置模块</a:t>
            </a:r>
          </a:p>
        </p:txBody>
      </p:sp>
      <p:pic>
        <p:nvPicPr>
          <p:cNvPr id="3" name="Drawing 4">
            <a:extLst>
              <a:ext uri="{FF2B5EF4-FFF2-40B4-BE49-F238E27FC236}">
                <a16:creationId xmlns:a16="http://schemas.microsoft.com/office/drawing/2014/main" id="{BA989D26-AD27-4643-0DBF-4A08F04E8D4D}"/>
              </a:ext>
            </a:extLst>
          </p:cNvPr>
          <p:cNvPicPr/>
          <p:nvPr/>
        </p:nvPicPr>
        <p:blipFill>
          <a:blip r:embed="rId4"/>
          <a:srcRect l="14941" r="11370"/>
          <a:stretch/>
        </p:blipFill>
        <p:spPr>
          <a:xfrm>
            <a:off x="5047496" y="1319840"/>
            <a:ext cx="7144504" cy="3741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21EED8-E39F-25F7-C3FC-EB833B5A60D3}"/>
              </a:ext>
            </a:extLst>
          </p:cNvPr>
          <p:cNvSpPr txBox="1"/>
          <p:nvPr/>
        </p:nvSpPr>
        <p:spPr>
          <a:xfrm>
            <a:off x="155944" y="784670"/>
            <a:ext cx="4727944" cy="6296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：负责与系统进行交互，执行数据和算法的查询、训练参数配置和训练任务启动。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目标：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用户能够顺利查看算法与数据集列表、配置训练参数、启动训练，并与外部数据集和算法管理系统集成完成任务。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前置条件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用户已登录系统。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数据集和算法管理系统正常运行，可供查询和访问。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高性能算力服务器处于可用状态。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后置条件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用户完成算法与数据集的查询任务。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用户成功配置训练参数并验证配置。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启动训练后，系统将请求发送至算力服务器，任务开始执行。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触发器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用户登录系统，开始执行查询、参数配置或训练任务。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A895-9260-03E4-CAB3-30F9CC73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EC7A9D2C-247F-EA65-07AA-72C6D54E8B0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2BC4CD-6A60-FE42-5130-EEAFD9788B83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AD25460F-6AB9-95FD-E296-EC302427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920BFA03-5B0D-2D6E-968F-344BFD65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训练配置模块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71CB4D-83B0-16A3-20BE-524CD6CBAC3F}"/>
              </a:ext>
            </a:extLst>
          </p:cNvPr>
          <p:cNvSpPr txBox="1"/>
          <p:nvPr/>
        </p:nvSpPr>
        <p:spPr>
          <a:xfrm>
            <a:off x="149117" y="861829"/>
            <a:ext cx="3257107" cy="595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1600" b="1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查看算法列表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用户选择查看算法列表，系统通过外部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返回算法列表。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查看数据集列表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用户选择查看数据集列表，系统通过外部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返回数据集列表。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配置训练参数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用户选择配置训练参数。</a:t>
            </a: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提交后系统验证参数配置，确保用户输入的参数符合要求。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4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启动训练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用户选择启动训练任务。</a:t>
            </a: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系统根据配置的参数，将训练任务提交到高性能算力服务器，并等待返回结果。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9BC88C-D96F-84F2-18A8-D3C4F73641FC}"/>
              </a:ext>
            </a:extLst>
          </p:cNvPr>
          <p:cNvSpPr txBox="1"/>
          <p:nvPr/>
        </p:nvSpPr>
        <p:spPr>
          <a:xfrm>
            <a:off x="3732291" y="926436"/>
            <a:ext cx="3257107" cy="591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扩展流程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配置训练参数时验证失败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系统提示用户参数输入不合法或缺失。</a:t>
            </a: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用户重新修改参数配置。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外部系统不可用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</a:t>
            </a:r>
            <a:r>
              <a:rPr lang="en-US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或高性能算力服务器不可用时，系统提示错误信息。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异常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数据集与算法管理系统异常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系统无法返回算法或数据集列表，提示用户稍后重试或联系管理员。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算力服务器资源不足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训练任务提交失败，系统返回错误信息，并建议用户稍后重试。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sz="15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用户配置参数错误</a:t>
            </a:r>
            <a:endParaRPr lang="zh-CN" altLang="zh-CN" sz="15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sz="15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系统在验证参数时发现错误，阻止训练任务启动。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276FAF-BD9C-0448-C5E8-851843F5B56D}"/>
              </a:ext>
            </a:extLst>
          </p:cNvPr>
          <p:cNvSpPr txBox="1"/>
          <p:nvPr/>
        </p:nvSpPr>
        <p:spPr>
          <a:xfrm>
            <a:off x="7293935" y="926436"/>
            <a:ext cx="3629246" cy="568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优先级：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何时可用：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第一次增量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使用频率：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中等到高频。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使用方式：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用户通过界面执行各个功能，包括：</a:t>
            </a:r>
          </a:p>
          <a:p>
            <a:pPr marL="573405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查询数据集和算法列表</a:t>
            </a:r>
          </a:p>
          <a:p>
            <a:pPr marL="573405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配置训练参数</a:t>
            </a:r>
          </a:p>
          <a:p>
            <a:pPr marL="573405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启动训练任务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次要参与者：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高性能算力服务器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次要参与者使用方式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数据集和算法管理系统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：提供数据集和算法信息供用户查询。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6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高性能算力服务器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：执行用户提交的训练任务，并返回训练结果。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5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C423-4A57-175F-AE74-5563100F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E91EB20A-B394-02C0-CC19-B4AA63FC73BE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D2E990-D90C-8E4E-11C5-DA47E466AAF3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54F6773D-6DC4-8495-8295-7E43D348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BC0F6731-3BDF-1A5F-5EEB-A5B03DFD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训练监控模块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12ED57-3973-F558-B62C-F5464EBCBE96}"/>
              </a:ext>
            </a:extLst>
          </p:cNvPr>
          <p:cNvSpPr txBox="1"/>
          <p:nvPr/>
        </p:nvSpPr>
        <p:spPr>
          <a:xfrm>
            <a:off x="155944" y="784670"/>
            <a:ext cx="4727944" cy="557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：负责执行各项查询操作，了解训练过程、状态、参数和结果。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目标：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用户可以查询训练的进度、状态、统计指标、参数配置及日志，全面监控训练过程。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前置条件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用户已登录系统。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训练任务已启动，或相关数据（状态、日志、指标）可供查询。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后置条件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用户完成对训练信息的查询任务。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查询结果正确展示给用户。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触发器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用户选择需要查询的功能，如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查看训练状态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查看训练指标统计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等。</a:t>
            </a:r>
          </a:p>
        </p:txBody>
      </p:sp>
      <p:pic>
        <p:nvPicPr>
          <p:cNvPr id="4" name="Drawing 7">
            <a:extLst>
              <a:ext uri="{FF2B5EF4-FFF2-40B4-BE49-F238E27FC236}">
                <a16:creationId xmlns:a16="http://schemas.microsoft.com/office/drawing/2014/main" id="{0D933FA9-B130-60EC-D879-15719D854A2E}"/>
              </a:ext>
            </a:extLst>
          </p:cNvPr>
          <p:cNvPicPr/>
          <p:nvPr/>
        </p:nvPicPr>
        <p:blipFill>
          <a:blip r:embed="rId4"/>
          <a:srcRect l="21149" r="17374"/>
          <a:stretch/>
        </p:blipFill>
        <p:spPr>
          <a:xfrm>
            <a:off x="5265149" y="920602"/>
            <a:ext cx="6833963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D321E-B95D-AAA9-87BF-25C4F76F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50FD54D-1CDC-864B-2AB7-12B1B7814616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BEA4E1-6733-D884-A83E-700DC9DEEBCE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FA19726B-6961-B4B0-7383-3AF807DD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DF6AB723-52F9-48CF-8901-597B0A9A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训练监控模块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F6EDC-C108-1E9D-69E3-AAE3996AF83F}"/>
              </a:ext>
            </a:extLst>
          </p:cNvPr>
          <p:cNvSpPr txBox="1"/>
          <p:nvPr/>
        </p:nvSpPr>
        <p:spPr>
          <a:xfrm>
            <a:off x="149116" y="861829"/>
            <a:ext cx="5103367" cy="558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基本功能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查看实</a:t>
            </a:r>
            <a:r>
              <a:rPr lang="zh-CN" altLang="en-US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训练进度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用户查看当前训练任务的整体进度信息。</a:t>
            </a: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查看训练状态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用户获取当前训练任务的执行状态（如运行中、已完成、失败等）。</a:t>
            </a: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查看训练指标统计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用户查询训练过程中生成的统计指标，包括损失函数曲线与准确率。</a:t>
            </a: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4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查看参数配置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用户查询训练任务的参数配置，如学习率、批次大小、训练轮次等关键信息。</a:t>
            </a: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5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查看训练日志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用户查询训练任务生成的执行日志，以排查问题或了解详细过程。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B6F5B-E068-56FB-2C95-B12BE14EEC86}"/>
              </a:ext>
            </a:extLst>
          </p:cNvPr>
          <p:cNvSpPr txBox="1"/>
          <p:nvPr/>
        </p:nvSpPr>
        <p:spPr>
          <a:xfrm>
            <a:off x="5745388" y="861829"/>
            <a:ext cx="6297495" cy="413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异常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系统超时或无响应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系统给出相应提示，用户稍后重试。</a:t>
            </a:r>
            <a:endParaRPr lang="en-US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 algn="just">
              <a:lnSpc>
                <a:spcPct val="130000"/>
              </a:lnSpc>
              <a:spcAft>
                <a:spcPts val="100"/>
              </a:spcAft>
            </a:pP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优先级：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高。</a:t>
            </a:r>
          </a:p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何时可用：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系统部署完成。</a:t>
            </a:r>
          </a:p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使用频率：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高。用户监控训练过程时频繁使用。</a:t>
            </a:r>
          </a:p>
          <a:p>
            <a:pPr algn="just"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使用方式：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用户通过系统界面选择相应的查询功能（如：查看状态、指标等）。</a:t>
            </a:r>
          </a:p>
          <a:p>
            <a:pPr marL="285750" indent="-285750" algn="just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系统返回查询结果，并以图表或文本形式展示。</a:t>
            </a:r>
          </a:p>
        </p:txBody>
      </p:sp>
    </p:spTree>
    <p:extLst>
      <p:ext uri="{BB962C8B-B14F-4D97-AF65-F5344CB8AC3E}">
        <p14:creationId xmlns:p14="http://schemas.microsoft.com/office/powerpoint/2010/main" val="37820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ACA5D-DCFE-4AFE-444E-00460DE9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9A4E73C6-11CA-B1EF-933B-FC0BB699ABA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57B14F-0CB7-DCB4-898E-F8DE5E45C511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FF343BD7-DF76-DA24-4237-C41382C1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A7B12880-6353-5B76-799F-A2A391DC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任务管理模块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4E5385-4174-7BA1-45AA-BA580CEE5544}"/>
              </a:ext>
            </a:extLst>
          </p:cNvPr>
          <p:cNvSpPr txBox="1"/>
          <p:nvPr/>
        </p:nvSpPr>
        <p:spPr>
          <a:xfrm>
            <a:off x="155944" y="784670"/>
            <a:ext cx="4727944" cy="556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：查询训练任务的日志、模型与任务列表，进一步导出、下载或查询详细记录。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目标：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用户高效管理训练任务，查询训练日志、模型、任务列表，并执行进一步操作（如导出日志、下载模型）。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前置条件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用户已登录系统。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系统中存在训练日志、模型与任务列表数据。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后置条件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用户成功执行查询操作，系统返回相应数据或文件。</a:t>
            </a: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触发器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查看日志列表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查看模型列表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查看任务列表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功能。</a:t>
            </a:r>
          </a:p>
        </p:txBody>
      </p:sp>
      <p:pic>
        <p:nvPicPr>
          <p:cNvPr id="3" name="Drawing 10">
            <a:extLst>
              <a:ext uri="{FF2B5EF4-FFF2-40B4-BE49-F238E27FC236}">
                <a16:creationId xmlns:a16="http://schemas.microsoft.com/office/drawing/2014/main" id="{920EF44B-3EAC-0A44-9DC2-55D979B84396}"/>
              </a:ext>
            </a:extLst>
          </p:cNvPr>
          <p:cNvPicPr/>
          <p:nvPr/>
        </p:nvPicPr>
        <p:blipFill>
          <a:blip r:embed="rId4"/>
          <a:srcRect l="22767" r="18183"/>
          <a:stretch/>
        </p:blipFill>
        <p:spPr>
          <a:xfrm>
            <a:off x="5592726" y="1178331"/>
            <a:ext cx="5890866" cy="41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D5BF9-41B4-1BF3-85F2-D6C6916E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717AAF7-00BA-BF8F-CBF4-AA827ED1F08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38E217-3BC0-6F55-FCA7-FC40BA2E6BE7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E8B1C13-4625-6294-6DAA-48B31B91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基于场景的建模：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任务管理模块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2F120F-4145-DF84-E2AD-067CF95F946A}"/>
              </a:ext>
            </a:extLst>
          </p:cNvPr>
          <p:cNvSpPr txBox="1"/>
          <p:nvPr/>
        </p:nvSpPr>
        <p:spPr>
          <a:xfrm>
            <a:off x="155944" y="784670"/>
            <a:ext cx="5252484" cy="594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"/>
              </a:spcAft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基本功能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查看日志列表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查看日志列表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，系统展示训练日志的简要信息。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查看模型列表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查看模型列表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，系统展示训练生成的模型信息。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3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查看任务列表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查看任务列表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，系统展示当前任务的基本信息。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4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创建任务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创建任务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，系统将跳转训练配置模块进行任务配置。</a:t>
            </a:r>
          </a:p>
          <a:p>
            <a:pPr marL="342900" lvl="0" indent="-342900">
              <a:lnSpc>
                <a:spcPct val="13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5"/>
            </a:pPr>
            <a:r>
              <a:rPr lang="zh-CN" altLang="zh-CN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训练验证</a:t>
            </a:r>
            <a:endParaRPr lang="zh-CN" altLang="zh-CN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100"/>
              </a:spcAft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用户选择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训练验证</a:t>
            </a:r>
            <a:r>
              <a:rPr lang="en-US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，系统将对训练结束的模型进行验证。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52EC1E-779E-1AAA-CC91-697AF532EC0C}"/>
              </a:ext>
            </a:extLst>
          </p:cNvPr>
          <p:cNvSpPr txBox="1"/>
          <p:nvPr/>
        </p:nvSpPr>
        <p:spPr>
          <a:xfrm>
            <a:off x="5971952" y="784670"/>
            <a:ext cx="5950690" cy="48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异常</a:t>
            </a:r>
            <a:endParaRPr lang="zh-CN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导出训练日志时文件生成失败</a:t>
            </a:r>
            <a:endParaRPr lang="zh-CN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系统给出相应提示，用户稍后重试。</a:t>
            </a:r>
            <a:endParaRPr lang="en-US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7655">
              <a:lnSpc>
                <a:spcPct val="150000"/>
              </a:lnSpc>
              <a:spcAft>
                <a:spcPts val="100"/>
              </a:spcAft>
            </a:pPr>
            <a:endParaRPr lang="zh-CN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优先级：</a:t>
            </a: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何时可用：</a:t>
            </a: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系统部署完成。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使用频率：</a:t>
            </a:r>
            <a:endParaRPr lang="zh-CN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高频：用户实时查看日志与任务列表，掌握训练任务进度。</a:t>
            </a:r>
          </a:p>
          <a:p>
            <a:pPr marL="285750" indent="-285750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中频：用户在任务结束后下载模型与导出日志。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zh-CN" altLang="zh-CN" sz="17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使用方式：</a:t>
            </a:r>
            <a:endParaRPr lang="zh-CN" altLang="zh-CN" sz="17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/>
            </a:pP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用户通过系统界面选择查询功能（如</a:t>
            </a:r>
            <a:r>
              <a:rPr lang="en-US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查看日志列表</a:t>
            </a:r>
            <a:r>
              <a:rPr lang="en-US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>
              <a:lnSpc>
                <a:spcPct val="150000"/>
              </a:lnSpc>
              <a:spcAft>
                <a:spcPts val="100"/>
              </a:spcAft>
              <a:buClr>
                <a:srgbClr val="3370FF"/>
              </a:buClr>
              <a:buFont typeface="+mj-lt"/>
              <a:buAutoNum type="arabicPeriod" startAt="2"/>
            </a:pPr>
            <a:r>
              <a:rPr lang="zh-CN" altLang="zh-CN" sz="17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系统展示对应信息，并根据用户操作提供导出下载功能。</a:t>
            </a:r>
          </a:p>
        </p:txBody>
      </p:sp>
    </p:spTree>
    <p:extLst>
      <p:ext uri="{BB962C8B-B14F-4D97-AF65-F5344CB8AC3E}">
        <p14:creationId xmlns:p14="http://schemas.microsoft.com/office/powerpoint/2010/main" val="33599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32E0-FA4C-9E54-B37E-D13E7898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3562573-55CD-950B-E832-265DB48B8F91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E8BF6E-18AF-1EE0-8C8B-BA38E92D5445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4CC6780-7E3E-0CF3-7177-13BFA3769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基于类的建模：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训练配置模块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DF69FF-585E-FDE1-CC0F-2E6EAD11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01" y="894539"/>
            <a:ext cx="10214344" cy="5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00D8F-23BC-4C9D-E9C6-F07B9ACB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1B6B2E1-65FB-329F-5393-EF3E16607DE2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C6D36A-4C3F-11A4-2EB3-C1FDFBFE9A37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C1E2974D-1464-8148-713B-6766FE7A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基于类的建模：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训练监控模块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1D904-EF0D-F717-B980-9DCBE93B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12" y="1257168"/>
            <a:ext cx="8592772" cy="52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6EC96-02A0-5208-49D6-0BE02934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657C071-40AB-EA7D-46F7-F2714DC39741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12DD44-EC58-64A2-0389-F174B2C65179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99F76045-9F79-BEB3-1358-0E979F45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基于类的建模：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任务管理模块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C7A20-9BBA-A32B-1E00-6AA40266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01" y="1169542"/>
            <a:ext cx="9668540" cy="53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2EC8-A451-DF08-0CCB-0A93B634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BD6033B4-3DAA-7767-6631-60E770867C08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B7C51B-644F-DFF4-8041-1AE53BECBA7A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9B13ECF5-63C3-F8CA-6617-FB7BEC3A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基于行为的建模：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训练配置模块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581494-D81E-3707-80D2-559A52F8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9" t="2372" r="3458" b="2383"/>
          <a:stretch/>
        </p:blipFill>
        <p:spPr>
          <a:xfrm>
            <a:off x="3147237" y="824128"/>
            <a:ext cx="6081822" cy="60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5280" y="648970"/>
            <a:ext cx="1205230" cy="2576195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6320" y="-10795"/>
            <a:ext cx="1554480" cy="2698115"/>
          </a:xfrm>
          <a:prstGeom prst="rect">
            <a:avLst/>
          </a:prstGeom>
          <a:solidFill>
            <a:srgbClr val="CFA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1007089" y="607458"/>
            <a:ext cx="16129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charset="0"/>
              </a:rPr>
              <a:t>目 录</a:t>
            </a:r>
            <a:endParaRPr lang="en-US" altLang="zh-CN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charset="0"/>
            </a:endParaRPr>
          </a:p>
          <a:p>
            <a:pPr algn="ctr">
              <a:spcBef>
                <a:spcPct val="0"/>
              </a:spcBef>
            </a:pPr>
            <a:endParaRPr lang="zh-CN" altLang="en-US" sz="1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1036320" y="3557888"/>
            <a:ext cx="727831" cy="727831"/>
          </a:xfrm>
          <a:prstGeom prst="roundRect">
            <a:avLst/>
          </a:prstGeom>
          <a:solidFill>
            <a:srgbClr val="CFA57C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52090" y="3977464"/>
            <a:ext cx="2594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8" name="TextBox 76"/>
          <p:cNvSpPr txBox="1"/>
          <p:nvPr/>
        </p:nvSpPr>
        <p:spPr>
          <a:xfrm>
            <a:off x="1936547" y="3535842"/>
            <a:ext cx="407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项目简介</a:t>
            </a:r>
          </a:p>
        </p:txBody>
      </p:sp>
      <p:sp>
        <p:nvSpPr>
          <p:cNvPr id="39" name="椭圆 1"/>
          <p:cNvSpPr>
            <a:spLocks noChangeArrowheads="1"/>
          </p:cNvSpPr>
          <p:nvPr/>
        </p:nvSpPr>
        <p:spPr bwMode="auto">
          <a:xfrm>
            <a:off x="1036320" y="5048952"/>
            <a:ext cx="727831" cy="727831"/>
          </a:xfrm>
          <a:prstGeom prst="roundRect">
            <a:avLst/>
          </a:prstGeom>
          <a:solidFill>
            <a:srgbClr val="002F7C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52277" y="5468574"/>
            <a:ext cx="1191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1952090" y="5049506"/>
            <a:ext cx="542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项目约束</a:t>
            </a:r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69EA4CF8-FF3F-397B-CF5D-A8971F3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257" y="130912"/>
            <a:ext cx="1689735" cy="858520"/>
          </a:xfrm>
          <a:prstGeom prst="rect">
            <a:avLst/>
          </a:prstGeom>
        </p:spPr>
      </p:pic>
      <p:sp>
        <p:nvSpPr>
          <p:cNvPr id="4" name="椭圆 1">
            <a:extLst>
              <a:ext uri="{FF2B5EF4-FFF2-40B4-BE49-F238E27FC236}">
                <a16:creationId xmlns:a16="http://schemas.microsoft.com/office/drawing/2014/main" id="{14D0327E-397E-5812-DC35-819B7F7F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216" y="3556620"/>
            <a:ext cx="727831" cy="727831"/>
          </a:xfrm>
          <a:prstGeom prst="roundRect">
            <a:avLst/>
          </a:prstGeom>
          <a:solidFill>
            <a:srgbClr val="CFA57C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8BB93-5032-5684-5CEC-63F8F96C69F6}"/>
              </a:ext>
            </a:extLst>
          </p:cNvPr>
          <p:cNvSpPr/>
          <p:nvPr/>
        </p:nvSpPr>
        <p:spPr>
          <a:xfrm>
            <a:off x="7530812" y="2453011"/>
            <a:ext cx="191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Requirement Model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0AE2F7C2-3737-9ACC-BB59-99335F69377E}"/>
              </a:ext>
            </a:extLst>
          </p:cNvPr>
          <p:cNvSpPr txBox="1"/>
          <p:nvPr/>
        </p:nvSpPr>
        <p:spPr>
          <a:xfrm>
            <a:off x="7530813" y="2042469"/>
            <a:ext cx="17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需求模型</a:t>
            </a:r>
          </a:p>
        </p:txBody>
      </p:sp>
      <p:sp>
        <p:nvSpPr>
          <p:cNvPr id="10" name="椭圆 1">
            <a:extLst>
              <a:ext uri="{FF2B5EF4-FFF2-40B4-BE49-F238E27FC236}">
                <a16:creationId xmlns:a16="http://schemas.microsoft.com/office/drawing/2014/main" id="{9454829E-9834-B07D-00D9-CB0FC389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217" y="2063734"/>
            <a:ext cx="727831" cy="727831"/>
          </a:xfrm>
          <a:prstGeom prst="roundRect">
            <a:avLst/>
          </a:prstGeom>
          <a:solidFill>
            <a:srgbClr val="002F7C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BA59C0-5E70-56C3-A714-5607F636C2DE}"/>
              </a:ext>
            </a:extLst>
          </p:cNvPr>
          <p:cNvSpPr/>
          <p:nvPr/>
        </p:nvSpPr>
        <p:spPr>
          <a:xfrm>
            <a:off x="7541628" y="3976196"/>
            <a:ext cx="3757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Model</a:t>
            </a: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380036C1-BE3B-CED0-AFFE-364593F61102}"/>
              </a:ext>
            </a:extLst>
          </p:cNvPr>
          <p:cNvSpPr txBox="1"/>
          <p:nvPr/>
        </p:nvSpPr>
        <p:spPr>
          <a:xfrm>
            <a:off x="7541442" y="3557174"/>
            <a:ext cx="262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设计模型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7A8C4C-0DEC-C1DC-4A66-1899C7EC4A9C}"/>
              </a:ext>
            </a:extLst>
          </p:cNvPr>
          <p:cNvCxnSpPr>
            <a:cxnSpLocks/>
          </p:cNvCxnSpPr>
          <p:nvPr/>
        </p:nvCxnSpPr>
        <p:spPr>
          <a:xfrm>
            <a:off x="2021840" y="3977464"/>
            <a:ext cx="2719855" cy="0"/>
          </a:xfrm>
          <a:prstGeom prst="line">
            <a:avLst/>
          </a:prstGeom>
          <a:ln w="12700">
            <a:solidFill>
              <a:srgbClr val="002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D63CC8-0FEF-E753-6EB3-66DCBDCC7FBB}"/>
              </a:ext>
            </a:extLst>
          </p:cNvPr>
          <p:cNvCxnSpPr>
            <a:cxnSpLocks/>
          </p:cNvCxnSpPr>
          <p:nvPr/>
        </p:nvCxnSpPr>
        <p:spPr>
          <a:xfrm>
            <a:off x="7634188" y="2471666"/>
            <a:ext cx="1288119" cy="0"/>
          </a:xfrm>
          <a:prstGeom prst="line">
            <a:avLst/>
          </a:prstGeom>
          <a:ln w="12700">
            <a:solidFill>
              <a:srgbClr val="002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827E953-910A-E411-E586-7ADA86547440}"/>
              </a:ext>
            </a:extLst>
          </p:cNvPr>
          <p:cNvCxnSpPr>
            <a:cxnSpLocks/>
          </p:cNvCxnSpPr>
          <p:nvPr/>
        </p:nvCxnSpPr>
        <p:spPr>
          <a:xfrm flipV="1">
            <a:off x="2033335" y="5468528"/>
            <a:ext cx="2156741" cy="4801"/>
          </a:xfrm>
          <a:prstGeom prst="line">
            <a:avLst/>
          </a:prstGeom>
          <a:ln w="12700">
            <a:solidFill>
              <a:srgbClr val="002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1D15893-FFE9-394E-B2A2-3B80983F828E}"/>
              </a:ext>
            </a:extLst>
          </p:cNvPr>
          <p:cNvCxnSpPr>
            <a:cxnSpLocks/>
          </p:cNvCxnSpPr>
          <p:nvPr/>
        </p:nvCxnSpPr>
        <p:spPr>
          <a:xfrm>
            <a:off x="7634187" y="3991889"/>
            <a:ext cx="2978374" cy="0"/>
          </a:xfrm>
          <a:prstGeom prst="line">
            <a:avLst/>
          </a:prstGeom>
          <a:ln w="12700">
            <a:solidFill>
              <a:srgbClr val="002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EAAC809-9285-6A70-3D72-CB3E8E3EEB14}"/>
              </a:ext>
            </a:extLst>
          </p:cNvPr>
          <p:cNvSpPr/>
          <p:nvPr/>
        </p:nvSpPr>
        <p:spPr>
          <a:xfrm>
            <a:off x="7530811" y="5468574"/>
            <a:ext cx="1965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EA916671-26C1-B000-3B60-9A52845EAF6C}"/>
              </a:ext>
            </a:extLst>
          </p:cNvPr>
          <p:cNvSpPr txBox="1"/>
          <p:nvPr/>
        </p:nvSpPr>
        <p:spPr>
          <a:xfrm>
            <a:off x="7530812" y="5058032"/>
            <a:ext cx="17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项目展示</a:t>
            </a:r>
          </a:p>
        </p:txBody>
      </p:sp>
      <p:sp>
        <p:nvSpPr>
          <p:cNvPr id="16" name="椭圆 1">
            <a:extLst>
              <a:ext uri="{FF2B5EF4-FFF2-40B4-BE49-F238E27FC236}">
                <a16:creationId xmlns:a16="http://schemas.microsoft.com/office/drawing/2014/main" id="{812B2E43-0D2E-881C-B6A1-2C2A893D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216" y="5079297"/>
            <a:ext cx="727831" cy="727831"/>
          </a:xfrm>
          <a:prstGeom prst="roundRect">
            <a:avLst/>
          </a:prstGeom>
          <a:solidFill>
            <a:srgbClr val="002F7C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A342C5-4D18-08C4-47D7-13C4927448C2}"/>
              </a:ext>
            </a:extLst>
          </p:cNvPr>
          <p:cNvCxnSpPr>
            <a:cxnSpLocks/>
          </p:cNvCxnSpPr>
          <p:nvPr/>
        </p:nvCxnSpPr>
        <p:spPr>
          <a:xfrm>
            <a:off x="7634187" y="5487229"/>
            <a:ext cx="1288119" cy="0"/>
          </a:xfrm>
          <a:prstGeom prst="line">
            <a:avLst/>
          </a:prstGeom>
          <a:ln w="12700">
            <a:solidFill>
              <a:srgbClr val="002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F919-6458-1F55-19CB-3DABD8E7A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AF8E44F-013F-69BB-FC28-1A5E3DC070A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52315B-5ECE-F46A-30B6-2E47A22B0C0F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9BB1BBB6-DFC2-8DC2-2225-3547C54D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基于行为的建模：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训练监控模块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FE8485-EAC0-0718-2EE9-5C1E07E7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5" t="2254" r="2870" b="2055"/>
          <a:stretch/>
        </p:blipFill>
        <p:spPr>
          <a:xfrm>
            <a:off x="3707219" y="812850"/>
            <a:ext cx="4451498" cy="60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7802-22BE-9528-EE84-A67AD312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19A811A-EC13-5210-2D30-66D9372945ED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8A8821-9F40-D6D5-B5A1-F27DAB20778D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492975-F6CE-9D81-1536-B98D576C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基于行为的建模：</a:t>
            </a:r>
            <a:r>
              <a:rPr lang="zh-CN" altLang="en-US" sz="24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任务管理模块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0FD91C-5267-AA98-FC66-341C7F2C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8" t="2939" r="3355" b="3260"/>
          <a:stretch/>
        </p:blipFill>
        <p:spPr>
          <a:xfrm>
            <a:off x="3416595" y="811468"/>
            <a:ext cx="5592726" cy="60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9A5-13AF-31DE-EFA4-C64F74A2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B96FE29-B636-3582-165E-052A63E517F8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58E7EF-26A4-8148-2D41-C52041B9514F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878C63D1-570C-BD59-AB89-B6DB5801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1BD5C04E-DE17-B88F-DD19-BB8F4AF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428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非功能性需求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D0A225-E64A-DED4-4630-B4334C35DB37}"/>
              </a:ext>
            </a:extLst>
          </p:cNvPr>
          <p:cNvSpPr txBox="1"/>
          <p:nvPr/>
        </p:nvSpPr>
        <p:spPr>
          <a:xfrm>
            <a:off x="352242" y="1452748"/>
            <a:ext cx="4935375" cy="198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100"/>
              </a:spcAft>
            </a:pP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16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操作需便捷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，用户能够快速理解功能，无需复杂学习即可上手使用。为此，系统需</a:t>
            </a:r>
            <a:r>
              <a:rPr lang="zh-CN" altLang="en-US" sz="16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提供清晰直观的导航菜单和操作指引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，设计</a:t>
            </a:r>
            <a:r>
              <a:rPr lang="zh-CN" altLang="en-US" sz="16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简洁的输入界面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，减少不必要的操作步骤。界面友好性也至关重要，系统界面应简洁美观，并通过响应式设计适配不同设备与分辨率，确保用户获得良好的使用体验。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2AC510-FAF9-C079-1E34-C06BC5FA0D8E}"/>
              </a:ext>
            </a:extLst>
          </p:cNvPr>
          <p:cNvSpPr txBox="1"/>
          <p:nvPr/>
        </p:nvSpPr>
        <p:spPr>
          <a:xfrm>
            <a:off x="352242" y="1023104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可用性需求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C5AEBD-E2B9-C3CE-7AC1-CB3FA78B2C85}"/>
              </a:ext>
            </a:extLst>
          </p:cNvPr>
          <p:cNvSpPr txBox="1"/>
          <p:nvPr/>
        </p:nvSpPr>
        <p:spPr>
          <a:xfrm>
            <a:off x="352243" y="4579680"/>
            <a:ext cx="5170232" cy="198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100"/>
              </a:spcAft>
            </a:pP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系统需兼容主流操作系统，包括 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macOS 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，前端开发基于跨平台框架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Vue.js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，后端服务部署在兼容性强的环境（如 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Docker 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容器）。此外，系统需兼容主流浏览器（如 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等），采用标准的 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HTML5 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CSS3 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技术，避免过时特性，并通过浏览器兼容性测试工具进行全面验证。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2D4ECB-B213-D470-14F3-6D4E4D6D4FC4}"/>
              </a:ext>
            </a:extLst>
          </p:cNvPr>
          <p:cNvSpPr txBox="1"/>
          <p:nvPr/>
        </p:nvSpPr>
        <p:spPr>
          <a:xfrm>
            <a:off x="352242" y="4136946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兼容性需求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938FD-4CAB-933E-C7F9-2494245856A2}"/>
              </a:ext>
            </a:extLst>
          </p:cNvPr>
          <p:cNvSpPr txBox="1"/>
          <p:nvPr/>
        </p:nvSpPr>
        <p:spPr>
          <a:xfrm>
            <a:off x="5905500" y="1443830"/>
            <a:ext cx="5890260" cy="166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lnSpc>
                <a:spcPct val="130000"/>
              </a:lnSpc>
              <a:spcBef>
                <a:spcPct val="20000"/>
              </a:spcBef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需具备良好的代码可读性，代码需清晰易懂，遵循统一的代码风格指南，合理添加注释与文档，确保易于维护。系统设计应具备较高的模块化程度，采用分层架构（微服务架构），将功能划分为独立模块以降低耦合度。此外，系统需进行版本控制，使用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进行代码管理，以实现快速且可控的版本迭代。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B34AB7-62EF-B643-9127-C1997F5155C1}"/>
              </a:ext>
            </a:extLst>
          </p:cNvPr>
          <p:cNvSpPr txBox="1"/>
          <p:nvPr/>
        </p:nvSpPr>
        <p:spPr>
          <a:xfrm>
            <a:off x="5905500" y="1022362"/>
            <a:ext cx="21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可维护性需求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009EA7-0A2A-D1C1-4E49-1B3B3C0D7D05}"/>
              </a:ext>
            </a:extLst>
          </p:cNvPr>
          <p:cNvSpPr txBox="1"/>
          <p:nvPr/>
        </p:nvSpPr>
        <p:spPr>
          <a:xfrm>
            <a:off x="5905500" y="4431042"/>
            <a:ext cx="5890260" cy="166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lnSpc>
                <a:spcPct val="130000"/>
              </a:lnSpc>
              <a:spcBef>
                <a:spcPct val="20000"/>
              </a:spcBef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系统应具备</a:t>
            </a:r>
            <a:r>
              <a:rPr lang="zh-CN" altLang="en-US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良好的功能扩展性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以支持后续功能的添加。系统需采用微服务架构，便于新增功能模块；在数据库设计中预留扩展字段，以支持动态扩展数据结构；通过前后端解耦，支持不同功能模块的独立开发与部署。系统在功能扩展时需确保平滑升级，不影响现有功能的正常运行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CDF179-823B-B7F7-1BDC-FCA3FDFF85E2}"/>
              </a:ext>
            </a:extLst>
          </p:cNvPr>
          <p:cNvSpPr txBox="1"/>
          <p:nvPr/>
        </p:nvSpPr>
        <p:spPr>
          <a:xfrm>
            <a:off x="5905500" y="4009574"/>
            <a:ext cx="21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可扩展性需求</a:t>
            </a:r>
          </a:p>
        </p:txBody>
      </p:sp>
    </p:spTree>
    <p:extLst>
      <p:ext uri="{BB962C8B-B14F-4D97-AF65-F5344CB8AC3E}">
        <p14:creationId xmlns:p14="http://schemas.microsoft.com/office/powerpoint/2010/main" val="4249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38E45-4C41-D8F9-4F77-BACC1A1F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1B3716-C5F3-637D-EE06-3B8D96999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>
            <a:fillRect/>
          </a:stretch>
        </p:blipFill>
        <p:spPr>
          <a:xfrm>
            <a:off x="0" y="2390775"/>
            <a:ext cx="12192000" cy="4467225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B0E078-E299-C0B5-287F-8377AEDECBAA}"/>
              </a:ext>
            </a:extLst>
          </p:cNvPr>
          <p:cNvSpPr/>
          <p:nvPr/>
        </p:nvSpPr>
        <p:spPr>
          <a:xfrm>
            <a:off x="7677150" y="1693"/>
            <a:ext cx="3800476" cy="3284432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EEAC3B-D26C-ED53-7390-D38C81EC8F31}"/>
              </a:ext>
            </a:extLst>
          </p:cNvPr>
          <p:cNvSpPr txBox="1"/>
          <p:nvPr/>
        </p:nvSpPr>
        <p:spPr>
          <a:xfrm>
            <a:off x="8202147" y="1179673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7216F2-2A13-3F04-351C-006635ED92C0}"/>
              </a:ext>
            </a:extLst>
          </p:cNvPr>
          <p:cNvSpPr txBox="1"/>
          <p:nvPr/>
        </p:nvSpPr>
        <p:spPr>
          <a:xfrm>
            <a:off x="7882890" y="2101693"/>
            <a:ext cx="33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设计模型</a:t>
            </a:r>
          </a:p>
        </p:txBody>
      </p:sp>
      <p:pic>
        <p:nvPicPr>
          <p:cNvPr id="3" name="图片 2" descr="无背景logo">
            <a:extLst>
              <a:ext uri="{FF2B5EF4-FFF2-40B4-BE49-F238E27FC236}">
                <a16:creationId xmlns:a16="http://schemas.microsoft.com/office/drawing/2014/main" id="{9D37FCC7-89A8-B1E2-4633-8365295E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337714"/>
            <a:ext cx="1689735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3370-1F83-F26E-19A9-5974A268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9F9EED5-B854-62E4-9391-F06195C823E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5ABB02-08C2-BAC2-E64F-9151DFBD203F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97F6223-1810-FB9A-137B-FD785AB7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上下文视角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3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B2D70-F955-813B-F330-D2EB9BE5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C6CC7C2-3D7B-F701-0FF4-6F6247A1C22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B5BEA-5755-BB8D-0317-CF0A34CB5AD3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41FC4CC-670A-600D-FF3B-55B133B8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逻辑视角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D6CAA-8C7D-2778-D41C-82E5DDD6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A5FD230-8A0B-4078-061A-E4E26767D818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33AD21-A894-1D56-F7AE-1067E5207318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5AB0C45-541C-48B1-8E57-03EE4F73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接口视角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8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5DA33-772C-A136-2F53-29EF905F1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EA4033A-3BD8-01AD-04B8-AF958259E328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4CED4E-5615-CCD9-6249-E3364FF54AD8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B499A63-4511-FAEF-81FE-DED69FAB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0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4168-9EA7-A210-5F88-B230BEA9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9C4D460-8217-2DE9-C87D-2E3527EAD1A7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C06412-1109-0FCC-E3C0-C918A0ADFCB1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5F7A7B3D-5BE2-7277-FE5D-4C3318BC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运行视角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9B06-F495-2490-4DD1-C8800DF1B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1D9977C-130E-1F59-1069-9D22DA7227DD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810740-6C8A-3D06-8194-4CE8029FC7A9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3B4B1BE-01F4-8D64-BEC6-7CE15AF7A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状态视角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>
            <a:fillRect/>
          </a:stretch>
        </p:blipFill>
        <p:spPr>
          <a:xfrm>
            <a:off x="0" y="2390775"/>
            <a:ext cx="12192000" cy="44672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677150" y="1693"/>
            <a:ext cx="3800476" cy="3284432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02147" y="1179673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82890" y="2101693"/>
            <a:ext cx="33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项目简介</a:t>
            </a:r>
          </a:p>
        </p:txBody>
      </p:sp>
      <p:pic>
        <p:nvPicPr>
          <p:cNvPr id="3" name="图片 2" descr="无背景logo">
            <a:extLst>
              <a:ext uri="{FF2B5EF4-FFF2-40B4-BE49-F238E27FC236}">
                <a16:creationId xmlns:a16="http://schemas.microsoft.com/office/drawing/2014/main" id="{D2E7768D-E5E7-A3F0-E355-8A8308E0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337714"/>
            <a:ext cx="1689735" cy="85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0BC6-5DF0-AB68-C667-CB4955CF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9563E6D1-6882-E641-6DE1-0A31921A9C5E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051D83-C321-F673-4A8C-826D40EE8746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AC235AC-1B21-95C0-A5BC-E675D93F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开发视角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3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86951-61F4-0D40-B653-8061BC43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73EF181-A3C7-68AC-928F-FD48ACC8D47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EC0A4A-2DBD-F7A7-9F3F-9D71854084A1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FB12EF9-C2DC-327C-27AE-26E60B0B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物理视角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97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09E56-1C28-111A-6F39-EB7BB49F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F0A4C70-1A6B-D2DC-4BFC-D0393B4580C1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DA4283-6D64-BF23-9E57-3C5A59A1E4EA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3162820-D1F3-0BD7-1A34-E0BE95AE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5145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设计依据</a:t>
            </a:r>
            <a:endParaRPr lang="zh-CN" altLang="en-US" sz="24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>
            <a:fillRect/>
          </a:stretch>
        </p:blipFill>
        <p:spPr>
          <a:xfrm>
            <a:off x="0" y="2390775"/>
            <a:ext cx="12192000" cy="446722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677150" y="1693"/>
            <a:ext cx="3800476" cy="3284432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4878" y="1210752"/>
            <a:ext cx="177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528945" y="177546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00060" y="2309154"/>
            <a:ext cx="29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4F498DDF-45F1-0735-739D-77797D84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337714"/>
            <a:ext cx="1689735" cy="85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36722" y="1358900"/>
            <a:ext cx="2933349" cy="225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97677" y="1354692"/>
            <a:ext cx="2933349" cy="2253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CCE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100" dirty="0">
              <a:solidFill>
                <a:srgbClr val="CCEC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64332" y="3612515"/>
            <a:ext cx="2933349" cy="2253615"/>
          </a:xfrm>
          <a:prstGeom prst="rect">
            <a:avLst/>
          </a:prstGeom>
          <a:solidFill>
            <a:srgbClr val="002F7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CE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600" dirty="0">
              <a:solidFill>
                <a:srgbClr val="CCECFF"/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9631" y="1883470"/>
            <a:ext cx="25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数据格式不统一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2342" y="2534186"/>
            <a:ext cx="279695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自动驾驶数据集格式繁多，需要花费大量时间进行数据预处理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DF5A52C3-B421-0396-5CBC-6D1EB8D3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F149C15C-6982-8E6D-FA01-2C86AF6D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428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项目背景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91C6D-9266-83B3-ACFD-CF7DF1727632}"/>
              </a:ext>
            </a:extLst>
          </p:cNvPr>
          <p:cNvSpPr/>
          <p:nvPr/>
        </p:nvSpPr>
        <p:spPr>
          <a:xfrm>
            <a:off x="9015999" y="3612515"/>
            <a:ext cx="2933349" cy="2253615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CE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600" dirty="0">
              <a:solidFill>
                <a:srgbClr val="CCECFF"/>
              </a:solidFill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B73BA9FF-ADCB-6688-3150-750CB844BE8F}"/>
              </a:ext>
            </a:extLst>
          </p:cNvPr>
          <p:cNvSpPr txBox="1"/>
          <p:nvPr/>
        </p:nvSpPr>
        <p:spPr>
          <a:xfrm>
            <a:off x="3356330" y="4104484"/>
            <a:ext cx="25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算法适配难度高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78442-8167-1A81-6714-6CEE60533521}"/>
              </a:ext>
            </a:extLst>
          </p:cNvPr>
          <p:cNvSpPr txBox="1"/>
          <p:nvPr/>
        </p:nvSpPr>
        <p:spPr>
          <a:xfrm>
            <a:off x="3299041" y="4755200"/>
            <a:ext cx="2796959" cy="9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针对不同数据集定制适配工具的成本高，增加了算法开发和迁移的复杂性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7BE1F0E2-DD76-0EA0-305F-CA3261A63366}"/>
              </a:ext>
            </a:extLst>
          </p:cNvPr>
          <p:cNvSpPr txBox="1"/>
          <p:nvPr/>
        </p:nvSpPr>
        <p:spPr>
          <a:xfrm>
            <a:off x="6255558" y="1771759"/>
            <a:ext cx="2587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入门门槛高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环境配置复杂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B68E56-AFBC-87EC-8BE2-DAD096103F91}"/>
              </a:ext>
            </a:extLst>
          </p:cNvPr>
          <p:cNvSpPr txBox="1"/>
          <p:nvPr/>
        </p:nvSpPr>
        <p:spPr>
          <a:xfrm>
            <a:off x="6150842" y="2602756"/>
            <a:ext cx="2796959" cy="62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初学者和非技术用户在数据处理、训练环境搭建方面面临较多困难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EE5CC448-8EB7-8BAF-3135-518FACA77000}"/>
              </a:ext>
            </a:extLst>
          </p:cNvPr>
          <p:cNvSpPr txBox="1"/>
          <p:nvPr/>
        </p:nvSpPr>
        <p:spPr>
          <a:xfrm>
            <a:off x="9209678" y="4104484"/>
            <a:ext cx="25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全栈式服务不足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7E4142-5F40-2EF9-FDA0-9FE65BB5F86B}"/>
              </a:ext>
            </a:extLst>
          </p:cNvPr>
          <p:cNvSpPr txBox="1"/>
          <p:nvPr/>
        </p:nvSpPr>
        <p:spPr>
          <a:xfrm>
            <a:off x="9152389" y="4755200"/>
            <a:ext cx="2796959" cy="9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现有平台通常只能提供单一功能（如算力租赁、算法开发工具，数据存储服务）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B05C2BB-BAD1-AA62-A4EE-8B9890CF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2" y="3612515"/>
            <a:ext cx="2919999" cy="17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7" descr="logo">
            <a:extLst>
              <a:ext uri="{FF2B5EF4-FFF2-40B4-BE49-F238E27FC236}">
                <a16:creationId xmlns:a16="http://schemas.microsoft.com/office/drawing/2014/main" id="{11DD3C8D-687A-EAAA-CBD7-0E71B99BF5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36F1872-B474-EAE9-DFB1-7CE63C3A3A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2913"/>
          <a:stretch/>
        </p:blipFill>
        <p:spPr>
          <a:xfrm>
            <a:off x="211639" y="5327413"/>
            <a:ext cx="2977777" cy="542925"/>
          </a:xfrm>
          <a:prstGeom prst="rect">
            <a:avLst/>
          </a:prstGeom>
        </p:spPr>
      </p:pic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F4001E4A-FE29-3B9E-4EA0-F4DA0D9A20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67" y="1358900"/>
            <a:ext cx="2925933" cy="22536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DE4F6D8-1C8E-5531-CBD9-BCD78C5B71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0154"/>
          <a:stretch/>
        </p:blipFill>
        <p:spPr>
          <a:xfrm>
            <a:off x="6095997" y="3608307"/>
            <a:ext cx="2918321" cy="226203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925FFA2-68F1-55D7-C7C5-A7C5C23EA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1929" y="1354692"/>
            <a:ext cx="2925933" cy="2253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27E8-5F68-3411-9AC9-E4F63A1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BAF7B2F-7C0C-4CB3-C12F-B2348D2C5711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BDE91C-1198-A5FB-EA0A-34A875082126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F761627F-CD69-6C13-30BB-30A68EB6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63B00BDF-2ACC-B4A3-E4E4-58C7F1DD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428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09D67-813D-C810-7FCF-232FB8FB1A93}"/>
              </a:ext>
            </a:extLst>
          </p:cNvPr>
          <p:cNvSpPr txBox="1"/>
          <p:nvPr/>
        </p:nvSpPr>
        <p:spPr>
          <a:xfrm>
            <a:off x="714997" y="1484908"/>
            <a:ext cx="5326380" cy="385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打造一个全面、简化的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训练平台，满足用户从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数据集获取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模型训练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的全流程需求。我们将通过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脚本工具，消除不同数据集（如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KITTI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nuScenes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等）格式不一致的问题，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帮助用户快速处理数据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，避免数据预处理的瓶颈。平台将提供无代码的操作界面，使用户能够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快速完成训练配置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，无需编写代码或进行复杂的环境配置。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此外，平台将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集成训练配置、训练监控、任务管理等功能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通过训练流程的可视化操作界面，降低技术门槛，使初学者和非技术用户也能轻松上手并顺利完成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算法的开发和训练。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带窗户的建筑物的外观">
            <a:extLst>
              <a:ext uri="{FF2B5EF4-FFF2-40B4-BE49-F238E27FC236}">
                <a16:creationId xmlns:a16="http://schemas.microsoft.com/office/drawing/2014/main" id="{E642C614-C6DF-4691-0BC6-78B3F65419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67" y="1911507"/>
            <a:ext cx="5049326" cy="33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B3343-15F0-0CC0-0FA5-ECF1FF05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5205F-D973-6765-D90F-5611D63943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>
            <a:fillRect/>
          </a:stretch>
        </p:blipFill>
        <p:spPr>
          <a:xfrm>
            <a:off x="0" y="2390775"/>
            <a:ext cx="12192000" cy="4467225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5CEF6F-531D-706E-E531-C603A2376700}"/>
              </a:ext>
            </a:extLst>
          </p:cNvPr>
          <p:cNvSpPr/>
          <p:nvPr/>
        </p:nvSpPr>
        <p:spPr>
          <a:xfrm>
            <a:off x="7677150" y="1693"/>
            <a:ext cx="3800476" cy="3284432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1733FA-34BB-3308-E10A-B2F9BA16115D}"/>
              </a:ext>
            </a:extLst>
          </p:cNvPr>
          <p:cNvSpPr txBox="1"/>
          <p:nvPr/>
        </p:nvSpPr>
        <p:spPr>
          <a:xfrm>
            <a:off x="8202147" y="1179673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C1D082-78E3-FC90-A668-837105DC35EA}"/>
              </a:ext>
            </a:extLst>
          </p:cNvPr>
          <p:cNvSpPr txBox="1"/>
          <p:nvPr/>
        </p:nvSpPr>
        <p:spPr>
          <a:xfrm>
            <a:off x="7882890" y="2101693"/>
            <a:ext cx="33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项目约束</a:t>
            </a:r>
          </a:p>
        </p:txBody>
      </p:sp>
      <p:pic>
        <p:nvPicPr>
          <p:cNvPr id="3" name="图片 2" descr="无背景logo">
            <a:extLst>
              <a:ext uri="{FF2B5EF4-FFF2-40B4-BE49-F238E27FC236}">
                <a16:creationId xmlns:a16="http://schemas.microsoft.com/office/drawing/2014/main" id="{D776FF25-8417-49A5-C85A-08BAE721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337714"/>
            <a:ext cx="1689735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16AF-C067-7BC2-C2DE-5A7FCF70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9759017E-AD39-BC4D-D89F-5FCCFDC9D98C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E42E68-2F17-14DF-7EB4-533C96D11BA7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BF533B4A-FADD-6D85-9EBD-946AE4F5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F508F5BF-AF31-CAB6-8F99-D9CC5BFD2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428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项目约束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CA8316-2423-2B88-CECB-22D8C3871B6D}"/>
              </a:ext>
            </a:extLst>
          </p:cNvPr>
          <p:cNvSpPr txBox="1"/>
          <p:nvPr/>
        </p:nvSpPr>
        <p:spPr>
          <a:xfrm>
            <a:off x="352242" y="1465838"/>
            <a:ext cx="4935375" cy="2616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功能完整性：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确保用户从数据集获取到模型训练的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一键训练</a:t>
            </a:r>
            <a:r>
              <a:rPr lang="en-US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功能流程的正确性和可靠性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性能要求：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通过使用高性能的服务器使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训练过程的耗时和系统响应速度需在合理范围内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，满足实际使用需求。</a:t>
            </a:r>
          </a:p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容错性：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在训练过程中出现异常时，需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具备相应的错误提示和处理机制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，避免系统崩溃。</a:t>
            </a:r>
          </a:p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可维护性：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代码结构需清晰、模块化，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为后续迭代和扩展提供便利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71450" indent="-171450" defTabSz="1216025">
              <a:lnSpc>
                <a:spcPct val="130000"/>
              </a:lnSpc>
              <a:spcBef>
                <a:spcPct val="20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1064CB-F01A-4D48-2E42-E600176005A9}"/>
              </a:ext>
            </a:extLst>
          </p:cNvPr>
          <p:cNvSpPr txBox="1"/>
          <p:nvPr/>
        </p:nvSpPr>
        <p:spPr>
          <a:xfrm>
            <a:off x="352242" y="1023104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质量约束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B830FB-C4E4-10EC-2AA3-8EE097E1E41B}"/>
              </a:ext>
            </a:extLst>
          </p:cNvPr>
          <p:cNvSpPr txBox="1"/>
          <p:nvPr/>
        </p:nvSpPr>
        <p:spPr>
          <a:xfrm>
            <a:off x="352243" y="4579680"/>
            <a:ext cx="5170232" cy="177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硬件资源：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服务器性能（如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、内存等）必须满足模型训练和运行需求。</a:t>
            </a:r>
          </a:p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人力资源：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团队成员的数量及技术能力对开发效率和实现深度有直接影响，需合理分配任务。</a:t>
            </a:r>
          </a:p>
          <a:p>
            <a:pPr marL="285750" lvl="0" indent="-285750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时间资源：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开发时间有限，需要</a:t>
            </a:r>
            <a:r>
              <a:rPr lang="zh-CN" altLang="zh-CN" sz="1400" b="1" u="sng" kern="1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优先实现核心功能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，确保按计划交付。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B0201-DE2B-0589-BA72-9E8A340FD542}"/>
              </a:ext>
            </a:extLst>
          </p:cNvPr>
          <p:cNvSpPr txBox="1"/>
          <p:nvPr/>
        </p:nvSpPr>
        <p:spPr>
          <a:xfrm>
            <a:off x="352242" y="4136946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1BCA6E-E3B7-8E5E-4CD0-4BCD1086C105}"/>
              </a:ext>
            </a:extLst>
          </p:cNvPr>
          <p:cNvSpPr txBox="1"/>
          <p:nvPr/>
        </p:nvSpPr>
        <p:spPr>
          <a:xfrm>
            <a:off x="5905500" y="1443830"/>
            <a:ext cx="5890260" cy="206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短期开发约束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初步完成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部分数据集格式的统一和算法的适配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；构建基本的前后端交互界面，实现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“一键训练”功能的端到端操作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；搭建并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配置训练服务器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，满足模型训练的硬件和环境要求。</a:t>
            </a:r>
          </a:p>
          <a:p>
            <a:pPr marL="285750" indent="-285750"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长期开发约束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支持不断增加的数据集和适配的算法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，以满足新的应用需求和模型性能优化的目标；在“一键训练”功能基础上，不断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迭代和优化功能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。例如，未来可能增加在线标注工具等，进一步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提升系统的使用便捷性和功能完整度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AF0F5D-8E31-6D52-424B-2E26173E1709}"/>
              </a:ext>
            </a:extLst>
          </p:cNvPr>
          <p:cNvSpPr txBox="1"/>
          <p:nvPr/>
        </p:nvSpPr>
        <p:spPr>
          <a:xfrm>
            <a:off x="5905500" y="1022362"/>
            <a:ext cx="21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时间约束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7D905A-FD9C-5F40-093A-92BA64747C0E}"/>
              </a:ext>
            </a:extLst>
          </p:cNvPr>
          <p:cNvSpPr txBox="1"/>
          <p:nvPr/>
        </p:nvSpPr>
        <p:spPr>
          <a:xfrm>
            <a:off x="5905500" y="4431042"/>
            <a:ext cx="5890260" cy="15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用户类型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项目的目标用户包括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技术开发者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（如数据科学家、算法工程师）和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普通业务用户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初学者）。</a:t>
            </a:r>
          </a:p>
          <a:p>
            <a:pPr marL="285750" indent="-285750"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使用门槛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系统需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兼顾易用性和专业性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，既要保证普通用户能通过简单操作完成训练流程，又要保证技术用户能灵活调整参数。</a:t>
            </a:r>
          </a:p>
          <a:p>
            <a:pPr marL="285750" indent="-285750"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交互需求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前端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界面设计需直观友好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，用户</a:t>
            </a:r>
            <a:r>
              <a:rPr lang="zh-CN" altLang="en-US" sz="1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操作需有明确的信息反馈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4B46AB-341B-6313-1244-BAABF4D81719}"/>
              </a:ext>
            </a:extLst>
          </p:cNvPr>
          <p:cNvSpPr txBox="1"/>
          <p:nvPr/>
        </p:nvSpPr>
        <p:spPr>
          <a:xfrm>
            <a:off x="5905500" y="4009574"/>
            <a:ext cx="21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用户约束</a:t>
            </a:r>
          </a:p>
        </p:txBody>
      </p:sp>
    </p:spTree>
    <p:extLst>
      <p:ext uri="{BB962C8B-B14F-4D97-AF65-F5344CB8AC3E}">
        <p14:creationId xmlns:p14="http://schemas.microsoft.com/office/powerpoint/2010/main" val="17229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C9575-7CF6-C603-6F51-4EB552422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C9EF9E4-88F9-C609-80F9-C5236151F13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6197A9-0832-E67E-81CA-5FFB79DC9248}"/>
              </a:ext>
            </a:extLst>
          </p:cNvPr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无背景logo">
            <a:extLst>
              <a:ext uri="{FF2B5EF4-FFF2-40B4-BE49-F238E27FC236}">
                <a16:creationId xmlns:a16="http://schemas.microsoft.com/office/drawing/2014/main" id="{316B1A01-83B3-81CD-4978-3CAD88A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3" y="5999480"/>
            <a:ext cx="1689735" cy="858520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ECB4791F-83D2-0131-F5C4-2DC466D7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901" y="196334"/>
            <a:ext cx="428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60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项目约束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B1DCCB-5E41-F69A-2459-DD3B878DE8DF}"/>
              </a:ext>
            </a:extLst>
          </p:cNvPr>
          <p:cNvSpPr txBox="1"/>
          <p:nvPr/>
        </p:nvSpPr>
        <p:spPr>
          <a:xfrm>
            <a:off x="5905500" y="1222876"/>
            <a:ext cx="5965976" cy="2993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后端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</a:t>
            </a:r>
            <a:r>
              <a:rPr lang="en-US" altLang="zh-CN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 Boot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（版本：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3.1.2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），用于搭建后端服务框架，提供高性能和稳定性支持。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前端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</a:t>
            </a:r>
            <a:r>
              <a:rPr lang="en-US" altLang="zh-CN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Vue 3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（版本：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3.3.4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），用于构建用户界面，具备组件化和高可维护性。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</a:t>
            </a:r>
            <a:r>
              <a:rPr lang="en-US" altLang="zh-CN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（版本：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8.0.32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），支持高效数据存储和查询操作。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深度学习框架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</a:t>
            </a:r>
            <a:r>
              <a:rPr lang="en-US" altLang="zh-CN" sz="1600" b="1" u="sng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PyTorch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（版本：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），因其强大的生态系统和易用性，适用于模型训练和部署。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7A97C4-7CF4-E9D1-E430-7CE931E802F0}"/>
              </a:ext>
            </a:extLst>
          </p:cNvPr>
          <p:cNvSpPr txBox="1"/>
          <p:nvPr/>
        </p:nvSpPr>
        <p:spPr>
          <a:xfrm>
            <a:off x="5905500" y="78014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解决方案约束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10B45B-EAA3-CA19-8A4F-F54815DA4986}"/>
              </a:ext>
            </a:extLst>
          </p:cNvPr>
          <p:cNvSpPr txBox="1"/>
          <p:nvPr/>
        </p:nvSpPr>
        <p:spPr>
          <a:xfrm>
            <a:off x="203308" y="1668959"/>
            <a:ext cx="4730199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数据集和算法管理系统： 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本项目</a:t>
            </a:r>
            <a:r>
              <a:rPr lang="zh-CN" altLang="en-US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仅作为数据集和算法的使用方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，数据集和算法管理系统负责存储、管理和提供各类数据集（如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KITTI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nuScenes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）和算法（如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FAST R-CNN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SSD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），为本项目实现训练任务提供基础输入。（虽然数据集和算法管理属于外部系统，但是数据集格式的统一和算法的适配工作是小组独立完成的。）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高性能算力服务器： 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高性能算力服务器</a:t>
            </a:r>
            <a:r>
              <a:rPr lang="zh-CN" altLang="en-US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为项目提供模型训练所需的计算资源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。项目会将数据和算法部署到该服务器，并</a:t>
            </a:r>
            <a:r>
              <a:rPr lang="zh-CN" altLang="en-US" sz="16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通过任务请求的形式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触发训练。服务器接收任务请求后执行训练操作，并返回训练结果（如模型文件等）。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67146-82CE-44B6-2A96-D42F627F4C73}"/>
              </a:ext>
            </a:extLst>
          </p:cNvPr>
          <p:cNvSpPr txBox="1"/>
          <p:nvPr/>
        </p:nvSpPr>
        <p:spPr>
          <a:xfrm>
            <a:off x="203308" y="1247491"/>
            <a:ext cx="1761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外部系统约束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8D3477-6143-27C9-C395-9FB076D5A434}"/>
              </a:ext>
            </a:extLst>
          </p:cNvPr>
          <p:cNvSpPr txBox="1"/>
          <p:nvPr/>
        </p:nvSpPr>
        <p:spPr>
          <a:xfrm>
            <a:off x="5905500" y="4729015"/>
            <a:ext cx="5890260" cy="1699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 10 / Ubuntu 20.04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开发工具：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IntelliJ IDEA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（后端开发）、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VS Code</a:t>
            </a: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部署服务器：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系统，需支持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Docker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容器化部署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defTabSz="1216025">
              <a:lnSpc>
                <a:spcPct val="13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网络环境：支持稳定的互联网连接，保证与外部系统的交互正常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66A92-7DF7-D249-964F-DB2A5323F977}"/>
              </a:ext>
            </a:extLst>
          </p:cNvPr>
          <p:cNvSpPr txBox="1"/>
          <p:nvPr/>
        </p:nvSpPr>
        <p:spPr>
          <a:xfrm>
            <a:off x="5905500" y="4307547"/>
            <a:ext cx="21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预期工作环境约束</a:t>
            </a:r>
          </a:p>
        </p:txBody>
      </p:sp>
    </p:spTree>
    <p:extLst>
      <p:ext uri="{BB962C8B-B14F-4D97-AF65-F5344CB8AC3E}">
        <p14:creationId xmlns:p14="http://schemas.microsoft.com/office/powerpoint/2010/main" val="21572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244A-5DEC-9BC8-50CC-C969C39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28F4E2-F0D9-2857-C279-3AE6D2DE8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>
            <a:fillRect/>
          </a:stretch>
        </p:blipFill>
        <p:spPr>
          <a:xfrm>
            <a:off x="0" y="2390775"/>
            <a:ext cx="12192000" cy="4467225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CC1F1B-8F69-007E-0BB5-5883FCBE0BEB}"/>
              </a:ext>
            </a:extLst>
          </p:cNvPr>
          <p:cNvSpPr/>
          <p:nvPr/>
        </p:nvSpPr>
        <p:spPr>
          <a:xfrm>
            <a:off x="7677150" y="1693"/>
            <a:ext cx="3800476" cy="3284432"/>
          </a:xfrm>
          <a:prstGeom prst="rect">
            <a:avLst/>
          </a:prstGeom>
          <a:solidFill>
            <a:srgbClr val="002F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D557A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9C6CCB-3E66-84B2-A36A-25899B65B803}"/>
              </a:ext>
            </a:extLst>
          </p:cNvPr>
          <p:cNvSpPr txBox="1"/>
          <p:nvPr/>
        </p:nvSpPr>
        <p:spPr>
          <a:xfrm>
            <a:off x="8202147" y="1179673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46DAED-8013-6896-1FE5-4B596A05A989}"/>
              </a:ext>
            </a:extLst>
          </p:cNvPr>
          <p:cNvSpPr txBox="1"/>
          <p:nvPr/>
        </p:nvSpPr>
        <p:spPr>
          <a:xfrm>
            <a:off x="7882890" y="2101693"/>
            <a:ext cx="33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需求模型</a:t>
            </a:r>
          </a:p>
        </p:txBody>
      </p:sp>
      <p:pic>
        <p:nvPicPr>
          <p:cNvPr id="3" name="图片 2" descr="无背景logo">
            <a:extLst>
              <a:ext uri="{FF2B5EF4-FFF2-40B4-BE49-F238E27FC236}">
                <a16:creationId xmlns:a16="http://schemas.microsoft.com/office/drawing/2014/main" id="{57445D29-2D87-913A-8F44-33E7E59D0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337714"/>
            <a:ext cx="1689735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2401</Words>
  <Application>Microsoft Office PowerPoint</Application>
  <PresentationFormat>宽屏</PresentationFormat>
  <Paragraphs>255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华文中宋</vt:lpstr>
      <vt:lpstr>微软雅黑</vt:lpstr>
      <vt:lpstr>Arial</vt:lpstr>
      <vt:lpstr>Cambria</vt:lpstr>
      <vt:lpstr>Times New Roman</vt:lpstr>
      <vt:lpstr>Office 主题​​</vt:lpstr>
      <vt:lpstr>Easy Deploy：一站式AI训练服务平台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文超 贾</dc:creator>
  <cp:lastModifiedBy>文超 贾</cp:lastModifiedBy>
  <cp:revision>30</cp:revision>
  <dcterms:created xsi:type="dcterms:W3CDTF">2025-01-04T06:27:03Z</dcterms:created>
  <dcterms:modified xsi:type="dcterms:W3CDTF">2025-01-04T08:07:53Z</dcterms:modified>
</cp:coreProperties>
</file>