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  <p:sldMasterId id="2147483662" r:id="rId2"/>
    <p:sldMasterId id="2147483667" r:id="rId3"/>
  </p:sldMasterIdLst>
  <p:notesMasterIdLst>
    <p:notesMasterId r:id="rId15"/>
  </p:notesMasterIdLst>
  <p:handoutMasterIdLst>
    <p:handoutMasterId r:id="rId16"/>
  </p:handoutMasterIdLst>
  <p:sldIdLst>
    <p:sldId id="280" r:id="rId4"/>
    <p:sldId id="269" r:id="rId5"/>
    <p:sldId id="271" r:id="rId6"/>
    <p:sldId id="272" r:id="rId7"/>
    <p:sldId id="273" r:id="rId8"/>
    <p:sldId id="274" r:id="rId9"/>
    <p:sldId id="279" r:id="rId10"/>
    <p:sldId id="275" r:id="rId11"/>
    <p:sldId id="276" r:id="rId12"/>
    <p:sldId id="277" r:id="rId13"/>
    <p:sldId id="278" r:id="rId14"/>
  </p:sldIdLst>
  <p:sldSz cx="24384000" cy="13716000"/>
  <p:notesSz cx="6805613" cy="9944100"/>
  <p:defaultTextStyle>
    <a:defPPr>
      <a:defRPr lang="en-US"/>
    </a:defPPr>
    <a:lvl1pPr marL="0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1pPr>
    <a:lvl2pPr marL="1499186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2pPr>
    <a:lvl3pPr marL="2998373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3pPr>
    <a:lvl4pPr marL="4497562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4pPr>
    <a:lvl5pPr marL="5996749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5pPr>
    <a:lvl6pPr marL="7495935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6pPr>
    <a:lvl7pPr marL="8995121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7pPr>
    <a:lvl8pPr marL="10494308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8pPr>
    <a:lvl9pPr marL="11993494" algn="l" defTabSz="2998373" rtl="0" eaLnBrk="1" latinLnBrk="0" hangingPunct="1">
      <a:defRPr sz="59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44"/>
    <a:srgbClr val="21262B"/>
    <a:srgbClr val="000000"/>
    <a:srgbClr val="A6A6A6"/>
    <a:srgbClr val="FF5964"/>
    <a:srgbClr val="1A1E21"/>
    <a:srgbClr val="5D6269"/>
    <a:srgbClr val="6E747C"/>
    <a:srgbClr val="ABAFB5"/>
    <a:srgbClr val="CB5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4660"/>
  </p:normalViewPr>
  <p:slideViewPr>
    <p:cSldViewPr snapToGrid="0">
      <p:cViewPr varScale="1">
        <p:scale>
          <a:sx n="23" d="100"/>
          <a:sy n="23" d="100"/>
        </p:scale>
        <p:origin x="90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Sheet1!$A$1:$A$19</c:f>
              <c:strCache>
                <c:ptCount val="19"/>
                <c:pt idx="0">
                  <c:v>tr</c:v>
                </c:pt>
                <c:pt idx="1">
                  <c:v>ump</c:v>
                </c:pt>
                <c:pt idx="2">
                  <c:v>loc</c:v>
                </c:pt>
                <c:pt idx="3">
                  <c:v>ks</c:v>
                </c:pt>
                <c:pt idx="4">
                  <c:v>down</c:v>
                </c:pt>
                <c:pt idx="5">
                  <c:v>del</c:v>
                </c:pt>
                <c:pt idx="6">
                  <c:v>aware</c:v>
                </c:pt>
                <c:pt idx="7">
                  <c:v>gop</c:v>
                </c:pt>
                <c:pt idx="8">
                  <c:v>delegates</c:v>
                </c:pt>
                <c:pt idx="9">
                  <c:v>. </c:v>
                </c:pt>
                <c:pt idx="10">
                  <c:v>#</c:v>
                </c:pt>
                <c:pt idx="11">
                  <c:v>tr</c:v>
                </c:pt>
                <c:pt idx="12">
                  <c:v>um</c:v>
                </c:pt>
                <c:pt idx="13">
                  <c:v>p</c:v>
                </c:pt>
                <c:pt idx="14">
                  <c:v>20</c:v>
                </c:pt>
                <c:pt idx="15">
                  <c:v>16</c:v>
                </c:pt>
                <c:pt idx="16">
                  <c:v>#</c:v>
                </c:pt>
                <c:pt idx="17">
                  <c:v>mag</c:v>
                </c:pt>
                <c:pt idx="18">
                  <c:v>a </c:v>
                </c:pt>
              </c:strCache>
            </c:strRef>
          </c:cat>
          <c:val>
            <c:numRef>
              <c:f>Sheet1!$B$1:$B$19</c:f>
              <c:numCache>
                <c:formatCode>General</c:formatCode>
                <c:ptCount val="19"/>
                <c:pt idx="0">
                  <c:v>1.89505089074373E-2</c:v>
                </c:pt>
                <c:pt idx="1">
                  <c:v>1.7107654362916901E-2</c:v>
                </c:pt>
                <c:pt idx="2">
                  <c:v>1.77979096770286E-2</c:v>
                </c:pt>
                <c:pt idx="3">
                  <c:v>1.8590550869703199E-2</c:v>
                </c:pt>
                <c:pt idx="4">
                  <c:v>1.9154839217662801E-2</c:v>
                </c:pt>
                <c:pt idx="5">
                  <c:v>1.9719032570719702E-2</c:v>
                </c:pt>
                <c:pt idx="6">
                  <c:v>2.3743936792016002E-2</c:v>
                </c:pt>
                <c:pt idx="7">
                  <c:v>3.09999696910381E-2</c:v>
                </c:pt>
                <c:pt idx="8">
                  <c:v>2.1421382203698099E-2</c:v>
                </c:pt>
                <c:pt idx="9">
                  <c:v>2.1557917818426999E-2</c:v>
                </c:pt>
                <c:pt idx="10">
                  <c:v>1.7367854714393598E-2</c:v>
                </c:pt>
                <c:pt idx="11">
                  <c:v>1.5665885061025599E-2</c:v>
                </c:pt>
                <c:pt idx="12">
                  <c:v>1.5322456136345799E-2</c:v>
                </c:pt>
                <c:pt idx="13">
                  <c:v>1.53194786980748E-2</c:v>
                </c:pt>
                <c:pt idx="14">
                  <c:v>1.53194749727845E-2</c:v>
                </c:pt>
                <c:pt idx="15">
                  <c:v>1.53194749727845E-2</c:v>
                </c:pt>
                <c:pt idx="16">
                  <c:v>1.53194749727845E-2</c:v>
                </c:pt>
                <c:pt idx="17">
                  <c:v>1.53194749727845E-2</c:v>
                </c:pt>
                <c:pt idx="18">
                  <c:v>1.53194749727845E-2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437304"/>
        <c:axId val="720438872"/>
      </c:barChart>
      <c:catAx>
        <c:axId val="720437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438872"/>
        <c:crosses val="autoZero"/>
        <c:auto val="1"/>
        <c:lblAlgn val="ctr"/>
        <c:lblOffset val="100"/>
        <c:noMultiLvlLbl val="0"/>
      </c:catAx>
      <c:valAx>
        <c:axId val="7204388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437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4BF9A-C094-4EA5-A90C-FB52E329C120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7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25D5C-4333-4136-8BCA-036565E95D0B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1CC77-A03C-4B70-B8A3-0967A47C2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1pPr>
    <a:lvl2pPr marL="1499186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2pPr>
    <a:lvl3pPr marL="2998373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3pPr>
    <a:lvl4pPr marL="4497562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4pPr>
    <a:lvl5pPr marL="5996749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5pPr>
    <a:lvl6pPr marL="7495935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6pPr>
    <a:lvl7pPr marL="8995121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7pPr>
    <a:lvl8pPr marL="10494308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8pPr>
    <a:lvl9pPr marL="11993494" algn="l" defTabSz="2998373" rtl="0" eaLnBrk="1" latinLnBrk="0" hangingPunct="1">
      <a:defRPr sz="3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1CC77-A03C-4B70-B8A3-0967A47C2B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6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1CC77-A03C-4B70-B8A3-0967A47C2B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2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1CC77-A03C-4B70-B8A3-0967A47C2B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80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1CC77-A03C-4B70-B8A3-0967A47C2B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4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014757"/>
            <a:ext cx="21031200" cy="2651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0" spc="600" baseline="0">
                <a:solidFill>
                  <a:srgbClr val="FB37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-1" y="10210801"/>
            <a:ext cx="24382800" cy="3505200"/>
            <a:chOff x="-1" y="10210801"/>
            <a:chExt cx="24382800" cy="350520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1" y="10210801"/>
              <a:ext cx="24382800" cy="3505200"/>
            </a:xfrm>
            <a:prstGeom prst="rect">
              <a:avLst/>
            </a:prstGeom>
            <a:solidFill>
              <a:srgbClr val="2C3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647" dirty="0"/>
                <a:t>          </a:t>
              </a:r>
            </a:p>
          </p:txBody>
        </p:sp>
        <p:pic>
          <p:nvPicPr>
            <p:cNvPr id="25" name="Picture 24"/>
            <p:cNvPicPr>
              <a:picLocks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510" y="11153512"/>
              <a:ext cx="1619778" cy="1619778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 userDrawn="1"/>
        </p:nvSpPr>
        <p:spPr>
          <a:xfrm>
            <a:off x="11366774" y="5711261"/>
            <a:ext cx="1650452" cy="101359"/>
          </a:xfrm>
          <a:prstGeom prst="rect">
            <a:avLst/>
          </a:prstGeom>
          <a:solidFill>
            <a:srgbClr val="FB3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294" baseline="-25000" dirty="0">
              <a:solidFill>
                <a:schemeClr val="bg1"/>
              </a:solidFill>
            </a:endParaRP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0800" y="6858000"/>
            <a:ext cx="16662400" cy="102325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6000" spc="1200" baseline="0">
                <a:latin typeface="FuturaSH-Book" panose="02000506040000020003" pitchFamily="50" charset="0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 smtClean="0"/>
              <a:t>PRESENTERS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92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60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200" y="3302000"/>
            <a:ext cx="23716800" cy="933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25750" y="12790489"/>
            <a:ext cx="8229600" cy="6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E747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 smtClean="0"/>
              <a:t>Meeting Name – </a:t>
            </a:r>
            <a:r>
              <a:rPr lang="en-GB" dirty="0" err="1" smtClean="0"/>
              <a:t>dd</a:t>
            </a:r>
            <a:r>
              <a:rPr lang="en-GB" dirty="0" smtClean="0"/>
              <a:t>/mm/</a:t>
            </a:r>
            <a:r>
              <a:rPr lang="en-GB" dirty="0" err="1" smtClean="0"/>
              <a:t>yyyy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480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lete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60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2290105" y="3851662"/>
            <a:ext cx="1056839" cy="2257814"/>
          </a:xfrm>
          <a:prstGeom prst="rect">
            <a:avLst/>
          </a:prstGeom>
          <a:solidFill>
            <a:srgbClr val="4348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67, 72, 85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#434855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86980" y="3851662"/>
            <a:ext cx="1056839" cy="2257814"/>
          </a:xfrm>
          <a:prstGeom prst="rect">
            <a:avLst/>
          </a:prstGeom>
          <a:solidFill>
            <a:srgbClr val="2A2D3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42, 45, 52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#2A2D34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2567" y="10306050"/>
            <a:ext cx="1056839" cy="2257814"/>
          </a:xfrm>
          <a:prstGeom prst="rect">
            <a:avLst/>
          </a:prstGeom>
          <a:solidFill>
            <a:srgbClr val="B866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184, 102, 254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#b866fe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5071" y="10306050"/>
            <a:ext cx="1056839" cy="2257814"/>
          </a:xfrm>
          <a:prstGeom prst="rect">
            <a:avLst/>
          </a:prstGeom>
          <a:solidFill>
            <a:srgbClr val="CE1AB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206, 26,185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#CE1AB9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7055" y="10352825"/>
            <a:ext cx="1048045" cy="2217097"/>
          </a:xfrm>
          <a:prstGeom prst="rect">
            <a:avLst/>
          </a:prstGeom>
          <a:solidFill>
            <a:srgbClr val="E5A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229, 160, 255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#E5A0FF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88836" y="9209824"/>
            <a:ext cx="1056839" cy="2257814"/>
          </a:xfrm>
          <a:prstGeom prst="rect">
            <a:avLst/>
          </a:prstGeom>
          <a:solidFill>
            <a:srgbClr val="0028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0, 40, 101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HSL: 216,100%,20%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002865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62092" y="9209824"/>
            <a:ext cx="1056839" cy="2257814"/>
          </a:xfrm>
          <a:prstGeom prst="rect">
            <a:avLst/>
          </a:prstGeom>
          <a:solidFill>
            <a:srgbClr val="0047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0, 71, 135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HSL: 208,100%,26%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004787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93556" y="9203558"/>
            <a:ext cx="1056839" cy="2257814"/>
          </a:xfrm>
          <a:prstGeom prst="rect">
            <a:avLst/>
          </a:prstGeom>
          <a:solidFill>
            <a:srgbClr val="0090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0, 144, 217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HSL: 200,100%,43%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0090d9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12277" y="9177143"/>
            <a:ext cx="1056839" cy="2257814"/>
          </a:xfrm>
          <a:prstGeom prst="rect">
            <a:avLst/>
          </a:prstGeom>
          <a:solidFill>
            <a:srgbClr val="00B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0, 178, 255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HSL: 198,100%,50%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00b2ff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43741" y="9163050"/>
            <a:ext cx="1056839" cy="2257814"/>
          </a:xfrm>
          <a:prstGeom prst="rect">
            <a:avLst/>
          </a:prstGeom>
          <a:solidFill>
            <a:srgbClr val="667E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102, 126, 162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HSL: </a:t>
            </a: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216,24%,52%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667ea2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751173" y="9163050"/>
            <a:ext cx="1056839" cy="2257814"/>
          </a:xfrm>
          <a:prstGeom prst="rect">
            <a:avLst/>
          </a:prstGeom>
          <a:solidFill>
            <a:srgbClr val="66D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102, 208, 255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HSL: 198,100%,70%</a:t>
            </a: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66d0ff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988543" y="3851662"/>
            <a:ext cx="1056839" cy="2257814"/>
          </a:xfrm>
          <a:prstGeom prst="rect">
            <a:avLst/>
          </a:prstGeom>
          <a:solidFill>
            <a:srgbClr val="3438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52,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56, 67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#343843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98079" y="10306050"/>
            <a:ext cx="1056839" cy="2257814"/>
          </a:xfrm>
          <a:prstGeom prst="rect">
            <a:avLst/>
          </a:prstGeom>
          <a:solidFill>
            <a:srgbClr val="8900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137, 0, 243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#8900F3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9126" y="10306050"/>
            <a:ext cx="1056839" cy="2257814"/>
          </a:xfrm>
          <a:prstGeom prst="rect">
            <a:avLst/>
          </a:prstGeom>
          <a:solidFill>
            <a:srgbClr val="FF53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255,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83, 125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#FF37D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97168" y="2792830"/>
            <a:ext cx="2420205" cy="2257814"/>
            <a:chOff x="1119167" y="3886689"/>
            <a:chExt cx="4840410" cy="2257814"/>
          </a:xfrm>
        </p:grpSpPr>
        <p:sp>
          <p:nvSpPr>
            <p:cNvPr id="11" name="Rectangle 10"/>
            <p:cNvSpPr/>
            <p:nvPr/>
          </p:nvSpPr>
          <p:spPr>
            <a:xfrm>
              <a:off x="1119167" y="3886689"/>
              <a:ext cx="2113678" cy="2257814"/>
            </a:xfrm>
            <a:prstGeom prst="rect">
              <a:avLst/>
            </a:prstGeom>
            <a:solidFill>
              <a:srgbClr val="1A1C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RGB:26, 28, 33</a:t>
              </a:r>
              <a:endPara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GB" sz="700" dirty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Web: </a:t>
              </a:r>
              <a:r>
                <a:rPr lang="en-GB" sz="700" dirty="0" smtClean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#1A1C21</a:t>
              </a:r>
              <a:endPara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75745" y="4470625"/>
              <a:ext cx="23838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Slide </a:t>
              </a:r>
              <a:r>
                <a:rPr lang="en-GB" sz="1100" dirty="0" smtClean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background colour</a:t>
              </a:r>
              <a:endParaRPr lang="en-GB" sz="11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2941910" y="2801858"/>
            <a:ext cx="2620912" cy="2248787"/>
            <a:chOff x="7891111" y="3851662"/>
            <a:chExt cx="4758089" cy="2248787"/>
          </a:xfrm>
        </p:grpSpPr>
        <p:sp>
          <p:nvSpPr>
            <p:cNvPr id="12" name="Rectangle 11"/>
            <p:cNvSpPr/>
            <p:nvPr/>
          </p:nvSpPr>
          <p:spPr>
            <a:xfrm>
              <a:off x="7891111" y="3851662"/>
              <a:ext cx="1852632" cy="2248787"/>
            </a:xfrm>
            <a:prstGeom prst="rect">
              <a:avLst/>
            </a:prstGeom>
            <a:solidFill>
              <a:srgbClr val="FB37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RGB: 251, 55, 68</a:t>
              </a:r>
            </a:p>
            <a:p>
              <a:pPr algn="ctr"/>
              <a:endPara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GB" sz="700" dirty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HSL: </a:t>
              </a:r>
            </a:p>
            <a:p>
              <a:pPr algn="ctr"/>
              <a:r>
                <a:rPr lang="en-GB" sz="700" dirty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356,96%, 60%</a:t>
              </a:r>
            </a:p>
            <a:p>
              <a:pPr algn="ctr"/>
              <a:endPara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GB" sz="700" dirty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Web: fb3744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64752" y="4470625"/>
              <a:ext cx="228444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prstClr val="white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Titles and headings only colour</a:t>
              </a:r>
            </a:p>
          </p:txBody>
        </p:sp>
      </p:grpSp>
      <p:sp>
        <p:nvSpPr>
          <p:cNvPr id="33" name="Rectangle 32"/>
          <p:cNvSpPr/>
          <p:nvPr userDrawn="1"/>
        </p:nvSpPr>
        <p:spPr>
          <a:xfrm>
            <a:off x="697168" y="6591300"/>
            <a:ext cx="1056839" cy="2257814"/>
          </a:xfrm>
          <a:prstGeom prst="rect">
            <a:avLst/>
          </a:prstGeom>
          <a:solidFill>
            <a:srgbClr val="BA0C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186, 12, 47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#C2002F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1925457" y="6602830"/>
            <a:ext cx="1056839" cy="2257814"/>
          </a:xfrm>
          <a:prstGeom prst="rect">
            <a:avLst/>
          </a:prstGeom>
          <a:solidFill>
            <a:srgbClr val="A7A8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167, 168, 170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#A7A8AA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3117991" y="6602830"/>
            <a:ext cx="1056839" cy="22578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255, 255, 255</a:t>
            </a:r>
            <a:endParaRPr lang="en-GB" sz="70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#FFFFFF</a:t>
            </a:r>
            <a:endParaRPr lang="en-GB" sz="700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4310524" y="6591300"/>
            <a:ext cx="1056839" cy="2257814"/>
          </a:xfrm>
          <a:prstGeom prst="rect">
            <a:avLst/>
          </a:prstGeom>
          <a:solidFill>
            <a:srgbClr val="8C8C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RGB: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140, 140, 140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700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en-GB" sz="7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#8B8C8D</a:t>
            </a:r>
            <a:endParaRPr lang="en-GB" sz="7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562821" y="7078212"/>
            <a:ext cx="1258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 core brand colours</a:t>
            </a:r>
            <a:endParaRPr lang="en-GB" sz="1100" dirty="0">
              <a:solidFill>
                <a:prstClr val="white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95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57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22326600" cy="1104900"/>
          </a:xfrm>
          <a:prstGeom prst="rect">
            <a:avLst/>
          </a:prstGeom>
        </p:spPr>
        <p:txBody>
          <a:bodyPr/>
          <a:lstStyle>
            <a:lvl1pPr>
              <a:defRPr lang="en-US" sz="8000" spc="320" baseline="0" dirty="0">
                <a:solidFill>
                  <a:srgbClr val="FB3744"/>
                </a:solidFill>
                <a:latin typeface="FuturaSH-XLight" panose="02000506030000020003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182880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8700" y="2324100"/>
            <a:ext cx="22326600" cy="10029826"/>
          </a:xfrm>
          <a:prstGeom prst="rect">
            <a:avLst/>
          </a:prstGeom>
        </p:spPr>
        <p:txBody>
          <a:bodyPr/>
          <a:lstStyle>
            <a:lvl1pPr>
              <a:defRPr lang="en-US" sz="4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4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lang="en-US" sz="4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lang="en-US" sz="4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lang="en-US" sz="4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457200" lvl="0" indent="-457200" defTabSz="1828800">
              <a:lnSpc>
                <a:spcPct val="120000"/>
              </a:lnSpc>
              <a:spcBef>
                <a:spcPts val="2000"/>
              </a:spcBef>
            </a:pPr>
            <a:r>
              <a:rPr lang="en-US" dirty="0" smtClean="0"/>
              <a:t>Click to edit Master text styles</a:t>
            </a:r>
          </a:p>
          <a:p>
            <a:pPr marL="1371600" lvl="1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marL="2286000" lvl="2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marL="3200400" lvl="3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marL="4114800" lvl="4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066" y="12634527"/>
            <a:ext cx="825605" cy="825605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083" y="12698952"/>
            <a:ext cx="21219458" cy="752475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3000" baseline="0">
                <a:solidFill>
                  <a:srgbClr val="A6A6A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 smtClean="0"/>
              <a:t>Meeting Name – </a:t>
            </a:r>
            <a:r>
              <a:rPr lang="en-GB" dirty="0" err="1" smtClean="0"/>
              <a:t>dd</a:t>
            </a:r>
            <a:r>
              <a:rPr lang="en-GB" dirty="0" smtClean="0"/>
              <a:t>/mm/</a:t>
            </a:r>
            <a:r>
              <a:rPr lang="en-GB" dirty="0" err="1" smtClean="0"/>
              <a:t>yyyy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7140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9600" y="685801"/>
            <a:ext cx="22392000" cy="1104900"/>
          </a:xfrm>
          <a:prstGeom prst="rect">
            <a:avLst/>
          </a:prstGeom>
        </p:spPr>
        <p:txBody>
          <a:bodyPr/>
          <a:lstStyle>
            <a:lvl1pPr>
              <a:defRPr lang="en-GB" sz="8000" spc="320" baseline="0">
                <a:solidFill>
                  <a:srgbClr val="FB3744"/>
                </a:solidFill>
                <a:latin typeface="FuturaSH-XLight" panose="02000506030000020003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182880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9600" y="2325600"/>
            <a:ext cx="22392000" cy="10029600"/>
          </a:xfrm>
          <a:prstGeom prst="rect">
            <a:avLst/>
          </a:prstGeom>
        </p:spPr>
        <p:txBody>
          <a:bodyPr/>
          <a:lstStyle>
            <a:lvl1pPr>
              <a:defRPr lang="en-US" sz="40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40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lang="en-US" sz="40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lang="en-US" sz="40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lang="en-GB" sz="4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457200" lvl="0" indent="-457200" defTabSz="1828800">
              <a:lnSpc>
                <a:spcPct val="120000"/>
              </a:lnSpc>
              <a:spcBef>
                <a:spcPts val="2000"/>
              </a:spcBef>
            </a:pPr>
            <a:r>
              <a:rPr lang="en-US" smtClean="0"/>
              <a:t>Click to edit Master text styles</a:t>
            </a:r>
          </a:p>
          <a:p>
            <a:pPr marL="1371600" lvl="1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marL="2286000" lvl="2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marL="3200400" lvl="3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smtClean="0"/>
              <a:t>Fourth level</a:t>
            </a:r>
          </a:p>
          <a:p>
            <a:pPr marL="4114800" lvl="4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smtClean="0"/>
              <a:t>Fifth level</a:t>
            </a:r>
            <a:endParaRPr lang="en-GB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066" y="12634527"/>
            <a:ext cx="825605" cy="825605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083" y="12698952"/>
            <a:ext cx="21219458" cy="752475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3000" baseline="0">
                <a:solidFill>
                  <a:srgbClr val="A6A6A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 smtClean="0"/>
              <a:t>Meeting Name – </a:t>
            </a:r>
            <a:r>
              <a:rPr lang="en-GB" dirty="0" err="1" smtClean="0"/>
              <a:t>dd</a:t>
            </a:r>
            <a:r>
              <a:rPr lang="en-GB" dirty="0" smtClean="0"/>
              <a:t>/mm/</a:t>
            </a:r>
            <a:r>
              <a:rPr lang="en-GB" dirty="0" err="1" smtClean="0"/>
              <a:t>yyyy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158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91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3400" y="12849225"/>
            <a:ext cx="15201900" cy="555626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Data Science &amp; The US Election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1913C83D-1E87-4E74-A9F9-EADB9A11F43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0515600"/>
            <a:ext cx="24384000" cy="3200400"/>
          </a:xfrm>
          <a:prstGeom prst="rect">
            <a:avLst/>
          </a:prstGeom>
          <a:solidFill>
            <a:srgbClr val="2C3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7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365" y="11467800"/>
            <a:ext cx="1296000" cy="1296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76400" y="2014757"/>
            <a:ext cx="21031200" cy="2651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0" spc="600" baseline="0">
                <a:solidFill>
                  <a:srgbClr val="FB37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366774" y="5711261"/>
            <a:ext cx="1650452" cy="101359"/>
          </a:xfrm>
          <a:prstGeom prst="rect">
            <a:avLst/>
          </a:prstGeom>
          <a:solidFill>
            <a:srgbClr val="FB3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294" baseline="-25000" dirty="0">
              <a:solidFill>
                <a:schemeClr val="bg1"/>
              </a:solidFill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0800" y="6858000"/>
            <a:ext cx="16662400" cy="102325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6000" spc="1200" baseline="0">
                <a:latin typeface="FuturaSH-Book" panose="02000506040000020003" pitchFamily="50" charset="0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 smtClean="0"/>
              <a:t>PRESENTERS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22326600" cy="1104900"/>
          </a:xfrm>
          <a:prstGeom prst="rect">
            <a:avLst/>
          </a:prstGeom>
        </p:spPr>
        <p:txBody>
          <a:bodyPr/>
          <a:lstStyle>
            <a:lvl1pPr>
              <a:defRPr lang="en-US" sz="8000" spc="320" baseline="0" dirty="0">
                <a:solidFill>
                  <a:srgbClr val="FB3744"/>
                </a:solidFill>
                <a:latin typeface="FuturaSH-XLight" panose="02000506030000020003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182880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28700" y="2324100"/>
            <a:ext cx="22326600" cy="10029826"/>
          </a:xfrm>
          <a:prstGeom prst="rect">
            <a:avLst/>
          </a:prstGeom>
        </p:spPr>
        <p:txBody>
          <a:bodyPr/>
          <a:lstStyle>
            <a:lvl1pPr>
              <a:defRPr lang="en-US" sz="4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4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lang="en-US" sz="4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lang="en-US" sz="4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lang="en-US" sz="4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457200" lvl="0" indent="-457200" defTabSz="1828800">
              <a:lnSpc>
                <a:spcPct val="120000"/>
              </a:lnSpc>
              <a:spcBef>
                <a:spcPts val="2000"/>
              </a:spcBef>
            </a:pPr>
            <a:r>
              <a:rPr lang="en-US" dirty="0" smtClean="0"/>
              <a:t>Click to edit Master text styles</a:t>
            </a:r>
          </a:p>
          <a:p>
            <a:pPr marL="1371600" lvl="1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Second level</a:t>
            </a:r>
          </a:p>
          <a:p>
            <a:pPr marL="2286000" lvl="2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Third level</a:t>
            </a:r>
          </a:p>
          <a:p>
            <a:pPr marL="3200400" lvl="3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Fourth level</a:t>
            </a:r>
          </a:p>
          <a:p>
            <a:pPr marL="4114800" lvl="4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066" y="12634527"/>
            <a:ext cx="825605" cy="825605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083" y="12698952"/>
            <a:ext cx="21219458" cy="752475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3000" baseline="0">
                <a:solidFill>
                  <a:srgbClr val="A6A6A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 smtClean="0"/>
              <a:t>Meeting Name – </a:t>
            </a:r>
            <a:r>
              <a:rPr lang="en-GB" dirty="0" err="1" smtClean="0"/>
              <a:t>dd</a:t>
            </a:r>
            <a:r>
              <a:rPr lang="en-GB" dirty="0" smtClean="0"/>
              <a:t>/mm/</a:t>
            </a:r>
            <a:r>
              <a:rPr lang="en-GB" dirty="0" err="1" smtClean="0"/>
              <a:t>yyyy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98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9600" y="685801"/>
            <a:ext cx="22392000" cy="1104900"/>
          </a:xfrm>
          <a:prstGeom prst="rect">
            <a:avLst/>
          </a:prstGeom>
        </p:spPr>
        <p:txBody>
          <a:bodyPr/>
          <a:lstStyle>
            <a:lvl1pPr>
              <a:defRPr lang="en-GB" sz="8000" spc="320" baseline="0">
                <a:solidFill>
                  <a:srgbClr val="FB3744"/>
                </a:solidFill>
                <a:latin typeface="FuturaSH-XLight" panose="02000506030000020003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182880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9600" y="2325600"/>
            <a:ext cx="22392000" cy="10029600"/>
          </a:xfrm>
          <a:prstGeom prst="rect">
            <a:avLst/>
          </a:prstGeom>
        </p:spPr>
        <p:txBody>
          <a:bodyPr/>
          <a:lstStyle>
            <a:lvl1pPr>
              <a:defRPr lang="en-US" sz="400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400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lang="en-US" sz="400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lang="en-US" sz="400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lang="en-GB" sz="40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457200" lvl="0" indent="-457200" defTabSz="1828800">
              <a:lnSpc>
                <a:spcPct val="120000"/>
              </a:lnSpc>
              <a:spcBef>
                <a:spcPts val="2000"/>
              </a:spcBef>
            </a:pPr>
            <a:r>
              <a:rPr lang="en-US" smtClean="0"/>
              <a:t>Click to edit Master text styles</a:t>
            </a:r>
          </a:p>
          <a:p>
            <a:pPr marL="1371600" lvl="1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marL="2286000" lvl="2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marL="3200400" lvl="3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smtClean="0"/>
              <a:t>Fourth level</a:t>
            </a:r>
          </a:p>
          <a:p>
            <a:pPr marL="4114800" lvl="4" indent="-457200" defTabSz="1828800">
              <a:lnSpc>
                <a:spcPct val="120000"/>
              </a:lnSpc>
              <a:spcBef>
                <a:spcPts val="1000"/>
              </a:spcBef>
            </a:pPr>
            <a:r>
              <a:rPr lang="en-US" smtClean="0"/>
              <a:t>Fifth level</a:t>
            </a:r>
            <a:endParaRPr lang="en-GB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066" y="12634527"/>
            <a:ext cx="825605" cy="82560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083" y="12698952"/>
            <a:ext cx="21219458" cy="752475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3600" baseline="0">
                <a:solidFill>
                  <a:srgbClr val="A6A6A6"/>
                </a:solidFill>
              </a:defRPr>
            </a:lvl1pPr>
          </a:lstStyle>
          <a:p>
            <a:pPr lvl="0"/>
            <a:r>
              <a:rPr lang="en-GB" dirty="0" smtClean="0"/>
              <a:t>Presentation title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7656" r="28333" b="17344"/>
          <a:stretch/>
        </p:blipFill>
        <p:spPr>
          <a:xfrm>
            <a:off x="22666138" y="12711693"/>
            <a:ext cx="720000" cy="7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504" y="4133088"/>
            <a:ext cx="18288000" cy="3465096"/>
          </a:xfrm>
        </p:spPr>
        <p:txBody>
          <a:bodyPr anchor="b">
            <a:normAutofit/>
          </a:bodyPr>
          <a:lstStyle>
            <a:lvl1pPr algn="ctr">
              <a:defRPr sz="7750" kern="0" spc="465" baseline="0">
                <a:solidFill>
                  <a:srgbClr val="FB3744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329367" y="8540314"/>
            <a:ext cx="1726274" cy="76636"/>
          </a:xfrm>
          <a:prstGeom prst="rect">
            <a:avLst/>
          </a:prstGeom>
          <a:solidFill>
            <a:srgbClr val="FB3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7" baseline="-2500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504" y="9659073"/>
            <a:ext cx="18288000" cy="1254911"/>
          </a:xfrm>
        </p:spPr>
        <p:txBody>
          <a:bodyPr>
            <a:noAutofit/>
          </a:bodyPr>
          <a:lstStyle>
            <a:lvl1pPr marL="0" indent="0" algn="ctr">
              <a:buNone/>
              <a:defRPr sz="2750" kern="0" spc="550" baseline="0">
                <a:latin typeface="FuturaSH-Book" panose="0200050604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PRESENTERS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72" y="1749244"/>
            <a:ext cx="4322064" cy="16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1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320">
          <p15:clr>
            <a:srgbClr val="FBAE40"/>
          </p15:clr>
        </p15:guide>
        <p15:guide id="4294967295" pos="15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and Charts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 spc="360" baseline="0">
                <a:solidFill>
                  <a:srgbClr val="FB37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25750" y="12790489"/>
            <a:ext cx="8229600" cy="6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E747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 smtClean="0"/>
              <a:t>Meeting Name – </a:t>
            </a:r>
            <a:r>
              <a:rPr lang="en-GB" dirty="0" err="1" smtClean="0"/>
              <a:t>dd</a:t>
            </a:r>
            <a:r>
              <a:rPr lang="en-GB" dirty="0" smtClean="0"/>
              <a:t>/mm/</a:t>
            </a:r>
            <a:r>
              <a:rPr lang="en-GB" dirty="0" err="1" smtClean="0"/>
              <a:t>yyyy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6002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126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664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1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C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30252"/>
            <a:ext cx="23717250" cy="1631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743200"/>
            <a:ext cx="23717250" cy="933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25750" y="12790489"/>
            <a:ext cx="8229600" cy="6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E747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 smtClean="0"/>
              <a:t>Meeting Name – </a:t>
            </a:r>
            <a:r>
              <a:rPr lang="en-GB" dirty="0" err="1" smtClean="0"/>
              <a:t>dd</a:t>
            </a:r>
            <a:r>
              <a:rPr lang="en-GB" dirty="0" smtClean="0"/>
              <a:t>/mm/</a:t>
            </a:r>
            <a:r>
              <a:rPr lang="en-GB" dirty="0" err="1" smtClean="0"/>
              <a:t>yyyy</a:t>
            </a:r>
            <a:endParaRPr lang="en-GB" dirty="0" smtClean="0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01" y="12790489"/>
            <a:ext cx="315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2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kern="0" spc="360" baseline="0">
          <a:solidFill>
            <a:srgbClr val="FB3744"/>
          </a:solidFill>
          <a:latin typeface="FuturaSH-XLight" panose="02000506030000020003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/>
              <a:t>Better and Interpretable Deep Learning by Paying Attention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6000" dirty="0" smtClean="0"/>
              <a:t>RORY WAITE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0116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6000" dirty="0" smtClean="0"/>
                  <a:t>Attention can be queried with respect to a second vector</a:t>
                </a:r>
              </a:p>
              <a:p>
                <a:endParaRPr lang="en-US" sz="6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9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GB" sz="9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GB" sz="9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9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GB" sz="9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96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a</m:t>
                      </m:r>
                      <m:r>
                        <a:rPr lang="en-GB" sz="9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GB" sz="9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GB" sz="9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9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GB" sz="9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GB" sz="9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GB" sz="9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9600" dirty="0"/>
              </a:p>
              <a:p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/>
                  <a:t>Attention will then learn alignments between two units:</a:t>
                </a:r>
              </a:p>
              <a:p>
                <a:pPr lvl="1"/>
                <a:r>
                  <a:rPr lang="en-US" sz="6000" dirty="0"/>
                  <a:t>A French and an English word in translation</a:t>
                </a:r>
              </a:p>
              <a:p>
                <a:pPr lvl="1"/>
                <a:r>
                  <a:rPr lang="en-US" sz="6000" dirty="0"/>
                  <a:t>A pixel and an English word in image caption generation</a:t>
                </a:r>
              </a:p>
              <a:p>
                <a:pPr lvl="1"/>
                <a:r>
                  <a:rPr lang="en-US" sz="6000" dirty="0"/>
                  <a:t>A concept and an English word in language generation</a:t>
                </a:r>
              </a:p>
              <a:p>
                <a:pPr lvl="1"/>
                <a:r>
                  <a:rPr lang="en-US" sz="6000" dirty="0"/>
                  <a:t>Two points in a time series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66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Attention is easy</a:t>
            </a:r>
          </a:p>
          <a:p>
            <a:r>
              <a:rPr lang="en-US" sz="6000" dirty="0"/>
              <a:t>Attention improves models</a:t>
            </a:r>
          </a:p>
          <a:p>
            <a:r>
              <a:rPr lang="en-US" sz="6000" dirty="0"/>
              <a:t>Attention opens up the black box</a:t>
            </a:r>
          </a:p>
          <a:p>
            <a:r>
              <a:rPr lang="en-US" sz="6000" dirty="0"/>
              <a:t>Attention is flexible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9600" i="1" dirty="0"/>
              <a:t>trump locks down </a:t>
            </a:r>
            <a:r>
              <a:rPr lang="en-GB" sz="9600" i="1" dirty="0" err="1"/>
              <a:t>delaware</a:t>
            </a:r>
            <a:r>
              <a:rPr lang="en-GB" sz="9600" i="1" dirty="0"/>
              <a:t> </a:t>
            </a:r>
            <a:r>
              <a:rPr lang="en-GB" sz="9600" i="1" dirty="0" err="1"/>
              <a:t>gop</a:t>
            </a:r>
            <a:r>
              <a:rPr lang="en-GB" sz="9600" i="1" dirty="0"/>
              <a:t> delegates . </a:t>
            </a:r>
            <a:endParaRPr lang="en-GB" sz="9600" i="1" dirty="0" smtClean="0"/>
          </a:p>
          <a:p>
            <a:pPr marL="0" indent="0" algn="ctr">
              <a:buNone/>
            </a:pPr>
            <a:r>
              <a:rPr lang="en-GB" sz="9600" i="1" dirty="0" smtClean="0"/>
              <a:t>#</a:t>
            </a:r>
            <a:r>
              <a:rPr lang="en-GB" sz="9600" i="1" dirty="0"/>
              <a:t>trump2016 #</a:t>
            </a:r>
            <a:r>
              <a:rPr lang="en-GB" sz="9600" i="1" dirty="0" err="1"/>
              <a:t>maga</a:t>
            </a:r>
            <a:endParaRPr lang="en-GB" sz="9600" i="1" dirty="0"/>
          </a:p>
          <a:p>
            <a:endParaRPr lang="en-GB" dirty="0" smtClean="0"/>
          </a:p>
          <a:p>
            <a:endParaRPr lang="en-GB" sz="6000" dirty="0" smtClean="0"/>
          </a:p>
          <a:p>
            <a:r>
              <a:rPr lang="en-GB" sz="6000" dirty="0" smtClean="0"/>
              <a:t> Trump or Clinton?</a:t>
            </a:r>
          </a:p>
          <a:p>
            <a:r>
              <a:rPr lang="en-US" sz="6000" dirty="0" smtClean="0"/>
              <a:t> A </a:t>
            </a:r>
            <a:r>
              <a:rPr lang="en-US" sz="6000" dirty="0"/>
              <a:t>binary classification problem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6000" dirty="0" smtClean="0"/>
              <a:t> We </a:t>
            </a:r>
            <a:r>
              <a:rPr lang="en-US" sz="6000" dirty="0"/>
              <a:t>will use a vector space </a:t>
            </a:r>
            <a:r>
              <a:rPr lang="en-US" sz="6000" dirty="0" smtClean="0"/>
              <a:t>model (word </a:t>
            </a:r>
            <a:r>
              <a:rPr lang="en-US" sz="6000" dirty="0" err="1" smtClean="0"/>
              <a:t>embeddings</a:t>
            </a:r>
            <a:r>
              <a:rPr lang="en-US" sz="6000" dirty="0" smtClean="0"/>
              <a:t>)</a:t>
            </a:r>
            <a:endParaRPr lang="en-US" sz="6000" dirty="0"/>
          </a:p>
          <a:p>
            <a:pPr marL="342900" indent="-342900">
              <a:buFont typeface="Arial" charset="0"/>
              <a:buChar char="•"/>
            </a:pPr>
            <a:r>
              <a:rPr lang="en-US" sz="6000" dirty="0" smtClean="0"/>
              <a:t> Summed </a:t>
            </a:r>
            <a:r>
              <a:rPr lang="en-US" sz="6000" dirty="0"/>
              <a:t>word vectors are fed into a classifier</a:t>
            </a:r>
          </a:p>
          <a:p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Bag of Words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982929" y="8925319"/>
            <a:ext cx="1262464" cy="1911927"/>
            <a:chOff x="4655128" y="8337270"/>
            <a:chExt cx="1262464" cy="1911927"/>
          </a:xfrm>
        </p:grpSpPr>
        <p:sp>
          <p:nvSpPr>
            <p:cNvPr id="45" name="Rectangle 44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171" y="8839198"/>
                  <a:ext cx="1056378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6378" cy="9080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1028700" y="2324100"/>
            <a:ext cx="22326600" cy="1278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Sum of vectors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0437" y="10887471"/>
            <a:ext cx="22250400" cy="192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i="1" dirty="0" smtClean="0"/>
              <a:t>trump </a:t>
            </a:r>
            <a:r>
              <a:rPr lang="en-GB" sz="6000" i="1" dirty="0"/>
              <a:t> locks </a:t>
            </a:r>
            <a:r>
              <a:rPr lang="en-GB" sz="6000" i="1" dirty="0" smtClean="0"/>
              <a:t> down</a:t>
            </a:r>
            <a:r>
              <a:rPr lang="en-GB" sz="6000" i="1" dirty="0"/>
              <a:t> </a:t>
            </a:r>
            <a:r>
              <a:rPr lang="en-GB" sz="6000" i="1" dirty="0" smtClean="0"/>
              <a:t> </a:t>
            </a:r>
            <a:r>
              <a:rPr lang="en-GB" sz="6000" i="1" dirty="0" err="1" smtClean="0"/>
              <a:t>delaware</a:t>
            </a:r>
            <a:r>
              <a:rPr lang="en-GB" sz="6000" i="1" dirty="0" smtClean="0"/>
              <a:t>   </a:t>
            </a:r>
            <a:r>
              <a:rPr lang="en-GB" sz="6000" i="1" dirty="0"/>
              <a:t> </a:t>
            </a:r>
            <a:r>
              <a:rPr lang="en-GB" sz="6000" i="1" dirty="0" err="1"/>
              <a:t>gop</a:t>
            </a:r>
            <a:r>
              <a:rPr lang="en-GB" sz="6000" i="1" dirty="0"/>
              <a:t> </a:t>
            </a:r>
            <a:r>
              <a:rPr lang="en-GB" sz="6000" i="1" dirty="0" smtClean="0"/>
              <a:t>   delegates  </a:t>
            </a:r>
            <a:r>
              <a:rPr lang="en-GB" sz="6000" i="1" dirty="0"/>
              <a:t> </a:t>
            </a:r>
            <a:r>
              <a:rPr lang="en-GB" sz="6000" i="1" dirty="0" smtClean="0"/>
              <a:t>.  </a:t>
            </a:r>
            <a:r>
              <a:rPr lang="en-GB" sz="6000" i="1" dirty="0"/>
              <a:t> </a:t>
            </a:r>
            <a:r>
              <a:rPr lang="en-GB" sz="6000" i="1" dirty="0" smtClean="0"/>
              <a:t>#</a:t>
            </a:r>
            <a:r>
              <a:rPr lang="en-GB" sz="6000" i="1" dirty="0"/>
              <a:t>trump2016 </a:t>
            </a:r>
            <a:r>
              <a:rPr lang="en-GB" sz="6000" i="1" dirty="0" smtClean="0"/>
              <a:t> #</a:t>
            </a:r>
            <a:r>
              <a:rPr lang="en-GB" sz="6000" i="1" dirty="0" err="1"/>
              <a:t>maga</a:t>
            </a:r>
            <a:endParaRPr lang="en-GB" sz="6000" i="1" dirty="0"/>
          </a:p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272302" y="8925319"/>
            <a:ext cx="1262464" cy="1911927"/>
            <a:chOff x="4655128" y="8337270"/>
            <a:chExt cx="1262464" cy="1911927"/>
          </a:xfrm>
        </p:grpSpPr>
        <p:sp>
          <p:nvSpPr>
            <p:cNvPr id="50" name="Rectangle 49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5200339" y="8925317"/>
            <a:ext cx="1262464" cy="1911927"/>
            <a:chOff x="4655128" y="8337270"/>
            <a:chExt cx="1262464" cy="1911927"/>
          </a:xfrm>
        </p:grpSpPr>
        <p:sp>
          <p:nvSpPr>
            <p:cNvPr id="53" name="Rectangle 52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563405" y="8925315"/>
            <a:ext cx="1262464" cy="1911927"/>
            <a:chOff x="4655128" y="8337270"/>
            <a:chExt cx="1262464" cy="1911927"/>
          </a:xfrm>
        </p:grpSpPr>
        <p:sp>
          <p:nvSpPr>
            <p:cNvPr id="56" name="Rectangle 55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758171" y="8839198"/>
                  <a:ext cx="1050992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0992" cy="908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10587053" y="8925319"/>
            <a:ext cx="1262464" cy="1911927"/>
            <a:chOff x="4655128" y="8337270"/>
            <a:chExt cx="1262464" cy="1911927"/>
          </a:xfrm>
        </p:grpSpPr>
        <p:sp>
          <p:nvSpPr>
            <p:cNvPr id="59" name="Rectangle 58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12979469" y="8925313"/>
            <a:ext cx="1262464" cy="1911927"/>
            <a:chOff x="4655128" y="8337270"/>
            <a:chExt cx="1262464" cy="1911927"/>
          </a:xfrm>
        </p:grpSpPr>
        <p:sp>
          <p:nvSpPr>
            <p:cNvPr id="62" name="Rectangle 61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15243629" y="8925311"/>
            <a:ext cx="1262464" cy="1911927"/>
            <a:chOff x="4655128" y="8337270"/>
            <a:chExt cx="1262464" cy="1911927"/>
          </a:xfrm>
        </p:grpSpPr>
        <p:sp>
          <p:nvSpPr>
            <p:cNvPr id="65" name="Rectangle 64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17734951" y="8925309"/>
            <a:ext cx="1262464" cy="1911927"/>
            <a:chOff x="4655128" y="8337270"/>
            <a:chExt cx="1262464" cy="1911927"/>
          </a:xfrm>
        </p:grpSpPr>
        <p:sp>
          <p:nvSpPr>
            <p:cNvPr id="68" name="Rectangle 67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21263473" y="8925307"/>
            <a:ext cx="1262464" cy="1911927"/>
            <a:chOff x="4655128" y="8337270"/>
            <a:chExt cx="1262464" cy="1911927"/>
          </a:xfrm>
        </p:grpSpPr>
        <p:sp>
          <p:nvSpPr>
            <p:cNvPr id="71" name="Rectangle 70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758171" y="8839198"/>
                  <a:ext cx="1059456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9456" cy="90806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Rectangle 72"/>
          <p:cNvSpPr/>
          <p:nvPr/>
        </p:nvSpPr>
        <p:spPr>
          <a:xfrm>
            <a:off x="10462284" y="5413663"/>
            <a:ext cx="1822661" cy="187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+</a:t>
            </a:r>
            <a:endParaRPr lang="en-US" sz="6600" dirty="0"/>
          </a:p>
        </p:txBody>
      </p:sp>
      <p:cxnSp>
        <p:nvCxnSpPr>
          <p:cNvPr id="79" name="Elbow Connector 78"/>
          <p:cNvCxnSpPr>
            <a:stCxn id="45" idx="0"/>
          </p:cNvCxnSpPr>
          <p:nvPr/>
        </p:nvCxnSpPr>
        <p:spPr>
          <a:xfrm rot="5400000" flipH="1" flipV="1">
            <a:off x="4750316" y="3213352"/>
            <a:ext cx="2575812" cy="884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0" idx="0"/>
            <a:endCxn id="73" idx="1"/>
          </p:cNvCxnSpPr>
          <p:nvPr/>
        </p:nvCxnSpPr>
        <p:spPr>
          <a:xfrm rot="5400000" flipH="1" flipV="1">
            <a:off x="5895003" y="4358038"/>
            <a:ext cx="2575812" cy="65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0"/>
            <a:endCxn id="73" idx="1"/>
          </p:cNvCxnSpPr>
          <p:nvPr/>
        </p:nvCxnSpPr>
        <p:spPr>
          <a:xfrm rot="5400000" flipH="1" flipV="1">
            <a:off x="6859022" y="5322056"/>
            <a:ext cx="2575810" cy="4630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6" idx="0"/>
            <a:endCxn id="73" idx="1"/>
          </p:cNvCxnSpPr>
          <p:nvPr/>
        </p:nvCxnSpPr>
        <p:spPr>
          <a:xfrm rot="5400000" flipH="1" flipV="1">
            <a:off x="8040556" y="6503588"/>
            <a:ext cx="2575808" cy="2267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9" idx="0"/>
            <a:endCxn id="73" idx="1"/>
          </p:cNvCxnSpPr>
          <p:nvPr/>
        </p:nvCxnSpPr>
        <p:spPr>
          <a:xfrm rot="16200000" flipV="1">
            <a:off x="9552379" y="7259412"/>
            <a:ext cx="2575812" cy="756001"/>
          </a:xfrm>
          <a:prstGeom prst="bentConnector4">
            <a:avLst>
              <a:gd name="adj1" fmla="val 31834"/>
              <a:gd name="adj2" fmla="val 13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2" idx="0"/>
            <a:endCxn id="73" idx="3"/>
          </p:cNvCxnSpPr>
          <p:nvPr/>
        </p:nvCxnSpPr>
        <p:spPr>
          <a:xfrm rot="16200000" flipV="1">
            <a:off x="11659920" y="6974532"/>
            <a:ext cx="2575806" cy="1325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5" idx="0"/>
            <a:endCxn id="73" idx="3"/>
          </p:cNvCxnSpPr>
          <p:nvPr/>
        </p:nvCxnSpPr>
        <p:spPr>
          <a:xfrm rot="16200000" flipV="1">
            <a:off x="12792001" y="5842451"/>
            <a:ext cx="2575804" cy="3589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8" idx="0"/>
            <a:endCxn id="73" idx="3"/>
          </p:cNvCxnSpPr>
          <p:nvPr/>
        </p:nvCxnSpPr>
        <p:spPr>
          <a:xfrm rot="16200000" flipV="1">
            <a:off x="14037663" y="4596789"/>
            <a:ext cx="2575802" cy="6081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1" idx="0"/>
            <a:endCxn id="73" idx="3"/>
          </p:cNvCxnSpPr>
          <p:nvPr/>
        </p:nvCxnSpPr>
        <p:spPr>
          <a:xfrm rot="16200000" flipV="1">
            <a:off x="15801925" y="2832527"/>
            <a:ext cx="2575800" cy="9609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3" idx="0"/>
          </p:cNvCxnSpPr>
          <p:nvPr/>
        </p:nvCxnSpPr>
        <p:spPr>
          <a:xfrm flipH="1" flipV="1">
            <a:off x="11373614" y="4100945"/>
            <a:ext cx="1" cy="131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Bag of Words with Attention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982929" y="8925319"/>
            <a:ext cx="1262464" cy="1911927"/>
            <a:chOff x="4655128" y="8337270"/>
            <a:chExt cx="1262464" cy="1911927"/>
          </a:xfrm>
        </p:grpSpPr>
        <p:sp>
          <p:nvSpPr>
            <p:cNvPr id="45" name="Rectangle 44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171" y="8839198"/>
                  <a:ext cx="1056378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6378" cy="9080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1028700" y="2324100"/>
            <a:ext cx="22326600" cy="1278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Weighted sum of vectors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0437" y="10887471"/>
            <a:ext cx="22250400" cy="192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i="1" dirty="0" smtClean="0"/>
              <a:t>trump </a:t>
            </a:r>
            <a:r>
              <a:rPr lang="en-GB" sz="6000" i="1" dirty="0"/>
              <a:t> locks </a:t>
            </a:r>
            <a:r>
              <a:rPr lang="en-GB" sz="6000" i="1" dirty="0" smtClean="0"/>
              <a:t> down</a:t>
            </a:r>
            <a:r>
              <a:rPr lang="en-GB" sz="6000" i="1" dirty="0"/>
              <a:t> </a:t>
            </a:r>
            <a:r>
              <a:rPr lang="en-GB" sz="6000" i="1" dirty="0" smtClean="0"/>
              <a:t> </a:t>
            </a:r>
            <a:r>
              <a:rPr lang="en-GB" sz="6000" i="1" dirty="0" err="1" smtClean="0"/>
              <a:t>delaware</a:t>
            </a:r>
            <a:r>
              <a:rPr lang="en-GB" sz="6000" i="1" dirty="0" smtClean="0"/>
              <a:t>   </a:t>
            </a:r>
            <a:r>
              <a:rPr lang="en-GB" sz="6000" i="1" dirty="0"/>
              <a:t> </a:t>
            </a:r>
            <a:r>
              <a:rPr lang="en-GB" sz="6000" i="1" dirty="0" err="1"/>
              <a:t>gop</a:t>
            </a:r>
            <a:r>
              <a:rPr lang="en-GB" sz="6000" i="1" dirty="0"/>
              <a:t> </a:t>
            </a:r>
            <a:r>
              <a:rPr lang="en-GB" sz="6000" i="1" dirty="0" smtClean="0"/>
              <a:t>   delegates  </a:t>
            </a:r>
            <a:r>
              <a:rPr lang="en-GB" sz="6000" i="1" dirty="0"/>
              <a:t> </a:t>
            </a:r>
            <a:r>
              <a:rPr lang="en-GB" sz="6000" i="1" dirty="0" smtClean="0"/>
              <a:t>.  </a:t>
            </a:r>
            <a:r>
              <a:rPr lang="en-GB" sz="6000" i="1" dirty="0"/>
              <a:t> </a:t>
            </a:r>
            <a:r>
              <a:rPr lang="en-GB" sz="6000" i="1" dirty="0" smtClean="0"/>
              <a:t>#</a:t>
            </a:r>
            <a:r>
              <a:rPr lang="en-GB" sz="6000" i="1" dirty="0"/>
              <a:t>trump2016 </a:t>
            </a:r>
            <a:r>
              <a:rPr lang="en-GB" sz="6000" i="1" dirty="0" smtClean="0"/>
              <a:t> #</a:t>
            </a:r>
            <a:r>
              <a:rPr lang="en-GB" sz="6000" i="1" dirty="0" err="1"/>
              <a:t>maga</a:t>
            </a:r>
            <a:endParaRPr lang="en-GB" sz="6000" i="1" dirty="0"/>
          </a:p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272302" y="8925319"/>
            <a:ext cx="1262464" cy="1911927"/>
            <a:chOff x="4655128" y="8337270"/>
            <a:chExt cx="1262464" cy="1911927"/>
          </a:xfrm>
        </p:grpSpPr>
        <p:sp>
          <p:nvSpPr>
            <p:cNvPr id="50" name="Rectangle 49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5200339" y="8925317"/>
            <a:ext cx="1262464" cy="1911927"/>
            <a:chOff x="4655128" y="8337270"/>
            <a:chExt cx="1262464" cy="1911927"/>
          </a:xfrm>
        </p:grpSpPr>
        <p:sp>
          <p:nvSpPr>
            <p:cNvPr id="53" name="Rectangle 52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563405" y="8925315"/>
            <a:ext cx="1262464" cy="1911927"/>
            <a:chOff x="4655128" y="8337270"/>
            <a:chExt cx="1262464" cy="1911927"/>
          </a:xfrm>
        </p:grpSpPr>
        <p:sp>
          <p:nvSpPr>
            <p:cNvPr id="56" name="Rectangle 55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758171" y="8839198"/>
                  <a:ext cx="1050992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0992" cy="908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10587053" y="8925319"/>
            <a:ext cx="1262464" cy="1911927"/>
            <a:chOff x="4655128" y="8337270"/>
            <a:chExt cx="1262464" cy="1911927"/>
          </a:xfrm>
        </p:grpSpPr>
        <p:sp>
          <p:nvSpPr>
            <p:cNvPr id="59" name="Rectangle 58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12979469" y="8925313"/>
            <a:ext cx="1262464" cy="1911927"/>
            <a:chOff x="4655128" y="8337270"/>
            <a:chExt cx="1262464" cy="1911927"/>
          </a:xfrm>
        </p:grpSpPr>
        <p:sp>
          <p:nvSpPr>
            <p:cNvPr id="62" name="Rectangle 61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15243629" y="8925311"/>
            <a:ext cx="1262464" cy="1911927"/>
            <a:chOff x="4655128" y="8337270"/>
            <a:chExt cx="1262464" cy="1911927"/>
          </a:xfrm>
        </p:grpSpPr>
        <p:sp>
          <p:nvSpPr>
            <p:cNvPr id="65" name="Rectangle 64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17734951" y="8925309"/>
            <a:ext cx="1262464" cy="1911927"/>
            <a:chOff x="4655128" y="8337270"/>
            <a:chExt cx="1262464" cy="1911927"/>
          </a:xfrm>
        </p:grpSpPr>
        <p:sp>
          <p:nvSpPr>
            <p:cNvPr id="68" name="Rectangle 67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21263473" y="8925307"/>
            <a:ext cx="1262464" cy="1911927"/>
            <a:chOff x="4655128" y="8337270"/>
            <a:chExt cx="1262464" cy="1911927"/>
          </a:xfrm>
        </p:grpSpPr>
        <p:sp>
          <p:nvSpPr>
            <p:cNvPr id="71" name="Rectangle 70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758171" y="8839198"/>
                  <a:ext cx="1059457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9457" cy="90806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Rectangle 72"/>
          <p:cNvSpPr/>
          <p:nvPr/>
        </p:nvSpPr>
        <p:spPr>
          <a:xfrm>
            <a:off x="10462284" y="5413663"/>
            <a:ext cx="1822661" cy="187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+</a:t>
            </a:r>
            <a:endParaRPr lang="en-US" sz="6600" dirty="0"/>
          </a:p>
        </p:txBody>
      </p:sp>
      <p:cxnSp>
        <p:nvCxnSpPr>
          <p:cNvPr id="79" name="Elbow Connector 78"/>
          <p:cNvCxnSpPr>
            <a:stCxn id="45" idx="0"/>
          </p:cNvCxnSpPr>
          <p:nvPr/>
        </p:nvCxnSpPr>
        <p:spPr>
          <a:xfrm rot="5400000" flipH="1" flipV="1">
            <a:off x="4750316" y="3213352"/>
            <a:ext cx="2575812" cy="884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0" idx="0"/>
            <a:endCxn id="73" idx="1"/>
          </p:cNvCxnSpPr>
          <p:nvPr/>
        </p:nvCxnSpPr>
        <p:spPr>
          <a:xfrm rot="5400000" flipH="1" flipV="1">
            <a:off x="5895003" y="4358038"/>
            <a:ext cx="2575812" cy="65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0"/>
            <a:endCxn id="73" idx="1"/>
          </p:cNvCxnSpPr>
          <p:nvPr/>
        </p:nvCxnSpPr>
        <p:spPr>
          <a:xfrm rot="5400000" flipH="1" flipV="1">
            <a:off x="6859022" y="5322056"/>
            <a:ext cx="2575810" cy="4630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6" idx="0"/>
            <a:endCxn id="73" idx="1"/>
          </p:cNvCxnSpPr>
          <p:nvPr/>
        </p:nvCxnSpPr>
        <p:spPr>
          <a:xfrm rot="5400000" flipH="1" flipV="1">
            <a:off x="8040556" y="6503588"/>
            <a:ext cx="2575808" cy="2267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9" idx="0"/>
            <a:endCxn id="73" idx="1"/>
          </p:cNvCxnSpPr>
          <p:nvPr/>
        </p:nvCxnSpPr>
        <p:spPr>
          <a:xfrm rot="16200000" flipV="1">
            <a:off x="9552379" y="7259412"/>
            <a:ext cx="2575812" cy="756001"/>
          </a:xfrm>
          <a:prstGeom prst="bentConnector4">
            <a:avLst>
              <a:gd name="adj1" fmla="val 31834"/>
              <a:gd name="adj2" fmla="val 13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2" idx="0"/>
            <a:endCxn id="73" idx="3"/>
          </p:cNvCxnSpPr>
          <p:nvPr/>
        </p:nvCxnSpPr>
        <p:spPr>
          <a:xfrm rot="16200000" flipV="1">
            <a:off x="11659920" y="6974532"/>
            <a:ext cx="2575806" cy="1325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5" idx="0"/>
            <a:endCxn id="73" idx="3"/>
          </p:cNvCxnSpPr>
          <p:nvPr/>
        </p:nvCxnSpPr>
        <p:spPr>
          <a:xfrm rot="16200000" flipV="1">
            <a:off x="12792001" y="5842451"/>
            <a:ext cx="2575804" cy="3589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8" idx="0"/>
            <a:endCxn id="73" idx="3"/>
          </p:cNvCxnSpPr>
          <p:nvPr/>
        </p:nvCxnSpPr>
        <p:spPr>
          <a:xfrm rot="16200000" flipV="1">
            <a:off x="14037663" y="4596789"/>
            <a:ext cx="2575802" cy="6081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1" idx="0"/>
            <a:endCxn id="73" idx="3"/>
          </p:cNvCxnSpPr>
          <p:nvPr/>
        </p:nvCxnSpPr>
        <p:spPr>
          <a:xfrm rot="16200000" flipV="1">
            <a:off x="15801925" y="2832527"/>
            <a:ext cx="2575800" cy="9609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3" idx="0"/>
          </p:cNvCxnSpPr>
          <p:nvPr/>
        </p:nvCxnSpPr>
        <p:spPr>
          <a:xfrm flipH="1" flipV="1">
            <a:off x="11373614" y="4100945"/>
            <a:ext cx="1" cy="131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7220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96123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075568" y="6848961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427654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466764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849865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065289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504185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1040683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with Attention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982929" y="8925319"/>
            <a:ext cx="1262464" cy="1911927"/>
            <a:chOff x="4655128" y="8337270"/>
            <a:chExt cx="1262464" cy="1911927"/>
          </a:xfrm>
        </p:grpSpPr>
        <p:sp>
          <p:nvSpPr>
            <p:cNvPr id="45" name="Rectangle 44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171" y="8839198"/>
                  <a:ext cx="1056378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6378" cy="9080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1028700" y="2324100"/>
            <a:ext cx="22326600" cy="1278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Weighted sum of vectors with Recurrence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0437" y="10887471"/>
            <a:ext cx="22250400" cy="192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i="1" dirty="0" smtClean="0"/>
              <a:t>trump </a:t>
            </a:r>
            <a:r>
              <a:rPr lang="en-GB" sz="6000" i="1" dirty="0"/>
              <a:t> locks </a:t>
            </a:r>
            <a:r>
              <a:rPr lang="en-GB" sz="6000" i="1" dirty="0" smtClean="0"/>
              <a:t> down</a:t>
            </a:r>
            <a:r>
              <a:rPr lang="en-GB" sz="6000" i="1" dirty="0"/>
              <a:t> </a:t>
            </a:r>
            <a:r>
              <a:rPr lang="en-GB" sz="6000" i="1" dirty="0" smtClean="0"/>
              <a:t> </a:t>
            </a:r>
            <a:r>
              <a:rPr lang="en-GB" sz="6000" i="1" dirty="0" err="1" smtClean="0"/>
              <a:t>delaware</a:t>
            </a:r>
            <a:r>
              <a:rPr lang="en-GB" sz="6000" i="1" dirty="0" smtClean="0"/>
              <a:t>   </a:t>
            </a:r>
            <a:r>
              <a:rPr lang="en-GB" sz="6000" i="1" dirty="0"/>
              <a:t> </a:t>
            </a:r>
            <a:r>
              <a:rPr lang="en-GB" sz="6000" i="1" dirty="0" err="1"/>
              <a:t>gop</a:t>
            </a:r>
            <a:r>
              <a:rPr lang="en-GB" sz="6000" i="1" dirty="0"/>
              <a:t> </a:t>
            </a:r>
            <a:r>
              <a:rPr lang="en-GB" sz="6000" i="1" dirty="0" smtClean="0"/>
              <a:t>   delegates  </a:t>
            </a:r>
            <a:r>
              <a:rPr lang="en-GB" sz="6000" i="1" dirty="0"/>
              <a:t> </a:t>
            </a:r>
            <a:r>
              <a:rPr lang="en-GB" sz="6000" i="1" dirty="0" smtClean="0"/>
              <a:t>.  </a:t>
            </a:r>
            <a:r>
              <a:rPr lang="en-GB" sz="6000" i="1" dirty="0"/>
              <a:t> </a:t>
            </a:r>
            <a:r>
              <a:rPr lang="en-GB" sz="6000" i="1" dirty="0" smtClean="0"/>
              <a:t>#</a:t>
            </a:r>
            <a:r>
              <a:rPr lang="en-GB" sz="6000" i="1" dirty="0"/>
              <a:t>trump2016 </a:t>
            </a:r>
            <a:r>
              <a:rPr lang="en-GB" sz="6000" i="1" dirty="0" smtClean="0"/>
              <a:t> #</a:t>
            </a:r>
            <a:r>
              <a:rPr lang="en-GB" sz="6000" i="1" dirty="0" err="1"/>
              <a:t>maga</a:t>
            </a:r>
            <a:endParaRPr lang="en-GB" sz="6000" i="1" dirty="0"/>
          </a:p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272302" y="8925319"/>
            <a:ext cx="1262464" cy="1911927"/>
            <a:chOff x="4655128" y="8337270"/>
            <a:chExt cx="1262464" cy="1911927"/>
          </a:xfrm>
        </p:grpSpPr>
        <p:sp>
          <p:nvSpPr>
            <p:cNvPr id="50" name="Rectangle 49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5200339" y="8925317"/>
            <a:ext cx="1262464" cy="1911927"/>
            <a:chOff x="4655128" y="8337270"/>
            <a:chExt cx="1262464" cy="1911927"/>
          </a:xfrm>
        </p:grpSpPr>
        <p:sp>
          <p:nvSpPr>
            <p:cNvPr id="53" name="Rectangle 52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563405" y="8925315"/>
            <a:ext cx="1262464" cy="1911927"/>
            <a:chOff x="4655128" y="8337270"/>
            <a:chExt cx="1262464" cy="1911927"/>
          </a:xfrm>
        </p:grpSpPr>
        <p:sp>
          <p:nvSpPr>
            <p:cNvPr id="56" name="Rectangle 55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758171" y="8839198"/>
                  <a:ext cx="1050992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0992" cy="908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10587053" y="8925319"/>
            <a:ext cx="1262464" cy="1911927"/>
            <a:chOff x="4655128" y="8337270"/>
            <a:chExt cx="1262464" cy="1911927"/>
          </a:xfrm>
        </p:grpSpPr>
        <p:sp>
          <p:nvSpPr>
            <p:cNvPr id="59" name="Rectangle 58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12979469" y="8925313"/>
            <a:ext cx="1262464" cy="1911927"/>
            <a:chOff x="4655128" y="8337270"/>
            <a:chExt cx="1262464" cy="1911927"/>
          </a:xfrm>
        </p:grpSpPr>
        <p:sp>
          <p:nvSpPr>
            <p:cNvPr id="62" name="Rectangle 61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15243629" y="8925311"/>
            <a:ext cx="1262464" cy="1911927"/>
            <a:chOff x="4655128" y="8337270"/>
            <a:chExt cx="1262464" cy="1911927"/>
          </a:xfrm>
        </p:grpSpPr>
        <p:sp>
          <p:nvSpPr>
            <p:cNvPr id="65" name="Rectangle 64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17734951" y="8925309"/>
            <a:ext cx="1262464" cy="1911927"/>
            <a:chOff x="4655128" y="8337270"/>
            <a:chExt cx="1262464" cy="1911927"/>
          </a:xfrm>
        </p:grpSpPr>
        <p:sp>
          <p:nvSpPr>
            <p:cNvPr id="68" name="Rectangle 67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73884" cy="90806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21263473" y="8925307"/>
            <a:ext cx="1262464" cy="1911927"/>
            <a:chOff x="4655128" y="8337270"/>
            <a:chExt cx="1262464" cy="1911927"/>
          </a:xfrm>
        </p:grpSpPr>
        <p:sp>
          <p:nvSpPr>
            <p:cNvPr id="71" name="Rectangle 70"/>
            <p:cNvSpPr/>
            <p:nvPr/>
          </p:nvSpPr>
          <p:spPr>
            <a:xfrm>
              <a:off x="4655128" y="8337270"/>
              <a:ext cx="1262464" cy="191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758171" y="8839198"/>
                  <a:ext cx="1059456" cy="9080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171" y="8839198"/>
                  <a:ext cx="1059456" cy="90806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Rectangle 72"/>
          <p:cNvSpPr/>
          <p:nvPr/>
        </p:nvSpPr>
        <p:spPr>
          <a:xfrm>
            <a:off x="10462284" y="5413663"/>
            <a:ext cx="1822661" cy="187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+</a:t>
            </a:r>
            <a:endParaRPr lang="en-US" sz="6600" dirty="0"/>
          </a:p>
        </p:txBody>
      </p:sp>
      <p:cxnSp>
        <p:nvCxnSpPr>
          <p:cNvPr id="79" name="Elbow Connector 78"/>
          <p:cNvCxnSpPr>
            <a:stCxn id="45" idx="0"/>
          </p:cNvCxnSpPr>
          <p:nvPr/>
        </p:nvCxnSpPr>
        <p:spPr>
          <a:xfrm rot="5400000" flipH="1" flipV="1">
            <a:off x="4750316" y="3213352"/>
            <a:ext cx="2575812" cy="884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0" idx="0"/>
            <a:endCxn id="73" idx="1"/>
          </p:cNvCxnSpPr>
          <p:nvPr/>
        </p:nvCxnSpPr>
        <p:spPr>
          <a:xfrm rot="5400000" flipH="1" flipV="1">
            <a:off x="5895003" y="4358038"/>
            <a:ext cx="2575812" cy="65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3" idx="0"/>
            <a:endCxn id="73" idx="1"/>
          </p:cNvCxnSpPr>
          <p:nvPr/>
        </p:nvCxnSpPr>
        <p:spPr>
          <a:xfrm rot="5400000" flipH="1" flipV="1">
            <a:off x="6859022" y="5322056"/>
            <a:ext cx="2575810" cy="4630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6" idx="0"/>
            <a:endCxn id="73" idx="1"/>
          </p:cNvCxnSpPr>
          <p:nvPr/>
        </p:nvCxnSpPr>
        <p:spPr>
          <a:xfrm rot="5400000" flipH="1" flipV="1">
            <a:off x="8040556" y="6503588"/>
            <a:ext cx="2575808" cy="2267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9" idx="0"/>
            <a:endCxn id="73" idx="1"/>
          </p:cNvCxnSpPr>
          <p:nvPr/>
        </p:nvCxnSpPr>
        <p:spPr>
          <a:xfrm rot="16200000" flipV="1">
            <a:off x="9552379" y="7259412"/>
            <a:ext cx="2575812" cy="756001"/>
          </a:xfrm>
          <a:prstGeom prst="bentConnector4">
            <a:avLst>
              <a:gd name="adj1" fmla="val 31834"/>
              <a:gd name="adj2" fmla="val 13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2" idx="0"/>
            <a:endCxn id="73" idx="3"/>
          </p:cNvCxnSpPr>
          <p:nvPr/>
        </p:nvCxnSpPr>
        <p:spPr>
          <a:xfrm rot="16200000" flipV="1">
            <a:off x="11659920" y="6974532"/>
            <a:ext cx="2575806" cy="1325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5" idx="0"/>
            <a:endCxn id="73" idx="3"/>
          </p:cNvCxnSpPr>
          <p:nvPr/>
        </p:nvCxnSpPr>
        <p:spPr>
          <a:xfrm rot="16200000" flipV="1">
            <a:off x="12792001" y="5842451"/>
            <a:ext cx="2575804" cy="3589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8" idx="0"/>
            <a:endCxn id="73" idx="3"/>
          </p:cNvCxnSpPr>
          <p:nvPr/>
        </p:nvCxnSpPr>
        <p:spPr>
          <a:xfrm rot="16200000" flipV="1">
            <a:off x="14037663" y="4596789"/>
            <a:ext cx="2575802" cy="6081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1" idx="0"/>
            <a:endCxn id="73" idx="3"/>
          </p:cNvCxnSpPr>
          <p:nvPr/>
        </p:nvCxnSpPr>
        <p:spPr>
          <a:xfrm rot="16200000" flipV="1">
            <a:off x="15801925" y="2832527"/>
            <a:ext cx="2575800" cy="9609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3" idx="0"/>
          </p:cNvCxnSpPr>
          <p:nvPr/>
        </p:nvCxnSpPr>
        <p:spPr>
          <a:xfrm flipH="1" flipV="1">
            <a:off x="11373614" y="4100945"/>
            <a:ext cx="1" cy="131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7220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96123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075568" y="6848961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427654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466764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849865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065289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504185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1040683" y="6845116"/>
            <a:ext cx="870751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⍺</a:t>
            </a:r>
            <a:r>
              <a:rPr lang="en-US" baseline="-25000" dirty="0"/>
              <a:t>9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45393" y="9427235"/>
            <a:ext cx="1026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462803" y="9427235"/>
            <a:ext cx="110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825869" y="9427235"/>
            <a:ext cx="176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849517" y="9427235"/>
            <a:ext cx="110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4156396" y="9427235"/>
            <a:ext cx="1087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6506093" y="9427235"/>
            <a:ext cx="122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8997415" y="9427235"/>
            <a:ext cx="226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34766" y="9427235"/>
            <a:ext cx="62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245393" y="10355115"/>
            <a:ext cx="102690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62803" y="10355115"/>
            <a:ext cx="110060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825869" y="10355115"/>
            <a:ext cx="176118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1849517" y="10355115"/>
            <a:ext cx="110060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4156396" y="10355115"/>
            <a:ext cx="108723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506093" y="10355115"/>
            <a:ext cx="122885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8997415" y="10355115"/>
            <a:ext cx="226605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534766" y="10355115"/>
            <a:ext cx="6263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Attention Mechanism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6000" dirty="0" smtClean="0"/>
                  <a:t> How do learn the weights?</a:t>
                </a:r>
              </a:p>
              <a:p>
                <a:r>
                  <a:rPr lang="en-US" sz="6000" dirty="0" smtClean="0"/>
                  <a:t> For the </a:t>
                </a:r>
                <a:r>
                  <a:rPr lang="en-US" sz="6000" dirty="0" err="1" smtClean="0"/>
                  <a:t>ith</a:t>
                </a:r>
                <a:r>
                  <a:rPr lang="en-US" sz="6000" dirty="0" smtClean="0"/>
                  <a:t> word:</a:t>
                </a:r>
              </a:p>
              <a:p>
                <a:endParaRPr lang="en-US" sz="6000" dirty="0"/>
              </a:p>
              <a:p>
                <a:endParaRPr lang="en-US" sz="6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9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9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GB" sz="9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9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9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a</m:t>
                      </m:r>
                      <m:r>
                        <a:rPr lang="en-GB" sz="9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GB" sz="9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GB" sz="9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9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9600" dirty="0" smtClean="0"/>
              </a:p>
              <a:p>
                <a:endParaRPr lang="en-US" sz="6000" dirty="0" smtClean="0"/>
              </a:p>
              <a:p>
                <a:endParaRPr lang="en-US" sz="6000" dirty="0" smtClean="0"/>
              </a:p>
              <a:p>
                <a:r>
                  <a:rPr lang="en-US" sz="6000" dirty="0" smtClean="0"/>
                  <a:t> Where the function </a:t>
                </a:r>
                <a:r>
                  <a:rPr lang="mr-IN" sz="6000" dirty="0" err="1" smtClean="0"/>
                  <a:t>a</a:t>
                </a:r>
                <a:r>
                  <a:rPr lang="mr-IN" sz="6000" dirty="0"/>
                  <a:t>(∙) </a:t>
                </a:r>
                <a:r>
                  <a:rPr lang="en-US" sz="6000" dirty="0" smtClean="0"/>
                  <a:t>is modelled with a feed-forward neural network</a:t>
                </a:r>
                <a:endParaRPr lang="en-US" sz="6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2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with Attention Graph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24384000" cy="93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22118"/>
              </p:ext>
            </p:extLst>
          </p:nvPr>
        </p:nvGraphicFramePr>
        <p:xfrm>
          <a:off x="1028700" y="2909598"/>
          <a:ext cx="22326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1409"/>
                <a:gridCol w="3740727"/>
                <a:gridCol w="4710546"/>
                <a:gridCol w="3293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System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#</a:t>
                      </a:r>
                      <a:r>
                        <a:rPr lang="en-US" sz="6000" baseline="0" dirty="0" smtClean="0"/>
                        <a:t> Units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Accuracy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err="1" smtClean="0"/>
                        <a:t>σ</a:t>
                      </a:r>
                      <a:endParaRPr lang="en-US" sz="6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Bag of words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96.03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0.04</a:t>
                      </a:r>
                      <a:endParaRPr lang="en-US" sz="6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LSTM with attention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256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96.36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0.08</a:t>
                      </a:r>
                      <a:endParaRPr lang="en-US" sz="6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Bag</a:t>
                      </a:r>
                      <a:r>
                        <a:rPr lang="en-US" sz="6000" baseline="0" dirty="0" smtClean="0"/>
                        <a:t> of words with attention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97.01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0.11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8315352"/>
            <a:ext cx="10378162" cy="1000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almost 25% decrease </a:t>
            </a:r>
            <a:r>
              <a:rPr lang="en-US" smtClean="0"/>
              <a:t>in error!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Interpretable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88075"/>
              </p:ext>
            </p:extLst>
          </p:nvPr>
        </p:nvGraphicFramePr>
        <p:xfrm>
          <a:off x="1704108" y="3336966"/>
          <a:ext cx="19825855" cy="895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37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Winton">
      <a:dk1>
        <a:srgbClr val="21262B"/>
      </a:dk1>
      <a:lt1>
        <a:srgbClr val="FFFFFF"/>
      </a:lt1>
      <a:dk2>
        <a:srgbClr val="FB3744"/>
      </a:dk2>
      <a:lt2>
        <a:srgbClr val="FFFFFF"/>
      </a:lt2>
      <a:accent1>
        <a:srgbClr val="9CA6AF"/>
      </a:accent1>
      <a:accent2>
        <a:srgbClr val="002865"/>
      </a:accent2>
      <a:accent3>
        <a:srgbClr val="004787"/>
      </a:accent3>
      <a:accent4>
        <a:srgbClr val="9F1BFE"/>
      </a:accent4>
      <a:accent5>
        <a:srgbClr val="B866FE"/>
      </a:accent5>
      <a:accent6>
        <a:srgbClr val="9CA6AF"/>
      </a:accent6>
      <a:hlink>
        <a:srgbClr val="C12AB5"/>
      </a:hlink>
      <a:folHlink>
        <a:srgbClr val="000000"/>
      </a:folHlink>
    </a:clrScheme>
    <a:fontScheme name="Winton">
      <a:majorFont>
        <a:latin typeface="FuturaSH-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F1BFE"/>
      </a:accent1>
      <a:accent2>
        <a:srgbClr val="C12AB5"/>
      </a:accent2>
      <a:accent3>
        <a:srgbClr val="A5A5A5"/>
      </a:accent3>
      <a:accent4>
        <a:srgbClr val="FF4D88"/>
      </a:accent4>
      <a:accent5>
        <a:srgbClr val="0090D9"/>
      </a:accent5>
      <a:accent6>
        <a:srgbClr val="00B2FF"/>
      </a:accent6>
      <a:hlink>
        <a:srgbClr val="0563C1"/>
      </a:hlink>
      <a:folHlink>
        <a:srgbClr val="954F72"/>
      </a:folHlink>
    </a:clrScheme>
    <a:fontScheme name="Winton">
      <a:majorFont>
        <a:latin typeface="FuturaSH-Ligh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166</Words>
  <Application>Microsoft Office PowerPoint</Application>
  <PresentationFormat>Custom</PresentationFormat>
  <Paragraphs>116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FuturaSH-Book</vt:lpstr>
      <vt:lpstr>FuturaSH-Light</vt:lpstr>
      <vt:lpstr>FuturaSH-XLight</vt:lpstr>
      <vt:lpstr>Open Sans</vt:lpstr>
      <vt:lpstr>Custom Design</vt:lpstr>
      <vt:lpstr>1_Custom Design</vt:lpstr>
      <vt:lpstr>Office Theme</vt:lpstr>
      <vt:lpstr>Better and Interpretable Deep Learning by Paying Attention</vt:lpstr>
      <vt:lpstr>The Problem</vt:lpstr>
      <vt:lpstr>Bag of Words</vt:lpstr>
      <vt:lpstr>Bag of Words with Attention</vt:lpstr>
      <vt:lpstr>LSTM with Attention</vt:lpstr>
      <vt:lpstr>The Attention Mechanism</vt:lpstr>
      <vt:lpstr>LSTM with Attention Graph</vt:lpstr>
      <vt:lpstr>Results</vt:lpstr>
      <vt:lpstr>Interpretable Results</vt:lpstr>
      <vt:lpstr>Alignment</vt:lpstr>
      <vt:lpstr>Conclusion</vt:lpstr>
    </vt:vector>
  </TitlesOfParts>
  <Company>Winton Capital Management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Cobalt Prices</dc:title>
  <dc:creator>Rohit Mistry</dc:creator>
  <cp:lastModifiedBy>Keisha-Ann Duodu</cp:lastModifiedBy>
  <cp:revision>119</cp:revision>
  <cp:lastPrinted>2017-05-25T14:51:34Z</cp:lastPrinted>
  <dcterms:created xsi:type="dcterms:W3CDTF">2017-03-07T15:30:53Z</dcterms:created>
  <dcterms:modified xsi:type="dcterms:W3CDTF">2017-09-21T16:30:52Z</dcterms:modified>
</cp:coreProperties>
</file>