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6" r:id="rId4"/>
    <p:sldId id="273" r:id="rId5"/>
    <p:sldId id="269" r:id="rId6"/>
    <p:sldId id="270" r:id="rId7"/>
    <p:sldId id="271" r:id="rId8"/>
    <p:sldId id="272" r:id="rId9"/>
    <p:sldId id="274" r:id="rId10"/>
    <p:sldId id="263" r:id="rId11"/>
    <p:sldId id="264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55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D480-3D15-4AC9-A70E-F953050F61C7}" type="datetimeFigureOut">
              <a:rPr lang="en-DE" smtClean="0"/>
              <a:t>15/12/2020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5275-F728-4570-B389-A1A0F8B2EA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584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25275-F728-4570-B389-A1A0F8B2EA1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408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megranate.readthedocs.io/en/lates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GCoVF3YvM&amp;t=290s&amp;ab_channel=3Blue1Brow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ZGCoVF3YvM&amp;t=290s&amp;ab_channel=3Blue1Brow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BB31-0A34-4CB9-8B26-772596732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21"/>
          <a:stretch/>
        </p:blipFill>
        <p:spPr>
          <a:xfrm>
            <a:off x="444615" y="548640"/>
            <a:ext cx="11256625" cy="2505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4E903-7712-4086-BAA3-9E95356CED0B}"/>
              </a:ext>
            </a:extLst>
          </p:cNvPr>
          <p:cNvSpPr txBox="1"/>
          <p:nvPr/>
        </p:nvSpPr>
        <p:spPr>
          <a:xfrm>
            <a:off x="859536" y="3342240"/>
            <a:ext cx="906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Bayesian Networks</a:t>
            </a:r>
            <a:endParaRPr lang="en-DE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3F2A4-BBEB-4301-AD62-EFED6A8E3768}"/>
              </a:ext>
            </a:extLst>
          </p:cNvPr>
          <p:cNvSpPr txBox="1"/>
          <p:nvPr/>
        </p:nvSpPr>
        <p:spPr>
          <a:xfrm>
            <a:off x="936538" y="4265570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Torres – December 2020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70808-F708-44C4-B741-C413F85DE1BC}"/>
              </a:ext>
            </a:extLst>
          </p:cNvPr>
          <p:cNvSpPr txBox="1"/>
          <p:nvPr/>
        </p:nvSpPr>
        <p:spPr>
          <a:xfrm>
            <a:off x="936538" y="5818145"/>
            <a:ext cx="7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Semillero</a:t>
            </a:r>
            <a:r>
              <a:rPr lang="en-US" dirty="0">
                <a:solidFill>
                  <a:schemeClr val="bg1"/>
                </a:solidFill>
              </a:rPr>
              <a:t> Data Science para </a:t>
            </a:r>
            <a:r>
              <a:rPr lang="en-US" dirty="0" err="1">
                <a:solidFill>
                  <a:schemeClr val="bg1"/>
                </a:solidFill>
              </a:rPr>
              <a:t>mejoramiento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dirty="0" err="1">
                <a:solidFill>
                  <a:schemeClr val="bg1"/>
                </a:solidFill>
              </a:rPr>
              <a:t>procesos</a:t>
            </a:r>
            <a:r>
              <a:rPr lang="en-US" dirty="0">
                <a:solidFill>
                  <a:schemeClr val="bg1"/>
                </a:solidFill>
              </a:rPr>
              <a:t>– Universidad del Valle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I1. Bayesian Networks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17B8-1FB5-4241-A3E9-E8C97C737D95}"/>
              </a:ext>
            </a:extLst>
          </p:cNvPr>
          <p:cNvSpPr txBox="1"/>
          <p:nvPr/>
        </p:nvSpPr>
        <p:spPr>
          <a:xfrm>
            <a:off x="581192" y="2345960"/>
            <a:ext cx="10260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 </a:t>
            </a:r>
            <a:r>
              <a:rPr lang="en-US" dirty="0"/>
              <a:t>Bayesian</a:t>
            </a:r>
            <a:r>
              <a:rPr lang="en-DE" dirty="0"/>
              <a:t> Network falls under the category of Probabilistic Graphical Modelling (PGM)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They model </a:t>
            </a:r>
            <a:r>
              <a:rPr lang="en-US" dirty="0"/>
              <a:t>uncertainties</a:t>
            </a:r>
            <a:r>
              <a:rPr lang="en-DE" dirty="0"/>
              <a:t> by using Directed Acyclic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Edges represent dependency </a:t>
            </a:r>
            <a:r>
              <a:rPr lang="en-DE" dirty="0">
                <a:sym typeface="Wingdings" panose="05000000000000000000" pitchFamily="2" charset="2"/>
              </a:rPr>
              <a:t> Conditional Probability.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ym typeface="Wingdings" panose="05000000000000000000" pitchFamily="2" charset="2"/>
              </a:rPr>
              <a:t>They are suitable for inference given incomplete data. </a:t>
            </a:r>
            <a:endParaRPr lang="en-DE" dirty="0"/>
          </a:p>
          <a:p>
            <a:endParaRPr lang="en-DE" dirty="0"/>
          </a:p>
        </p:txBody>
      </p:sp>
      <p:pic>
        <p:nvPicPr>
          <p:cNvPr id="4" name="Grafik 10">
            <a:extLst>
              <a:ext uri="{FF2B5EF4-FFF2-40B4-BE49-F238E27FC236}">
                <a16:creationId xmlns:a16="http://schemas.microsoft.com/office/drawing/2014/main" id="{2C4BB4DB-4714-4422-9ACF-6EB4422B6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96" y="3506063"/>
            <a:ext cx="1919005" cy="22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1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III. Example of Bayesian Network</a:t>
            </a:r>
          </a:p>
        </p:txBody>
      </p:sp>
      <p:grpSp>
        <p:nvGrpSpPr>
          <p:cNvPr id="4" name="Gruppieren 12">
            <a:extLst>
              <a:ext uri="{FF2B5EF4-FFF2-40B4-BE49-F238E27FC236}">
                <a16:creationId xmlns:a16="http://schemas.microsoft.com/office/drawing/2014/main" id="{02637D11-8E23-4D42-87E1-6FFEAAEDD171}"/>
              </a:ext>
            </a:extLst>
          </p:cNvPr>
          <p:cNvGrpSpPr/>
          <p:nvPr/>
        </p:nvGrpSpPr>
        <p:grpSpPr>
          <a:xfrm>
            <a:off x="6474826" y="2508507"/>
            <a:ext cx="1250831" cy="543465"/>
            <a:chOff x="6465496" y="1708030"/>
            <a:chExt cx="1250831" cy="543465"/>
          </a:xfrm>
        </p:grpSpPr>
        <p:sp>
          <p:nvSpPr>
            <p:cNvPr id="5" name="Ellipse 3">
              <a:extLst>
                <a:ext uri="{FF2B5EF4-FFF2-40B4-BE49-F238E27FC236}">
                  <a16:creationId xmlns:a16="http://schemas.microsoft.com/office/drawing/2014/main" id="{1918EE51-B48B-4197-B978-F380725C5E5C}"/>
                </a:ext>
              </a:extLst>
            </p:cNvPr>
            <p:cNvSpPr/>
            <p:nvPr/>
          </p:nvSpPr>
          <p:spPr>
            <a:xfrm>
              <a:off x="6465496" y="1708030"/>
              <a:ext cx="1250831" cy="5434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rgbClr val="FFFFFF"/>
                </a:solidFill>
              </a:endParaRPr>
            </a:p>
          </p:txBody>
        </p:sp>
        <p:sp>
          <p:nvSpPr>
            <p:cNvPr id="6" name="Textfeld 7">
              <a:extLst>
                <a:ext uri="{FF2B5EF4-FFF2-40B4-BE49-F238E27FC236}">
                  <a16:creationId xmlns:a16="http://schemas.microsoft.com/office/drawing/2014/main" id="{E011AF9D-FFA6-4C02-B7D3-26F69B571BCC}"/>
                </a:ext>
              </a:extLst>
            </p:cNvPr>
            <p:cNvSpPr txBox="1"/>
            <p:nvPr/>
          </p:nvSpPr>
          <p:spPr>
            <a:xfrm>
              <a:off x="6641117" y="1862134"/>
              <a:ext cx="9328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Exam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  <a:endParaRPr lang="de-D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pieren 13">
            <a:extLst>
              <a:ext uri="{FF2B5EF4-FFF2-40B4-BE49-F238E27FC236}">
                <a16:creationId xmlns:a16="http://schemas.microsoft.com/office/drawing/2014/main" id="{9EC60442-2DA6-4691-B9A2-036A7B48C403}"/>
              </a:ext>
            </a:extLst>
          </p:cNvPr>
          <p:cNvGrpSpPr/>
          <p:nvPr/>
        </p:nvGrpSpPr>
        <p:grpSpPr>
          <a:xfrm>
            <a:off x="8678672" y="2498600"/>
            <a:ext cx="1250831" cy="543465"/>
            <a:chOff x="6465496" y="1708030"/>
            <a:chExt cx="1250831" cy="543465"/>
          </a:xfrm>
        </p:grpSpPr>
        <p:sp>
          <p:nvSpPr>
            <p:cNvPr id="8" name="Ellipse 14">
              <a:extLst>
                <a:ext uri="{FF2B5EF4-FFF2-40B4-BE49-F238E27FC236}">
                  <a16:creationId xmlns:a16="http://schemas.microsoft.com/office/drawing/2014/main" id="{3F9C0553-95EC-4323-91D5-CB6F333AECCC}"/>
                </a:ext>
              </a:extLst>
            </p:cNvPr>
            <p:cNvSpPr/>
            <p:nvPr/>
          </p:nvSpPr>
          <p:spPr>
            <a:xfrm>
              <a:off x="6465496" y="1708030"/>
              <a:ext cx="1250831" cy="5434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Textfeld 15">
              <a:extLst>
                <a:ext uri="{FF2B5EF4-FFF2-40B4-BE49-F238E27FC236}">
                  <a16:creationId xmlns:a16="http://schemas.microsoft.com/office/drawing/2014/main" id="{7A589779-E661-4A81-BDE3-0D1CA1189C06}"/>
                </a:ext>
              </a:extLst>
            </p:cNvPr>
            <p:cNvSpPr txBox="1"/>
            <p:nvPr/>
          </p:nvSpPr>
          <p:spPr>
            <a:xfrm>
              <a:off x="6720079" y="1862134"/>
              <a:ext cx="9328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IQ Level</a:t>
              </a:r>
            </a:p>
          </p:txBody>
        </p:sp>
      </p:grpSp>
      <p:grpSp>
        <p:nvGrpSpPr>
          <p:cNvPr id="10" name="Gruppieren 16">
            <a:extLst>
              <a:ext uri="{FF2B5EF4-FFF2-40B4-BE49-F238E27FC236}">
                <a16:creationId xmlns:a16="http://schemas.microsoft.com/office/drawing/2014/main" id="{B2D447A9-78E9-43B8-8BCB-DF8948A0C23E}"/>
              </a:ext>
            </a:extLst>
          </p:cNvPr>
          <p:cNvGrpSpPr/>
          <p:nvPr/>
        </p:nvGrpSpPr>
        <p:grpSpPr>
          <a:xfrm>
            <a:off x="7636166" y="3460969"/>
            <a:ext cx="1250831" cy="543465"/>
            <a:chOff x="6465496" y="1708030"/>
            <a:chExt cx="1250831" cy="543465"/>
          </a:xfrm>
        </p:grpSpPr>
        <p:sp>
          <p:nvSpPr>
            <p:cNvPr id="11" name="Ellipse 17">
              <a:extLst>
                <a:ext uri="{FF2B5EF4-FFF2-40B4-BE49-F238E27FC236}">
                  <a16:creationId xmlns:a16="http://schemas.microsoft.com/office/drawing/2014/main" id="{309CDE45-30A0-401C-A534-AFEE61C1C07F}"/>
                </a:ext>
              </a:extLst>
            </p:cNvPr>
            <p:cNvSpPr/>
            <p:nvPr/>
          </p:nvSpPr>
          <p:spPr>
            <a:xfrm>
              <a:off x="6465496" y="1708030"/>
              <a:ext cx="1250831" cy="5434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rgbClr val="FFFFFF"/>
                </a:solidFill>
              </a:endParaRPr>
            </a:p>
          </p:txBody>
        </p:sp>
        <p:sp>
          <p:nvSpPr>
            <p:cNvPr id="12" name="Textfeld 18">
              <a:extLst>
                <a:ext uri="{FF2B5EF4-FFF2-40B4-BE49-F238E27FC236}">
                  <a16:creationId xmlns:a16="http://schemas.microsoft.com/office/drawing/2014/main" id="{BC84E881-6BC1-43BC-A959-9EDC9961F97C}"/>
                </a:ext>
              </a:extLst>
            </p:cNvPr>
            <p:cNvSpPr txBox="1"/>
            <p:nvPr/>
          </p:nvSpPr>
          <p:spPr>
            <a:xfrm>
              <a:off x="6823460" y="1862134"/>
              <a:ext cx="6437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</p:grpSp>
      <p:grpSp>
        <p:nvGrpSpPr>
          <p:cNvPr id="13" name="Gruppieren 19">
            <a:extLst>
              <a:ext uri="{FF2B5EF4-FFF2-40B4-BE49-F238E27FC236}">
                <a16:creationId xmlns:a16="http://schemas.microsoft.com/office/drawing/2014/main" id="{491F4CF5-EE60-41CC-90AF-25CCCFD288D1}"/>
              </a:ext>
            </a:extLst>
          </p:cNvPr>
          <p:cNvGrpSpPr/>
          <p:nvPr/>
        </p:nvGrpSpPr>
        <p:grpSpPr>
          <a:xfrm>
            <a:off x="7647461" y="4771084"/>
            <a:ext cx="1250831" cy="543465"/>
            <a:chOff x="6422366" y="1708030"/>
            <a:chExt cx="1250831" cy="543465"/>
          </a:xfrm>
        </p:grpSpPr>
        <p:sp>
          <p:nvSpPr>
            <p:cNvPr id="14" name="Ellipse 20">
              <a:extLst>
                <a:ext uri="{FF2B5EF4-FFF2-40B4-BE49-F238E27FC236}">
                  <a16:creationId xmlns:a16="http://schemas.microsoft.com/office/drawing/2014/main" id="{427D32FB-9634-4CD6-A1EF-DF0053655235}"/>
                </a:ext>
              </a:extLst>
            </p:cNvPr>
            <p:cNvSpPr/>
            <p:nvPr/>
          </p:nvSpPr>
          <p:spPr>
            <a:xfrm>
              <a:off x="6422366" y="1708030"/>
              <a:ext cx="1250831" cy="5434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Textfeld 21">
              <a:extLst>
                <a:ext uri="{FF2B5EF4-FFF2-40B4-BE49-F238E27FC236}">
                  <a16:creationId xmlns:a16="http://schemas.microsoft.com/office/drawing/2014/main" id="{E40ED90D-A146-424B-98FD-01A0A194EDF0}"/>
                </a:ext>
              </a:extLst>
            </p:cNvPr>
            <p:cNvSpPr txBox="1"/>
            <p:nvPr/>
          </p:nvSpPr>
          <p:spPr>
            <a:xfrm>
              <a:off x="6650306" y="1862134"/>
              <a:ext cx="8724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Admission</a:t>
              </a:r>
            </a:p>
          </p:txBody>
        </p:sp>
      </p:grpSp>
      <p:grpSp>
        <p:nvGrpSpPr>
          <p:cNvPr id="16" name="Gruppieren 22">
            <a:extLst>
              <a:ext uri="{FF2B5EF4-FFF2-40B4-BE49-F238E27FC236}">
                <a16:creationId xmlns:a16="http://schemas.microsoft.com/office/drawing/2014/main" id="{AE3A1DC7-402A-4E72-AEBD-FA1E93470E11}"/>
              </a:ext>
            </a:extLst>
          </p:cNvPr>
          <p:cNvGrpSpPr/>
          <p:nvPr/>
        </p:nvGrpSpPr>
        <p:grpSpPr>
          <a:xfrm>
            <a:off x="9870203" y="3489774"/>
            <a:ext cx="1250831" cy="543465"/>
            <a:chOff x="6465496" y="1708030"/>
            <a:chExt cx="1250831" cy="543465"/>
          </a:xfrm>
        </p:grpSpPr>
        <p:sp>
          <p:nvSpPr>
            <p:cNvPr id="17" name="Ellipse 23">
              <a:extLst>
                <a:ext uri="{FF2B5EF4-FFF2-40B4-BE49-F238E27FC236}">
                  <a16:creationId xmlns:a16="http://schemas.microsoft.com/office/drawing/2014/main" id="{66B62BBE-9F59-46EE-AED8-1E1E555E9FA8}"/>
                </a:ext>
              </a:extLst>
            </p:cNvPr>
            <p:cNvSpPr/>
            <p:nvPr/>
          </p:nvSpPr>
          <p:spPr>
            <a:xfrm>
              <a:off x="6465496" y="1708030"/>
              <a:ext cx="1250831" cy="54346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rgbClr val="FFFFFF"/>
                </a:solidFill>
              </a:endParaRPr>
            </a:p>
          </p:txBody>
        </p:sp>
        <p:sp>
          <p:nvSpPr>
            <p:cNvPr id="18" name="Textfeld 24">
              <a:extLst>
                <a:ext uri="{FF2B5EF4-FFF2-40B4-BE49-F238E27FC236}">
                  <a16:creationId xmlns:a16="http://schemas.microsoft.com/office/drawing/2014/main" id="{59907A19-DA3A-4E7E-83C6-314552FEE682}"/>
                </a:ext>
              </a:extLst>
            </p:cNvPr>
            <p:cNvSpPr txBox="1"/>
            <p:nvPr/>
          </p:nvSpPr>
          <p:spPr>
            <a:xfrm>
              <a:off x="6693436" y="1862134"/>
              <a:ext cx="8724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Apt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. Score</a:t>
              </a:r>
            </a:p>
          </p:txBody>
        </p:sp>
      </p:grpSp>
      <p:cxnSp>
        <p:nvCxnSpPr>
          <p:cNvPr id="19" name="Gerade Verbindung mit Pfeil 26">
            <a:extLst>
              <a:ext uri="{FF2B5EF4-FFF2-40B4-BE49-F238E27FC236}">
                <a16:creationId xmlns:a16="http://schemas.microsoft.com/office/drawing/2014/main" id="{53D81A44-E6AA-4DA3-B434-0C49CEEB2BEF}"/>
              </a:ext>
            </a:extLst>
          </p:cNvPr>
          <p:cNvCxnSpPr>
            <a:cxnSpLocks/>
            <a:stCxn id="5" idx="4"/>
            <a:endCxn id="11" idx="1"/>
          </p:cNvCxnSpPr>
          <p:nvPr/>
        </p:nvCxnSpPr>
        <p:spPr>
          <a:xfrm>
            <a:off x="7100242" y="3051972"/>
            <a:ext cx="719104" cy="48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7">
            <a:extLst>
              <a:ext uri="{FF2B5EF4-FFF2-40B4-BE49-F238E27FC236}">
                <a16:creationId xmlns:a16="http://schemas.microsoft.com/office/drawing/2014/main" id="{38340251-5A72-4B3F-B0AA-9FF8E7B2EB4E}"/>
              </a:ext>
            </a:extLst>
          </p:cNvPr>
          <p:cNvCxnSpPr>
            <a:cxnSpLocks/>
            <a:stCxn id="8" idx="4"/>
            <a:endCxn id="11" idx="7"/>
          </p:cNvCxnSpPr>
          <p:nvPr/>
        </p:nvCxnSpPr>
        <p:spPr>
          <a:xfrm flipH="1">
            <a:off x="8703817" y="3042065"/>
            <a:ext cx="600271" cy="498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0">
            <a:extLst>
              <a:ext uri="{FF2B5EF4-FFF2-40B4-BE49-F238E27FC236}">
                <a16:creationId xmlns:a16="http://schemas.microsoft.com/office/drawing/2014/main" id="{2D392C57-33C4-40DA-B377-9E8C2BA39B03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8261582" y="4004434"/>
            <a:ext cx="11295" cy="766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3">
            <a:extLst>
              <a:ext uri="{FF2B5EF4-FFF2-40B4-BE49-F238E27FC236}">
                <a16:creationId xmlns:a16="http://schemas.microsoft.com/office/drawing/2014/main" id="{09948875-856E-46B3-9298-42ABC34FD3DA}"/>
              </a:ext>
            </a:extLst>
          </p:cNvPr>
          <p:cNvCxnSpPr>
            <a:cxnSpLocks/>
            <a:stCxn id="8" idx="5"/>
            <a:endCxn id="17" idx="0"/>
          </p:cNvCxnSpPr>
          <p:nvPr/>
        </p:nvCxnSpPr>
        <p:spPr>
          <a:xfrm>
            <a:off x="9746323" y="2962476"/>
            <a:ext cx="749296" cy="52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elle 37">
            <a:extLst>
              <a:ext uri="{FF2B5EF4-FFF2-40B4-BE49-F238E27FC236}">
                <a16:creationId xmlns:a16="http://schemas.microsoft.com/office/drawing/2014/main" id="{B5AECEE5-273E-4FFA-BA84-022499E4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92364"/>
              </p:ext>
            </p:extLst>
          </p:nvPr>
        </p:nvGraphicFramePr>
        <p:xfrm>
          <a:off x="4892499" y="1974173"/>
          <a:ext cx="1398846" cy="68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9423">
                  <a:extLst>
                    <a:ext uri="{9D8B030D-6E8A-4147-A177-3AD203B41FA5}">
                      <a16:colId xmlns:a16="http://schemas.microsoft.com/office/drawing/2014/main" val="3013229753"/>
                    </a:ext>
                  </a:extLst>
                </a:gridCol>
                <a:gridCol w="699423">
                  <a:extLst>
                    <a:ext uri="{9D8B030D-6E8A-4147-A177-3AD203B41FA5}">
                      <a16:colId xmlns:a16="http://schemas.microsoft.com/office/drawing/2014/main" val="3409255926"/>
                    </a:ext>
                  </a:extLst>
                </a:gridCol>
              </a:tblGrid>
              <a:tr h="184339">
                <a:tc>
                  <a:txBody>
                    <a:bodyPr/>
                    <a:lstStyle/>
                    <a:p>
                      <a:r>
                        <a:rPr lang="de-DE" sz="1100" dirty="0"/>
                        <a:t>Hard 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Easy 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9355"/>
                  </a:ext>
                </a:extLst>
              </a:tr>
              <a:tr h="184339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1363"/>
                  </a:ext>
                </a:extLst>
              </a:tr>
            </a:tbl>
          </a:graphicData>
        </a:graphic>
      </p:graphicFrame>
      <p:graphicFrame>
        <p:nvGraphicFramePr>
          <p:cNvPr id="24" name="Tabelle 38">
            <a:extLst>
              <a:ext uri="{FF2B5EF4-FFF2-40B4-BE49-F238E27FC236}">
                <a16:creationId xmlns:a16="http://schemas.microsoft.com/office/drawing/2014/main" id="{9E0B72DC-B013-47E4-8FD0-915216F34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82024"/>
              </p:ext>
            </p:extLst>
          </p:nvPr>
        </p:nvGraphicFramePr>
        <p:xfrm>
          <a:off x="10271210" y="1957045"/>
          <a:ext cx="1398846" cy="68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9423">
                  <a:extLst>
                    <a:ext uri="{9D8B030D-6E8A-4147-A177-3AD203B41FA5}">
                      <a16:colId xmlns:a16="http://schemas.microsoft.com/office/drawing/2014/main" val="3013229753"/>
                    </a:ext>
                  </a:extLst>
                </a:gridCol>
                <a:gridCol w="699423">
                  <a:extLst>
                    <a:ext uri="{9D8B030D-6E8A-4147-A177-3AD203B41FA5}">
                      <a16:colId xmlns:a16="http://schemas.microsoft.com/office/drawing/2014/main" val="3409255926"/>
                    </a:ext>
                  </a:extLst>
                </a:gridCol>
              </a:tblGrid>
              <a:tr h="184339">
                <a:tc>
                  <a:txBody>
                    <a:bodyPr/>
                    <a:lstStyle/>
                    <a:p>
                      <a:r>
                        <a:rPr lang="de-DE" sz="1100" dirty="0"/>
                        <a:t>High 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Low 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9355"/>
                  </a:ext>
                </a:extLst>
              </a:tr>
              <a:tr h="184339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1363"/>
                  </a:ext>
                </a:extLst>
              </a:tr>
            </a:tbl>
          </a:graphicData>
        </a:graphic>
      </p:graphicFrame>
      <p:graphicFrame>
        <p:nvGraphicFramePr>
          <p:cNvPr id="25" name="Tabelle 39">
            <a:extLst>
              <a:ext uri="{FF2B5EF4-FFF2-40B4-BE49-F238E27FC236}">
                <a16:creationId xmlns:a16="http://schemas.microsoft.com/office/drawing/2014/main" id="{42629406-8171-49E7-8D76-9D850BD5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07100"/>
              </p:ext>
            </p:extLst>
          </p:nvPr>
        </p:nvGraphicFramePr>
        <p:xfrm>
          <a:off x="5151208" y="3464302"/>
          <a:ext cx="216796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992">
                  <a:extLst>
                    <a:ext uri="{9D8B030D-6E8A-4147-A177-3AD203B41FA5}">
                      <a16:colId xmlns:a16="http://schemas.microsoft.com/office/drawing/2014/main" val="2544314367"/>
                    </a:ext>
                  </a:extLst>
                </a:gridCol>
                <a:gridCol w="541992">
                  <a:extLst>
                    <a:ext uri="{9D8B030D-6E8A-4147-A177-3AD203B41FA5}">
                      <a16:colId xmlns:a16="http://schemas.microsoft.com/office/drawing/2014/main" val="3087274737"/>
                    </a:ext>
                  </a:extLst>
                </a:gridCol>
                <a:gridCol w="541992">
                  <a:extLst>
                    <a:ext uri="{9D8B030D-6E8A-4147-A177-3AD203B41FA5}">
                      <a16:colId xmlns:a16="http://schemas.microsoft.com/office/drawing/2014/main" val="3013229753"/>
                    </a:ext>
                  </a:extLst>
                </a:gridCol>
                <a:gridCol w="541992">
                  <a:extLst>
                    <a:ext uri="{9D8B030D-6E8A-4147-A177-3AD203B41FA5}">
                      <a16:colId xmlns:a16="http://schemas.microsoft.com/office/drawing/2014/main" val="3409255926"/>
                    </a:ext>
                  </a:extLst>
                </a:gridCol>
              </a:tblGrid>
              <a:tr h="184339">
                <a:tc>
                  <a:txBody>
                    <a:bodyPr/>
                    <a:lstStyle/>
                    <a:p>
                      <a:r>
                        <a:rPr lang="de-DE" sz="1100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Exam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High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Low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9355"/>
                  </a:ext>
                </a:extLst>
              </a:tr>
              <a:tr h="184339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1363"/>
                  </a:ext>
                </a:extLst>
              </a:tr>
              <a:tr h="184339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28816"/>
                  </a:ext>
                </a:extLst>
              </a:tr>
              <a:tr h="184339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23790"/>
                  </a:ext>
                </a:extLst>
              </a:tr>
              <a:tr h="184339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21831"/>
                  </a:ext>
                </a:extLst>
              </a:tr>
            </a:tbl>
          </a:graphicData>
        </a:graphic>
      </p:graphicFrame>
      <p:graphicFrame>
        <p:nvGraphicFramePr>
          <p:cNvPr id="26" name="Tabelle 40">
            <a:extLst>
              <a:ext uri="{FF2B5EF4-FFF2-40B4-BE49-F238E27FC236}">
                <a16:creationId xmlns:a16="http://schemas.microsoft.com/office/drawing/2014/main" id="{60D8537B-50B1-4934-8FE8-B65AFE02A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88504"/>
              </p:ext>
            </p:extLst>
          </p:nvPr>
        </p:nvGraphicFramePr>
        <p:xfrm>
          <a:off x="9746322" y="4222482"/>
          <a:ext cx="2047536" cy="1035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2512">
                  <a:extLst>
                    <a:ext uri="{9D8B030D-6E8A-4147-A177-3AD203B41FA5}">
                      <a16:colId xmlns:a16="http://schemas.microsoft.com/office/drawing/2014/main" val="3340372975"/>
                    </a:ext>
                  </a:extLst>
                </a:gridCol>
                <a:gridCol w="682512">
                  <a:extLst>
                    <a:ext uri="{9D8B030D-6E8A-4147-A177-3AD203B41FA5}">
                      <a16:colId xmlns:a16="http://schemas.microsoft.com/office/drawing/2014/main" val="3013229753"/>
                    </a:ext>
                  </a:extLst>
                </a:gridCol>
                <a:gridCol w="682512">
                  <a:extLst>
                    <a:ext uri="{9D8B030D-6E8A-4147-A177-3AD203B41FA5}">
                      <a16:colId xmlns:a16="http://schemas.microsoft.com/office/drawing/2014/main" val="3409255926"/>
                    </a:ext>
                  </a:extLst>
                </a:gridCol>
              </a:tblGrid>
              <a:tr h="304242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High </a:t>
                      </a:r>
                      <a:r>
                        <a:rPr lang="de-DE" sz="1100" dirty="0" err="1"/>
                        <a:t>Ap</a:t>
                      </a:r>
                      <a:r>
                        <a:rPr lang="de-DE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Low</a:t>
                      </a:r>
                    </a:p>
                    <a:p>
                      <a:r>
                        <a:rPr lang="de-DE" sz="1100" dirty="0" err="1"/>
                        <a:t>Ap</a:t>
                      </a:r>
                      <a:r>
                        <a:rPr lang="de-DE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9355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High 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1363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Low 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2224"/>
                  </a:ext>
                </a:extLst>
              </a:tr>
            </a:tbl>
          </a:graphicData>
        </a:graphic>
      </p:graphicFrame>
      <p:graphicFrame>
        <p:nvGraphicFramePr>
          <p:cNvPr id="27" name="Tabelle 41">
            <a:extLst>
              <a:ext uri="{FF2B5EF4-FFF2-40B4-BE49-F238E27FC236}">
                <a16:creationId xmlns:a16="http://schemas.microsoft.com/office/drawing/2014/main" id="{0A7F9081-2176-4387-A415-E0EDB2CA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88745"/>
              </p:ext>
            </p:extLst>
          </p:nvPr>
        </p:nvGraphicFramePr>
        <p:xfrm>
          <a:off x="6858471" y="5693992"/>
          <a:ext cx="2806221" cy="1035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407">
                  <a:extLst>
                    <a:ext uri="{9D8B030D-6E8A-4147-A177-3AD203B41FA5}">
                      <a16:colId xmlns:a16="http://schemas.microsoft.com/office/drawing/2014/main" val="3340372975"/>
                    </a:ext>
                  </a:extLst>
                </a:gridCol>
                <a:gridCol w="994916">
                  <a:extLst>
                    <a:ext uri="{9D8B030D-6E8A-4147-A177-3AD203B41FA5}">
                      <a16:colId xmlns:a16="http://schemas.microsoft.com/office/drawing/2014/main" val="3013229753"/>
                    </a:ext>
                  </a:extLst>
                </a:gridCol>
                <a:gridCol w="875898">
                  <a:extLst>
                    <a:ext uri="{9D8B030D-6E8A-4147-A177-3AD203B41FA5}">
                      <a16:colId xmlns:a16="http://schemas.microsoft.com/office/drawing/2014/main" val="3409255926"/>
                    </a:ext>
                  </a:extLst>
                </a:gridCol>
              </a:tblGrid>
              <a:tr h="304242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Admitted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Not </a:t>
                      </a:r>
                      <a:r>
                        <a:rPr lang="de-DE" sz="1100" dirty="0" err="1"/>
                        <a:t>admitted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9355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High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1363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Low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2224"/>
                  </a:ext>
                </a:extLst>
              </a:tr>
            </a:tbl>
          </a:graphicData>
        </a:graphic>
      </p:graphicFrame>
      <p:cxnSp>
        <p:nvCxnSpPr>
          <p:cNvPr id="28" name="Gerade Verbindung mit Pfeil 42">
            <a:extLst>
              <a:ext uri="{FF2B5EF4-FFF2-40B4-BE49-F238E27FC236}">
                <a16:creationId xmlns:a16="http://schemas.microsoft.com/office/drawing/2014/main" id="{6969F595-C6DB-4AD0-AFA6-F51CD7CAB74D}"/>
              </a:ext>
            </a:extLst>
          </p:cNvPr>
          <p:cNvCxnSpPr>
            <a:stCxn id="14" idx="4"/>
            <a:endCxn id="27" idx="0"/>
          </p:cNvCxnSpPr>
          <p:nvPr/>
        </p:nvCxnSpPr>
        <p:spPr>
          <a:xfrm flipH="1">
            <a:off x="8261581" y="5314549"/>
            <a:ext cx="11296" cy="37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49">
            <a:extLst>
              <a:ext uri="{FF2B5EF4-FFF2-40B4-BE49-F238E27FC236}">
                <a16:creationId xmlns:a16="http://schemas.microsoft.com/office/drawing/2014/main" id="{0D05E041-0EC1-4C35-BD0E-D2588213EE92}"/>
              </a:ext>
            </a:extLst>
          </p:cNvPr>
          <p:cNvCxnSpPr>
            <a:stCxn id="11" idx="2"/>
            <a:endCxn id="25" idx="3"/>
          </p:cNvCxnSpPr>
          <p:nvPr/>
        </p:nvCxnSpPr>
        <p:spPr>
          <a:xfrm flipH="1">
            <a:off x="7319176" y="3732702"/>
            <a:ext cx="316990" cy="46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52">
            <a:extLst>
              <a:ext uri="{FF2B5EF4-FFF2-40B4-BE49-F238E27FC236}">
                <a16:creationId xmlns:a16="http://schemas.microsoft.com/office/drawing/2014/main" id="{08B928C5-6B5F-44C9-BF75-2282010A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9" y="2465871"/>
            <a:ext cx="4142916" cy="2791815"/>
          </a:xfrm>
          <a:prstGeom prst="rect">
            <a:avLst/>
          </a:prstGeom>
        </p:spPr>
      </p:pic>
      <p:cxnSp>
        <p:nvCxnSpPr>
          <p:cNvPr id="31" name="Gerade Verbindung mit Pfeil 53">
            <a:extLst>
              <a:ext uri="{FF2B5EF4-FFF2-40B4-BE49-F238E27FC236}">
                <a16:creationId xmlns:a16="http://schemas.microsoft.com/office/drawing/2014/main" id="{C82DEE12-CBB8-4BC2-A68A-F15814D619D1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flipH="1" flipV="1">
            <a:off x="6291345" y="2317073"/>
            <a:ext cx="808897" cy="19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56">
            <a:extLst>
              <a:ext uri="{FF2B5EF4-FFF2-40B4-BE49-F238E27FC236}">
                <a16:creationId xmlns:a16="http://schemas.microsoft.com/office/drawing/2014/main" id="{0DEB8A6C-F882-4292-BB6F-67866B5A91B7}"/>
              </a:ext>
            </a:extLst>
          </p:cNvPr>
          <p:cNvCxnSpPr>
            <a:cxnSpLocks/>
            <a:stCxn id="8" idx="7"/>
            <a:endCxn id="24" idx="1"/>
          </p:cNvCxnSpPr>
          <p:nvPr/>
        </p:nvCxnSpPr>
        <p:spPr>
          <a:xfrm flipV="1">
            <a:off x="9746323" y="2299945"/>
            <a:ext cx="524887" cy="278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III. Example of Bayesian Network</a:t>
            </a:r>
          </a:p>
        </p:txBody>
      </p:sp>
      <p:pic>
        <p:nvPicPr>
          <p:cNvPr id="33" name="Grafik 31">
            <a:extLst>
              <a:ext uri="{FF2B5EF4-FFF2-40B4-BE49-F238E27FC236}">
                <a16:creationId xmlns:a16="http://schemas.microsoft.com/office/drawing/2014/main" id="{9667CB5C-66ED-4C16-BF1E-56B50C47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21" y="1921869"/>
            <a:ext cx="4271575" cy="3241684"/>
          </a:xfrm>
          <a:prstGeom prst="rect">
            <a:avLst/>
          </a:prstGeom>
        </p:spPr>
      </p:pic>
      <p:sp>
        <p:nvSpPr>
          <p:cNvPr id="34" name="Textfeld 32">
            <a:extLst>
              <a:ext uri="{FF2B5EF4-FFF2-40B4-BE49-F238E27FC236}">
                <a16:creationId xmlns:a16="http://schemas.microsoft.com/office/drawing/2014/main" id="{C10E9620-8528-40E6-A2E4-E093410E9465}"/>
              </a:ext>
            </a:extLst>
          </p:cNvPr>
          <p:cNvSpPr txBox="1"/>
          <p:nvPr/>
        </p:nvSpPr>
        <p:spPr>
          <a:xfrm>
            <a:off x="941716" y="5279211"/>
            <a:ext cx="103085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probability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ramdom</a:t>
            </a:r>
            <a:r>
              <a:rPr lang="de-DE" sz="2000" dirty="0"/>
              <a:t> variable </a:t>
            </a:r>
            <a:r>
              <a:rPr lang="de-DE" sz="2000" dirty="0" err="1"/>
              <a:t>depends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conditional</a:t>
            </a:r>
            <a:r>
              <a:rPr lang="de-DE" sz="2000" dirty="0"/>
              <a:t> </a:t>
            </a:r>
            <a:r>
              <a:rPr lang="de-DE" sz="2000" dirty="0" err="1"/>
              <a:t>probability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his</a:t>
            </a:r>
            <a:r>
              <a:rPr lang="de-DE" sz="2000" dirty="0"/>
              <a:t> </a:t>
            </a:r>
            <a:r>
              <a:rPr lang="de-DE" sz="2000" dirty="0" err="1"/>
              <a:t>parents</a:t>
            </a:r>
            <a:r>
              <a:rPr lang="de-DE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5">
                <a:extLst>
                  <a:ext uri="{FF2B5EF4-FFF2-40B4-BE49-F238E27FC236}">
                    <a16:creationId xmlns:a16="http://schemas.microsoft.com/office/drawing/2014/main" id="{B1556419-0B59-49E4-AF02-798F132A77A8}"/>
                  </a:ext>
                </a:extLst>
              </p:cNvPr>
              <p:cNvSpPr/>
              <p:nvPr/>
            </p:nvSpPr>
            <p:spPr>
              <a:xfrm>
                <a:off x="4335749" y="5702646"/>
                <a:ext cx="424500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𝑃𝑎𝑟𝑒𝑛𝑡𝑠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Rechteck 35">
                <a:extLst>
                  <a:ext uri="{FF2B5EF4-FFF2-40B4-BE49-F238E27FC236}">
                    <a16:creationId xmlns:a16="http://schemas.microsoft.com/office/drawing/2014/main" id="{B1556419-0B59-49E4-AF02-798F132A7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49" y="5702646"/>
                <a:ext cx="424500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IV. Monty Hall Problem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69DD3E-0701-4E37-8FB7-A1619E6A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2202290"/>
            <a:ext cx="6430092" cy="36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IV. Monty Hall Problem</a:t>
            </a:r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6A6DA5BC-B935-447F-A316-6396743A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69" y="2147345"/>
            <a:ext cx="5095662" cy="3175675"/>
          </a:xfrm>
          <a:prstGeom prst="rect">
            <a:avLst/>
          </a:prstGeom>
        </p:spPr>
      </p:pic>
      <p:sp>
        <p:nvSpPr>
          <p:cNvPr id="6" name="Textfeld 11">
            <a:extLst>
              <a:ext uri="{FF2B5EF4-FFF2-40B4-BE49-F238E27FC236}">
                <a16:creationId xmlns:a16="http://schemas.microsoft.com/office/drawing/2014/main" id="{43B3983C-12FE-4F9F-860B-CB16D5EE030E}"/>
              </a:ext>
            </a:extLst>
          </p:cNvPr>
          <p:cNvSpPr txBox="1"/>
          <p:nvPr/>
        </p:nvSpPr>
        <p:spPr>
          <a:xfrm>
            <a:off x="941716" y="5597464"/>
            <a:ext cx="103085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dirty="0"/>
              <a:t>DEMO</a:t>
            </a:r>
            <a:r>
              <a:rPr lang="de-DE" sz="2000" dirty="0"/>
              <a:t>: </a:t>
            </a:r>
            <a:r>
              <a:rPr lang="de-DE" sz="2000" dirty="0" err="1"/>
              <a:t>Modelling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python</a:t>
            </a:r>
            <a:r>
              <a:rPr lang="de-DE" sz="2000" dirty="0"/>
              <a:t> </a:t>
            </a:r>
            <a:r>
              <a:rPr lang="de-DE" sz="2000" dirty="0" err="1"/>
              <a:t>package</a:t>
            </a:r>
            <a:r>
              <a:rPr lang="de-DE" sz="2000" dirty="0"/>
              <a:t> </a:t>
            </a:r>
            <a:r>
              <a:rPr lang="de-DE" sz="2000" b="1" dirty="0" err="1"/>
              <a:t>pomegranate</a:t>
            </a:r>
            <a:r>
              <a:rPr lang="de-DE" sz="2000" dirty="0"/>
              <a:t>. </a:t>
            </a:r>
          </a:p>
        </p:txBody>
      </p:sp>
      <p:pic>
        <p:nvPicPr>
          <p:cNvPr id="7" name="Grafik 10">
            <a:hlinkClick r:id="rId3"/>
            <a:extLst>
              <a:ext uri="{FF2B5EF4-FFF2-40B4-BE49-F238E27FC236}">
                <a16:creationId xmlns:a16="http://schemas.microsoft.com/office/drawing/2014/main" id="{FD6DC46D-3319-4117-ACE7-C144C7929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119" y="5441369"/>
            <a:ext cx="314368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17B8-1FB5-4241-A3E9-E8C97C737D95}"/>
              </a:ext>
            </a:extLst>
          </p:cNvPr>
          <p:cNvSpPr txBox="1"/>
          <p:nvPr/>
        </p:nvSpPr>
        <p:spPr>
          <a:xfrm>
            <a:off x="490888" y="2350350"/>
            <a:ext cx="460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  <a:p>
            <a:pPr>
              <a:lnSpc>
                <a:spcPct val="150000"/>
              </a:lnSpc>
            </a:pPr>
            <a:r>
              <a:rPr lang="en-US" dirty="0"/>
              <a:t>I1. Bayesian Networks Definition</a:t>
            </a:r>
          </a:p>
          <a:p>
            <a:pPr>
              <a:lnSpc>
                <a:spcPct val="150000"/>
              </a:lnSpc>
            </a:pPr>
            <a:r>
              <a:rPr lang="en-US" dirty="0"/>
              <a:t>III. Example of Bayesian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IV. Monty Hall Problem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814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04BB9-3D7A-4F23-B8D3-A9C4CC8A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894114"/>
            <a:ext cx="8743951" cy="4434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5498-AC0C-4280-A380-F17CCE21C465}"/>
              </a:ext>
            </a:extLst>
          </p:cNvPr>
          <p:cNvSpPr txBox="1"/>
          <p:nvPr/>
        </p:nvSpPr>
        <p:spPr>
          <a:xfrm>
            <a:off x="4336790" y="557251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Librarian or Farmer?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6E241-6CC2-4CF0-A427-53FEA726C9F5}"/>
              </a:ext>
            </a:extLst>
          </p:cNvPr>
          <p:cNvSpPr/>
          <p:nvPr/>
        </p:nvSpPr>
        <p:spPr>
          <a:xfrm>
            <a:off x="581192" y="6358836"/>
            <a:ext cx="8886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https://www.youtube.com/watch?v=HZGCoVF3YvM&amp;t=290s&amp;ab_channel=3Blue1Brown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25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05498-AC0C-4280-A380-F17CCE21C465}"/>
              </a:ext>
            </a:extLst>
          </p:cNvPr>
          <p:cNvSpPr txBox="1"/>
          <p:nvPr/>
        </p:nvSpPr>
        <p:spPr>
          <a:xfrm>
            <a:off x="4336790" y="557251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Librarian or Farmer?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6E241-6CC2-4CF0-A427-53FEA726C9F5}"/>
              </a:ext>
            </a:extLst>
          </p:cNvPr>
          <p:cNvSpPr/>
          <p:nvPr/>
        </p:nvSpPr>
        <p:spPr>
          <a:xfrm>
            <a:off x="581192" y="6358836"/>
            <a:ext cx="8886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https://www.youtube.com/watch?v=HZGCoVF3YvM&amp;t=290s&amp;ab_channel=3Blue1Brown</a:t>
            </a:r>
            <a:r>
              <a:rPr lang="en-US" dirty="0"/>
              <a:t> 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A0B1B-8DFC-486B-9037-F6A316C9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9" y="2063003"/>
            <a:ext cx="8010525" cy="40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AD1D4-B775-4B1B-AEF6-8B597BC8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41458"/>
            <a:ext cx="8511268" cy="43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C833E-9837-4F67-9248-E82381BD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2571535"/>
            <a:ext cx="7658099" cy="3953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CD2B0-40F6-4993-BEC7-629CD00D7269}"/>
              </a:ext>
            </a:extLst>
          </p:cNvPr>
          <p:cNvSpPr txBox="1"/>
          <p:nvPr/>
        </p:nvSpPr>
        <p:spPr>
          <a:xfrm>
            <a:off x="2652710" y="2038940"/>
            <a:ext cx="6467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Hypothesis:  Steve is a librarian given the description.</a:t>
            </a:r>
            <a:endParaRPr lang="en-DE" sz="2000" b="1" dirty="0"/>
          </a:p>
        </p:txBody>
      </p:sp>
    </p:spTree>
    <p:extLst>
      <p:ext uri="{BB962C8B-B14F-4D97-AF65-F5344CB8AC3E}">
        <p14:creationId xmlns:p14="http://schemas.microsoft.com/office/powerpoint/2010/main" val="176744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BFAD2-A792-4311-95C9-7E6926C4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67" y="2047875"/>
            <a:ext cx="8825118" cy="42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CC94E-6B39-45FE-9121-CD151180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2245632"/>
            <a:ext cx="7848600" cy="3846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CA477-1E32-47E1-80F2-CF2D21A703A2}"/>
              </a:ext>
            </a:extLst>
          </p:cNvPr>
          <p:cNvSpPr txBox="1"/>
          <p:nvPr/>
        </p:nvSpPr>
        <p:spPr>
          <a:xfrm>
            <a:off x="228600" y="2245632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Posterior:</a:t>
            </a:r>
          </a:p>
          <a:p>
            <a:r>
              <a:rPr lang="en-US" dirty="0"/>
              <a:t>The believe that the hypothesis holds after seeing the evidence. 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7E021-92F2-4B27-9FE6-5B87E89438E3}"/>
              </a:ext>
            </a:extLst>
          </p:cNvPr>
          <p:cNvCxnSpPr>
            <a:stCxn id="6" idx="3"/>
          </p:cNvCxnSpPr>
          <p:nvPr/>
        </p:nvCxnSpPr>
        <p:spPr>
          <a:xfrm>
            <a:off x="2714625" y="2845797"/>
            <a:ext cx="1104900" cy="19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72CFB9-CAEF-4050-8093-B36DE487AA00}"/>
              </a:ext>
            </a:extLst>
          </p:cNvPr>
          <p:cNvSpPr txBox="1"/>
          <p:nvPr/>
        </p:nvSpPr>
        <p:spPr>
          <a:xfrm>
            <a:off x="295275" y="3834060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Prior:</a:t>
            </a:r>
          </a:p>
          <a:p>
            <a:r>
              <a:rPr lang="en-US" dirty="0"/>
              <a:t>The believe that the hypothesis holds before seeing the evidence. </a:t>
            </a:r>
            <a:endParaRPr lang="en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20EB5-2F52-4C55-BC97-98BA73914EA3}"/>
              </a:ext>
            </a:extLst>
          </p:cNvPr>
          <p:cNvCxnSpPr>
            <a:cxnSpLocks/>
          </p:cNvCxnSpPr>
          <p:nvPr/>
        </p:nvCxnSpPr>
        <p:spPr>
          <a:xfrm>
            <a:off x="2714625" y="4305300"/>
            <a:ext cx="1104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3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9F1-DC84-4EE5-A28E-B5500092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I. Bayesian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CC94E-6B39-45FE-9121-CD1511806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" b="43519"/>
          <a:stretch/>
        </p:blipFill>
        <p:spPr>
          <a:xfrm>
            <a:off x="3381375" y="2245633"/>
            <a:ext cx="7841682" cy="2172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CA477-1E32-47E1-80F2-CF2D21A703A2}"/>
              </a:ext>
            </a:extLst>
          </p:cNvPr>
          <p:cNvSpPr txBox="1"/>
          <p:nvPr/>
        </p:nvSpPr>
        <p:spPr>
          <a:xfrm>
            <a:off x="295275" y="2008641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Posterior:</a:t>
            </a:r>
          </a:p>
          <a:p>
            <a:r>
              <a:rPr lang="en-US" dirty="0"/>
              <a:t>The believe that the hypothesis holds after seeing the evidence. 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7E021-92F2-4B27-9FE6-5B87E89438E3}"/>
              </a:ext>
            </a:extLst>
          </p:cNvPr>
          <p:cNvCxnSpPr>
            <a:stCxn id="6" idx="3"/>
          </p:cNvCxnSpPr>
          <p:nvPr/>
        </p:nvCxnSpPr>
        <p:spPr>
          <a:xfrm>
            <a:off x="2781300" y="2608806"/>
            <a:ext cx="1104900" cy="19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72CFB9-CAEF-4050-8093-B36DE487AA00}"/>
              </a:ext>
            </a:extLst>
          </p:cNvPr>
          <p:cNvSpPr txBox="1"/>
          <p:nvPr/>
        </p:nvSpPr>
        <p:spPr>
          <a:xfrm>
            <a:off x="295275" y="3401649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Prior:</a:t>
            </a:r>
          </a:p>
          <a:p>
            <a:r>
              <a:rPr lang="en-US" dirty="0"/>
              <a:t>The believe that the hypothesis holds before seeing the evidence. </a:t>
            </a:r>
            <a:endParaRPr lang="en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20EB5-2F52-4C55-BC97-98BA73914EA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81300" y="4001814"/>
            <a:ext cx="1203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2F18B5-4B3D-4EBD-B67F-5721C299E65D}"/>
              </a:ext>
            </a:extLst>
          </p:cNvPr>
          <p:cNvSpPr txBox="1"/>
          <p:nvPr/>
        </p:nvSpPr>
        <p:spPr>
          <a:xfrm>
            <a:off x="1265824" y="5082484"/>
            <a:ext cx="9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F9D351-3DD1-4BDF-844B-B5A3D3C9544D}"/>
                  </a:ext>
                </a:extLst>
              </p:cNvPr>
              <p:cNvSpPr txBox="1"/>
              <p:nvPr/>
            </p:nvSpPr>
            <p:spPr>
              <a:xfrm>
                <a:off x="2204186" y="5018162"/>
                <a:ext cx="2654968" cy="59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𝑙𝑖𝑏𝑟𝑎𝑟𝑖𝑎𝑛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𝑝𝑒𝑜𝑝𝑙𝑒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𝑙𝑖𝑏𝑟𝑎𝑟𝑖𝑎𝑛𝑠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𝑓𝑎𝑟𝑚𝑒𝑟𝑠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dirty="0"/>
                  <a:t> = 5 %</a:t>
                </a:r>
                <a:endParaRPr lang="en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F9D351-3DD1-4BDF-844B-B5A3D3C9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86" y="5018162"/>
                <a:ext cx="2654968" cy="599395"/>
              </a:xfrm>
              <a:prstGeom prst="rect">
                <a:avLst/>
              </a:prstGeom>
              <a:blipFill>
                <a:blip r:embed="rId3"/>
                <a:stretch>
                  <a:fillRect l="-3218" t="-3030" b="-12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52E528B-E47C-4007-8174-BA56E037D395}"/>
              </a:ext>
            </a:extLst>
          </p:cNvPr>
          <p:cNvSpPr txBox="1"/>
          <p:nvPr/>
        </p:nvSpPr>
        <p:spPr>
          <a:xfrm>
            <a:off x="5797516" y="4681056"/>
            <a:ext cx="13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034BDE-0E7A-47C8-988D-70088997576C}"/>
                  </a:ext>
                </a:extLst>
              </p:cNvPr>
              <p:cNvSpPr txBox="1"/>
              <p:nvPr/>
            </p:nvSpPr>
            <p:spPr>
              <a:xfrm>
                <a:off x="7281312" y="4648263"/>
                <a:ext cx="2927684" cy="43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𝑙𝑖𝑏𝑟𝑎𝑟𝑖𝑎𝑛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𝑙𝑖𝑏𝑟𝑎𝑟𝑖𝑎𝑛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𝑓𝑎𝑟𝑚𝑒𝑟𝑠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= 0.16 </a:t>
                </a:r>
                <a:endParaRPr lang="en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034BDE-0E7A-47C8-988D-700889975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12" y="4648263"/>
                <a:ext cx="2927684" cy="434221"/>
              </a:xfrm>
              <a:prstGeom prst="rect">
                <a:avLst/>
              </a:prstGeom>
              <a:blipFill>
                <a:blip r:embed="rId4"/>
                <a:stretch>
                  <a:fillRect l="-1871" t="-4225" b="-183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4123DA3-C9A0-4E14-8264-33BCD87EE8BC}"/>
              </a:ext>
            </a:extLst>
          </p:cNvPr>
          <p:cNvSpPr/>
          <p:nvPr/>
        </p:nvSpPr>
        <p:spPr>
          <a:xfrm>
            <a:off x="2642260" y="6228381"/>
            <a:ext cx="1243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Rate</a:t>
            </a:r>
            <a:endParaRPr lang="en-DE" b="1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F5C6355-9476-4533-95EE-3977DF1CF705}"/>
              </a:ext>
            </a:extLst>
          </p:cNvPr>
          <p:cNvSpPr/>
          <p:nvPr/>
        </p:nvSpPr>
        <p:spPr>
          <a:xfrm rot="16200000">
            <a:off x="2890157" y="4224840"/>
            <a:ext cx="333208" cy="3581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C2B66B-6121-4476-BBC4-4AD65F87D13C}"/>
                  </a:ext>
                </a:extLst>
              </p:cNvPr>
              <p:cNvSpPr txBox="1"/>
              <p:nvPr/>
            </p:nvSpPr>
            <p:spPr>
              <a:xfrm>
                <a:off x="7344304" y="5241576"/>
                <a:ext cx="2927684" cy="65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∗(0.4)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∗(0.4)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</m:oMath>
                </a14:m>
                <a:r>
                  <a:rPr lang="en-US" dirty="0"/>
                  <a:t> = 0.16 </a:t>
                </a:r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C2B66B-6121-4476-BBC4-4AD65F87D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04" y="5241576"/>
                <a:ext cx="2927684" cy="653962"/>
              </a:xfrm>
              <a:prstGeom prst="rect">
                <a:avLst/>
              </a:prstGeom>
              <a:blipFill>
                <a:blip r:embed="rId5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90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365</Words>
  <Application>Microsoft Office PowerPoint</Application>
  <PresentationFormat>Widescreen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Wingdings 2</vt:lpstr>
      <vt:lpstr>Dividend</vt:lpstr>
      <vt:lpstr>PowerPoint Presentation</vt:lpstr>
      <vt:lpstr>Content</vt:lpstr>
      <vt:lpstr>I. Bayesian Theorem</vt:lpstr>
      <vt:lpstr>I. Bayesian Theorem</vt:lpstr>
      <vt:lpstr>I. Bayesian Theorem</vt:lpstr>
      <vt:lpstr>I. Bayesian Theorem</vt:lpstr>
      <vt:lpstr>I. Bayesian Theorem</vt:lpstr>
      <vt:lpstr>I. Bayesian Theorem</vt:lpstr>
      <vt:lpstr>I. Bayesian Theorem</vt:lpstr>
      <vt:lpstr>I1. Bayesian Networks Definition</vt:lpstr>
      <vt:lpstr>III. Example of Bayesian Network</vt:lpstr>
      <vt:lpstr>III. Example of Bayesian Network</vt:lpstr>
      <vt:lpstr>IV. Monty Hall Problem</vt:lpstr>
      <vt:lpstr>IV. Monty Hall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Torres</dc:creator>
  <cp:lastModifiedBy>John Torres</cp:lastModifiedBy>
  <cp:revision>37</cp:revision>
  <dcterms:created xsi:type="dcterms:W3CDTF">2020-06-20T12:13:40Z</dcterms:created>
  <dcterms:modified xsi:type="dcterms:W3CDTF">2020-12-16T18:26:07Z</dcterms:modified>
</cp:coreProperties>
</file>