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Times" panose="02020603050405020304" pitchFamily="18" charset="0"/>
      <p:regular r:id="rId20"/>
      <p:bold r:id="rId21"/>
      <p:italic r:id="rId22"/>
      <p:boldItalic r:id="rId23"/>
    </p:embeddedFont>
    <p:embeddedFont>
      <p:font typeface="Product Sans" panose="020B0403030502040203" pitchFamily="3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Poppins" panose="020B060402020202020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munds.com/car-safety/are-smaller-cars-as-safe-as-large-cars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1ac8ce1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Presentazione di se stessi e del collega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b1ac8ce1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4d4bee5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A seguire, notiamo come la ford escape, nonché una tipologia di </a:t>
            </a:r>
            <a:r>
              <a:rPr lang="it-IT">
                <a:solidFill>
                  <a:schemeClr val="dk1"/>
                </a:solidFill>
              </a:rPr>
              <a:t>SUV</a:t>
            </a:r>
            <a:r>
              <a:rPr lang="it-IT"/>
              <a:t>, sia ampiamente acquistata nel territorio americano. Seguita da explorer che altro non è che un SUV. Poi una fusion che è un station wagon (sedan)</a:t>
            </a:r>
            <a:endParaRPr/>
          </a:p>
        </p:txBody>
      </p:sp>
      <p:sp>
        <p:nvSpPr>
          <p:cNvPr id="154" name="Google Shape;154;ga94d4bee5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25b0dd1c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La domanda che successivamente ci siamo posti era se esistesse un pattern geografico logico riguardo i pickup, ma la risposta è “non esattamente”.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b25b0dd1c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25b0dd1c3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>
                <a:solidFill>
                  <a:schemeClr val="dk1"/>
                </a:solidFill>
              </a:rPr>
              <a:t>Inizialmente -&gt; pensavamo che pickup fossero presenti maggiormente nelle zone aride/fuoristrada e meno nelle aree urbane.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Tuttavia, dal grafico si evince, al contrario, come la distribuzione dei pickup sia molto densa soprattutto nelle grandi città!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Pur confrontando la posizione di tutti i pickup con quella delle berline, quindi veicoli che tendenzialmente vengono utilizzati in aree urbane, non abbiamo riscontrato che esista un possibile schema logico che andasse incontro alle nostre aspettative. </a:t>
            </a:r>
            <a:endParaRPr/>
          </a:p>
        </p:txBody>
      </p:sp>
      <p:sp>
        <p:nvSpPr>
          <p:cNvPr id="168" name="Google Shape;168;gb25b0dd1c3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25b0dd4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Uscendo dall’ambito ford, abbiamo voluto estrapolare dopo quanti anni una macchina venisse scambiata.</a:t>
            </a:r>
            <a:endParaRPr/>
          </a:p>
        </p:txBody>
      </p:sp>
      <p:sp>
        <p:nvSpPr>
          <p:cNvPr id="180" name="Google Shape;180;gb25b0dd4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25b0dd4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Fino ai 3 anni di età si ha una crescita ben evidente.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Notiamo un picco massimo dopo 3 anni, e a partire dal quinto anno in poi il numero di macchine vendute tende a diminuire.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Arrivando a 12 anni si ha un punto di massimo locale, dovuto probabilmente alla crisi economica del 2008.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La gente necessitava di liquidità, quindi potrebbe aver iniziato a vendere più macchine rispetto a prima.</a:t>
            </a:r>
            <a:endParaRPr/>
          </a:p>
        </p:txBody>
      </p:sp>
      <p:sp>
        <p:nvSpPr>
          <p:cNvPr id="187" name="Google Shape;187;gb25b0dd4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a91c8ab94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gaa91c8ab94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a91c8ab94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Si può evincere una schiacciante vittoria dei veicoli a benzina.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Dai dati raccolti da Craigslist non si evince una gran crescita dell’elettrico come dalle nostre aspettative.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Probabilmente non ne vengono ancora venduti abbastanza su Craiglist per poter fare un confronto con le altre alternative.</a:t>
            </a:r>
            <a:endParaRPr/>
          </a:p>
        </p:txBody>
      </p:sp>
      <p:sp>
        <p:nvSpPr>
          <p:cNvPr id="201" name="Google Shape;201;gaa91c8ab94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a9311b6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*dire che esiste una colonna che si chiama condition</a:t>
            </a:r>
            <a:endParaRPr/>
          </a:p>
        </p:txBody>
      </p:sp>
      <p:sp>
        <p:nvSpPr>
          <p:cNvPr id="208" name="Google Shape;208;gaa9311b6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Craigslist è un sito americano di annunci pubblicitari con sezioni dedicate a diverse categorie tra cui lavori, alloggi, vendita, veicoli ecc. Il nome deriva dal proprietario e creatore. L’equivalente italiano è subito.it mentro quello svizzero è tutti.ch. Craiglist si può definire come la più grande collezione di oggetti da vendere e comprare, e contiene i servizi più disparati. Questo dataset è stato creato da uno scraper che ha raccolto dati dal sito degli stati d’uniti d’america. </a:t>
            </a: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94d4bee5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Il Dataset si concentra solamente su veicoli e pesa in totale 1.34 GB (questo dovuto al fatto che ci sono anche immagini e altri dati superflui come url). Il Dataset contiene 26 </a:t>
            </a:r>
            <a:r>
              <a:rPr lang="it-IT">
                <a:solidFill>
                  <a:schemeClr val="dk1"/>
                </a:solidFill>
              </a:rPr>
              <a:t>colonne </a:t>
            </a:r>
            <a:r>
              <a:rPr lang="it-IT"/>
              <a:t> (di cui 12 su cui abbiamo effettivamente lavorato in questa prima analisi) che corrispondono anche ai dati che l’inserzionista deve fornire quando inserisce l’inserzione. Infine contiene circa 225622 righe. </a:t>
            </a:r>
            <a:endParaRPr/>
          </a:p>
        </p:txBody>
      </p:sp>
      <p:sp>
        <p:nvSpPr>
          <p:cNvPr id="98" name="Google Shape;98;ga94d4bee5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22a2df4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come detto in precedenza il dataset contiene molte righe e colonne ed è molto pesante ma ciò non significa che è altrettanto denso (é difficile che gli utenti forniscano tutte le informazioni su un auto). Questo heatmap rappresenta appunto la densità per ogni colonna. Bianco per i valori null mentre nero per i valore non. Come si può vedere la colonne price e state non hanno quasi nessun valore null. Per regione e stato da quel che ci risulta craiglist obbliga a inserire una posizione geografica di dove si trova l’oggetto da vendere ma non in termini di latitudine e longitudine, mentre il prezzo è comunque fondamentale e che rappresenta l’affare. Mentre per quanto riguarda le colonne come size e condition sono un po’ meno importanti per gli inserzionisti.  </a:t>
            </a:r>
            <a:endParaRPr/>
          </a:p>
        </p:txBody>
      </p:sp>
      <p:sp>
        <p:nvSpPr>
          <p:cNvPr id="106" name="Google Shape;106;gb22a2df4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94d4bee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Per velocizzare il processo di elaborazione dati e calcoli abbiamo deciso inizialmente considerando come campioni casuali 80k righe.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Dopo aver tolto le colonne meno importanti comunque l’elaborazione si è “allegerita”.  Quindi abbiamo decisi di tenere l’intero dataset per rendere le analisi più rappresentative possibile. </a:t>
            </a:r>
            <a:endParaRPr/>
          </a:p>
        </p:txBody>
      </p:sp>
      <p:sp>
        <p:nvSpPr>
          <p:cNvPr id="118" name="Google Shape;118;ga94d4bee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94d4bee5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La prima domanda ovvia che ci siamo fatti è qual è il marchio più venduto su craiglist.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Ovviamente ci aspettavamo i marchi non di alta qualità e tanto meno quelli di bassa qualità altrimenti nessuno li comprerebbe. </a:t>
            </a:r>
            <a:endParaRPr/>
          </a:p>
        </p:txBody>
      </p:sp>
      <p:sp>
        <p:nvSpPr>
          <p:cNvPr id="126" name="Google Shape;126;ga94d4bee5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94d4bee5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Abbiamo ottenuto come risultato questo grafico. E ci siamo chiesti perché proprio Ford.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Le cause sono principalmente le seguenti: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-IT"/>
              <a:t>Ford esiste da 1909 (creata da Herny Ford)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-IT"/>
              <a:t>Rivoluzione industriale (catena di montaggio inventata) -&gt; produzione di massa (marchio molto conosciuto in America)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-IT"/>
              <a:t>Nazionalismo americano MAGA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-IT"/>
              <a:t>Famosa per i SUV (Americani vanno pazzi per i SUV e PickUp) -&gt; questione di gusti (Agli Americani piace fare le cose in grosso)</a:t>
            </a:r>
            <a:endParaRPr/>
          </a:p>
        </p:txBody>
      </p:sp>
      <p:sp>
        <p:nvSpPr>
          <p:cNvPr id="133" name="Google Shape;133;ga94d4bee5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94d4bee5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A proposito di Ford, ci siamo chiesti quale fosse il modello più venduto.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*Mentra viene detta la prossima frase si cambia slide*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La risposta, a nostro parere non così prevedibile, è il pickup</a:t>
            </a:r>
            <a:endParaRPr/>
          </a:p>
        </p:txBody>
      </p:sp>
      <p:sp>
        <p:nvSpPr>
          <p:cNvPr id="140" name="Google Shape;140;ga94d4bee5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94d4bee5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Infatti questo veicolo è molto comprato e venduto dagli americani. Anche nei film è vista come la tipica macchina usata dal buon padre di famiglia. Alcune tra le motivazioni più per cui sono più usati sono: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-IT"/>
              <a:t>Potenza sufficiente per trainare o trasportare praticamente qualsiasi cosa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-IT"/>
              <a:t>Più spazio interno di un'auto di lusso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-IT"/>
              <a:t>Abbastanza cavalli per trasportare merce pesante e fare lavori da strada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-IT"/>
              <a:t>C'è abbastanza spazio nel letto per due persone per dormire comodamente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-IT"/>
              <a:t>Un risparmio di carburante sorprendentemente buono, visto quanto sopra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Ci sono studi che dimostrano che il pickup sono più sicuri rispetto ad altre macchine. Questi studi sono condotti guarda a caso da assicurazioni.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z="105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“In its studies, the Insurance Institute for Highway Safety (IIHS) has found that a heavier vehicle will typically push a lighter one backward during the impact,” </a:t>
            </a:r>
            <a:r>
              <a:rPr lang="it-IT" sz="1050">
                <a:solidFill>
                  <a:srgbClr val="428BCA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explains Edmunds.com</a:t>
            </a:r>
            <a:r>
              <a:rPr lang="it-IT" sz="105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</a:t>
            </a:r>
            <a:endParaRPr/>
          </a:p>
        </p:txBody>
      </p:sp>
      <p:sp>
        <p:nvSpPr>
          <p:cNvPr id="147" name="Google Shape;147;ga94d4bee5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48317" y="692286"/>
            <a:ext cx="121920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Times"/>
              <a:buNone/>
            </a:pPr>
            <a:r>
              <a:rPr lang="it-IT" sz="440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Data Science</a:t>
            </a:r>
            <a:endParaRPr b="1" dirty="0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694500" y="2938525"/>
            <a:ext cx="49029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20"/>
              <a:buNone/>
            </a:pPr>
            <a:r>
              <a:rPr lang="it-IT" sz="2220" b="1" dirty="0" err="1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Craigslist's</a:t>
            </a:r>
            <a:r>
              <a:rPr lang="it-IT" sz="222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 Analysis</a:t>
            </a:r>
            <a:endParaRPr sz="2220" dirty="0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80"/>
              <a:buNone/>
            </a:pPr>
            <a:r>
              <a:rPr lang="it-IT" sz="148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(17 </a:t>
            </a:r>
            <a:r>
              <a:rPr lang="it-IT" sz="1480" dirty="0" err="1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slides</a:t>
            </a:r>
            <a:r>
              <a:rPr lang="it-IT" sz="148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)</a:t>
            </a:r>
            <a:endParaRPr sz="1480" dirty="0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94500" y="4703000"/>
            <a:ext cx="83979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it-IT" sz="24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F. Moro, </a:t>
            </a:r>
            <a:r>
              <a:rPr lang="it-IT" sz="2400" i="0" u="none" strike="noStrike" cap="none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M. Boutaleb</a:t>
            </a:r>
            <a:endParaRPr sz="2400" i="0" u="none" strike="noStrike" cap="none" dirty="0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562868" y="1857250"/>
            <a:ext cx="3976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t-IT" sz="3600" i="0" u="none" strike="noStrike" cap="none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 Gruppo M</a:t>
            </a:r>
            <a:endParaRPr sz="3600" i="0" u="none" strike="noStrike" cap="none" dirty="0">
              <a:solidFill>
                <a:schemeClr val="dk1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/>
          <p:nvPr/>
        </p:nvSpPr>
        <p:spPr>
          <a:xfrm>
            <a:off x="350430" y="6305353"/>
            <a:ext cx="5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2020</a:t>
            </a:r>
            <a:r>
              <a:rPr lang="it-IT" sz="18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 </a:t>
            </a:r>
            <a:endParaRPr sz="18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11090570" y="6408100"/>
            <a:ext cx="383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10</a:t>
            </a:fld>
            <a:endParaRPr sz="110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887" y="1021675"/>
            <a:ext cx="7408226" cy="45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350430" y="6305353"/>
            <a:ext cx="5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2020</a:t>
            </a:r>
            <a:r>
              <a:rPr lang="it-IT" sz="18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 </a:t>
            </a:r>
            <a:endParaRPr sz="18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>
            <a:spLocks noGrp="1"/>
          </p:cNvSpPr>
          <p:nvPr>
            <p:ph type="sldNum" idx="12"/>
          </p:nvPr>
        </p:nvSpPr>
        <p:spPr>
          <a:xfrm>
            <a:off x="11090569" y="6408100"/>
            <a:ext cx="404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11</a:t>
            </a:fld>
            <a:endParaRPr sz="110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 txBox="1">
            <a:spLocks noGrp="1"/>
          </p:cNvSpPr>
          <p:nvPr>
            <p:ph type="ctrTitle"/>
          </p:nvPr>
        </p:nvSpPr>
        <p:spPr>
          <a:xfrm>
            <a:off x="195897" y="3005239"/>
            <a:ext cx="118002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Times"/>
              <a:buNone/>
            </a:pPr>
            <a:r>
              <a:rPr lang="it-IT" sz="300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Dove</a:t>
            </a:r>
            <a:r>
              <a:rPr lang="it-IT" sz="3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 sono usati i </a:t>
            </a:r>
            <a:r>
              <a:rPr lang="it-IT" sz="3000" b="1" dirty="0" err="1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pickup</a:t>
            </a:r>
            <a:r>
              <a:rPr lang="it-IT" sz="3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?</a:t>
            </a:r>
            <a:endParaRPr dirty="0"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350430" y="6305353"/>
            <a:ext cx="5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2020</a:t>
            </a:r>
            <a:r>
              <a:rPr lang="it-IT" sz="18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 </a:t>
            </a:r>
            <a:endParaRPr sz="18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sldNum" idx="12"/>
          </p:nvPr>
        </p:nvSpPr>
        <p:spPr>
          <a:xfrm>
            <a:off x="11090570" y="6408100"/>
            <a:ext cx="373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12</a:t>
            </a:fld>
            <a:endParaRPr sz="110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 txBox="1">
            <a:spLocks noGrp="1"/>
          </p:cNvSpPr>
          <p:nvPr>
            <p:ph type="ctrTitle"/>
          </p:nvPr>
        </p:nvSpPr>
        <p:spPr>
          <a:xfrm>
            <a:off x="770972" y="317389"/>
            <a:ext cx="118002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Times"/>
              <a:buNone/>
            </a:pPr>
            <a:r>
              <a:rPr lang="it-IT" sz="3000" b="1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Geographical distribution of pickups</a:t>
            </a:r>
            <a:endParaRPr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24" y="887245"/>
            <a:ext cx="9435752" cy="538831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>
            <a:off x="10956625" y="883539"/>
            <a:ext cx="293700" cy="369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duct Sans" panose="020B0403030502040203" pitchFamily="34" charset="0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10956625" y="1331964"/>
            <a:ext cx="293700" cy="369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duct Sans" panose="020B0403030502040203" pitchFamily="34" charset="0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1250325" y="1331964"/>
            <a:ext cx="71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Product Sans" panose="020B0403030502040203" pitchFamily="34" charset="0"/>
                <a:ea typeface="Calibri"/>
                <a:cs typeface="Calibri"/>
                <a:sym typeface="Calibri"/>
              </a:rPr>
              <a:t>pickup</a:t>
            </a:r>
            <a:endParaRPr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11250325" y="883539"/>
            <a:ext cx="71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Product Sans" panose="020B0403030502040203" pitchFamily="34" charset="0"/>
                <a:ea typeface="Calibri"/>
                <a:cs typeface="Calibri"/>
                <a:sym typeface="Calibri"/>
              </a:rPr>
              <a:t>berline</a:t>
            </a:r>
            <a:endParaRPr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>
            <a:off x="350430" y="6305353"/>
            <a:ext cx="5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2020</a:t>
            </a:r>
            <a:r>
              <a:rPr lang="it-IT" sz="18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 </a:t>
            </a:r>
            <a:endParaRPr sz="18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 txBox="1">
            <a:spLocks noGrp="1"/>
          </p:cNvSpPr>
          <p:nvPr>
            <p:ph type="sldNum" idx="12"/>
          </p:nvPr>
        </p:nvSpPr>
        <p:spPr>
          <a:xfrm>
            <a:off x="11090569" y="6408100"/>
            <a:ext cx="404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13</a:t>
            </a:fld>
            <a:endParaRPr sz="110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 txBox="1">
            <a:spLocks noGrp="1"/>
          </p:cNvSpPr>
          <p:nvPr>
            <p:ph type="ctrTitle"/>
          </p:nvPr>
        </p:nvSpPr>
        <p:spPr>
          <a:xfrm>
            <a:off x="195897" y="3005239"/>
            <a:ext cx="118002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Times"/>
              <a:buNone/>
            </a:pPr>
            <a:r>
              <a:rPr lang="it-IT" sz="3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Dopo </a:t>
            </a:r>
            <a:r>
              <a:rPr lang="it-IT" sz="300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quanti</a:t>
            </a:r>
            <a:r>
              <a:rPr lang="it-IT" sz="3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 </a:t>
            </a:r>
            <a:r>
              <a:rPr lang="it-IT" sz="3000" b="1" dirty="0" smtClean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anni</a:t>
            </a:r>
            <a:r>
              <a:rPr lang="it-IT" sz="3000" dirty="0" smtClean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 </a:t>
            </a:r>
            <a:r>
              <a:rPr lang="it-IT" sz="3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un </a:t>
            </a:r>
            <a:r>
              <a:rPr lang="it-IT" sz="300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veicolo</a:t>
            </a:r>
            <a:r>
              <a:rPr lang="it-IT" sz="3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 viene </a:t>
            </a:r>
            <a:r>
              <a:rPr lang="it-IT" sz="300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rivenduto</a:t>
            </a:r>
            <a:r>
              <a:rPr lang="it-IT" sz="3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?</a:t>
            </a:r>
            <a:endParaRPr dirty="0"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>
            <a:off x="350430" y="6305353"/>
            <a:ext cx="5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2020</a:t>
            </a:r>
            <a:r>
              <a:rPr lang="it-IT" sz="18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 </a:t>
            </a:r>
            <a:endParaRPr sz="18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11090570" y="6408100"/>
            <a:ext cx="373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14</a:t>
            </a:fld>
            <a:endParaRPr sz="110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6500"/>
            <a:ext cx="11887201" cy="5747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350430" y="6305353"/>
            <a:ext cx="5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2020</a:t>
            </a:r>
            <a:r>
              <a:rPr lang="it-IT" sz="18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 </a:t>
            </a:r>
            <a:endParaRPr sz="18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1090569" y="6408100"/>
            <a:ext cx="404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15</a:t>
            </a:fld>
            <a:endParaRPr sz="110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ctrTitle"/>
          </p:nvPr>
        </p:nvSpPr>
        <p:spPr>
          <a:xfrm>
            <a:off x="195897" y="3005239"/>
            <a:ext cx="118002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Times"/>
              <a:buNone/>
            </a:pPr>
            <a:r>
              <a:rPr lang="it-IT" sz="3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Con l’avanzare del tempo quale </a:t>
            </a:r>
            <a:r>
              <a:rPr lang="it-IT" sz="300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carburante</a:t>
            </a:r>
            <a:r>
              <a:rPr lang="it-IT" sz="3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 si </a:t>
            </a:r>
            <a:r>
              <a:rPr lang="it-IT" sz="300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predilige</a:t>
            </a:r>
            <a:r>
              <a:rPr lang="it-IT" sz="3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?</a:t>
            </a:r>
            <a:endParaRPr dirty="0"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350430" y="6305353"/>
            <a:ext cx="5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2020</a:t>
            </a:r>
            <a:r>
              <a:rPr lang="it-IT" sz="18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 </a:t>
            </a:r>
            <a:endParaRPr sz="18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11090570" y="6408100"/>
            <a:ext cx="373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16</a:t>
            </a:fld>
            <a:endParaRPr sz="110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11887199" cy="594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>
            <a:spLocks noGrp="1"/>
          </p:cNvSpPr>
          <p:nvPr>
            <p:ph type="ctrTitle"/>
          </p:nvPr>
        </p:nvSpPr>
        <p:spPr>
          <a:xfrm>
            <a:off x="770972" y="926989"/>
            <a:ext cx="118002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Times"/>
              <a:buNone/>
            </a:pPr>
            <a:r>
              <a:rPr lang="it-IT" sz="3000" b="1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Possibili miglioramenti futuri</a:t>
            </a:r>
            <a:endParaRPr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p29"/>
          <p:cNvSpPr txBox="1">
            <a:spLocks noGrp="1"/>
          </p:cNvSpPr>
          <p:nvPr>
            <p:ph type="subTitle" idx="1"/>
          </p:nvPr>
        </p:nvSpPr>
        <p:spPr>
          <a:xfrm>
            <a:off x="770975" y="1972921"/>
            <a:ext cx="9257700" cy="46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oppins"/>
              <a:buChar char="●"/>
            </a:pPr>
            <a:r>
              <a:rPr lang="it-IT" sz="2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Verificare </a:t>
            </a:r>
            <a:r>
              <a:rPr lang="it-IT" sz="200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onestà</a:t>
            </a:r>
            <a:r>
              <a:rPr lang="it-IT" sz="2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 venditori tramite </a:t>
            </a:r>
            <a:r>
              <a:rPr lang="it-IT" sz="200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classificatore</a:t>
            </a:r>
            <a:endParaRPr sz="2000" b="1" dirty="0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  <a:p>
            <a:pPr marL="8001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2000" dirty="0" smtClean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km </a:t>
            </a:r>
            <a:r>
              <a:rPr lang="it-IT" sz="2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/ condizione dichiarata</a:t>
            </a:r>
            <a:endParaRPr sz="2000" dirty="0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oppins"/>
              <a:buChar char="●"/>
            </a:pPr>
            <a:r>
              <a:rPr lang="it-IT" sz="2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Previsione utilizzo futuro di carburanti</a:t>
            </a:r>
            <a:endParaRPr sz="2000" dirty="0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  <a:p>
            <a:pPr marL="3429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350430" y="6305353"/>
            <a:ext cx="5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2020</a:t>
            </a:r>
            <a:r>
              <a:rPr lang="it-IT" sz="18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 </a:t>
            </a:r>
            <a:endParaRPr sz="18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9"/>
          <p:cNvSpPr txBox="1">
            <a:spLocks noGrp="1"/>
          </p:cNvSpPr>
          <p:nvPr>
            <p:ph type="sldNum" idx="12"/>
          </p:nvPr>
        </p:nvSpPr>
        <p:spPr>
          <a:xfrm>
            <a:off x="11090570" y="6408100"/>
            <a:ext cx="383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17</a:t>
            </a:fld>
            <a:endParaRPr sz="110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70972" y="926989"/>
            <a:ext cx="118002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Times"/>
              <a:buNone/>
            </a:pPr>
            <a:r>
              <a:rPr lang="it-IT" sz="300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Introduzione </a:t>
            </a:r>
            <a:r>
              <a:rPr lang="it-IT" sz="3000" b="1" dirty="0" err="1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Dataset</a:t>
            </a:r>
            <a:endParaRPr dirty="0"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770975" y="1972921"/>
            <a:ext cx="9257700" cy="46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oppins"/>
              <a:buChar char="●"/>
            </a:pPr>
            <a:r>
              <a:rPr lang="it-IT" sz="200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Equivalente </a:t>
            </a:r>
            <a:r>
              <a:rPr lang="it-IT" sz="2000" b="1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subito.it </a:t>
            </a:r>
            <a:r>
              <a:rPr lang="it-IT" sz="200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e </a:t>
            </a:r>
            <a:r>
              <a:rPr lang="it-IT" sz="2000" b="1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tutti.ch</a:t>
            </a:r>
            <a:endParaRPr sz="2000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oppins"/>
              <a:buChar char="●"/>
            </a:pPr>
            <a:r>
              <a:rPr lang="it-IT" sz="200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Più </a:t>
            </a:r>
            <a:r>
              <a:rPr lang="it-IT" sz="2000" b="1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grande </a:t>
            </a:r>
            <a:r>
              <a:rPr lang="it-IT" sz="200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collezione al </a:t>
            </a:r>
            <a:r>
              <a:rPr lang="it-IT" sz="2000" b="1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mondo</a:t>
            </a:r>
            <a:endParaRPr sz="2000" b="1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oppins"/>
              <a:buChar char="●"/>
            </a:pPr>
            <a:r>
              <a:rPr lang="it-IT" sz="200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Non solo veicoli</a:t>
            </a:r>
            <a:endParaRPr sz="2000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oppins"/>
              <a:buChar char="●"/>
            </a:pPr>
            <a:r>
              <a:rPr lang="it-IT" sz="200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Creato tramite web scraper</a:t>
            </a:r>
            <a:endParaRPr sz="2000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  <a:p>
            <a:pPr marL="3429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50430" y="6305353"/>
            <a:ext cx="5629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2020</a:t>
            </a:r>
            <a:r>
              <a:rPr lang="it-IT" sz="18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 </a:t>
            </a:r>
            <a:endParaRPr sz="18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090587" y="6408107"/>
            <a:ext cx="26321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2</a:t>
            </a:fld>
            <a:endParaRPr sz="110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770975" y="1972921"/>
            <a:ext cx="9257700" cy="46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oppins"/>
              <a:buChar char="●"/>
            </a:pPr>
            <a:r>
              <a:rPr lang="it-IT" sz="2000" b="1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1.34 </a:t>
            </a:r>
            <a:r>
              <a:rPr lang="it-IT" sz="200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GB</a:t>
            </a:r>
            <a:endParaRPr sz="2000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oppins"/>
              <a:buChar char="●"/>
            </a:pPr>
            <a:r>
              <a:rPr lang="it-IT" sz="2000" b="1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26 </a:t>
            </a:r>
            <a:r>
              <a:rPr lang="it-IT" sz="200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Colonne</a:t>
            </a:r>
            <a:endParaRPr sz="2000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oppins"/>
              <a:buChar char="●"/>
            </a:pPr>
            <a:r>
              <a:rPr lang="it-IT" sz="2000" b="1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225622 </a:t>
            </a:r>
            <a:r>
              <a:rPr lang="it-IT" sz="200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righe</a:t>
            </a:r>
            <a:endParaRPr sz="2000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  <a:p>
            <a:pPr marL="3429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50430" y="6305353"/>
            <a:ext cx="5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2020</a:t>
            </a:r>
            <a:r>
              <a:rPr lang="it-IT" sz="18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 </a:t>
            </a:r>
            <a:endParaRPr sz="18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11090587" y="6408107"/>
            <a:ext cx="263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3</a:t>
            </a:fld>
            <a:endParaRPr sz="110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770972" y="926989"/>
            <a:ext cx="118002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Times"/>
              <a:buNone/>
            </a:pPr>
            <a:r>
              <a:rPr lang="it-IT" sz="3000" b="1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Caratteristiche Dataset</a:t>
            </a:r>
            <a:endParaRPr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Times"/>
              <a:buNone/>
            </a:pPr>
            <a:endParaRPr sz="3000" b="1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/>
          </p:nvPr>
        </p:nvSpPr>
        <p:spPr>
          <a:xfrm>
            <a:off x="752072" y="114614"/>
            <a:ext cx="118002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Times"/>
              <a:buNone/>
            </a:pPr>
            <a:r>
              <a:rPr lang="it-IT" sz="300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Densità </a:t>
            </a:r>
            <a:r>
              <a:rPr lang="it-IT" sz="3000" b="1" dirty="0" err="1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dataset</a:t>
            </a:r>
            <a:endParaRPr dirty="0"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50430" y="6305353"/>
            <a:ext cx="5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2020</a:t>
            </a:r>
            <a:r>
              <a:rPr lang="it-IT" sz="18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 </a:t>
            </a:r>
            <a:endParaRPr sz="18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090587" y="6408107"/>
            <a:ext cx="263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4</a:t>
            </a:fld>
            <a:endParaRPr sz="110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l="7832" t="9188" r="24764" b="5341"/>
          <a:stretch/>
        </p:blipFill>
        <p:spPr>
          <a:xfrm>
            <a:off x="1602339" y="1137750"/>
            <a:ext cx="8987325" cy="506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10716325" y="1313028"/>
            <a:ext cx="293700" cy="369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duct Sans" panose="020B0403030502040203" pitchFamily="34" charset="0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0716325" y="1761453"/>
            <a:ext cx="293700" cy="3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duct Sans" panose="020B0403030502040203" pitchFamily="34" charset="0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1010025" y="1761453"/>
            <a:ext cx="71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Product Sans" panose="020B0403030502040203" pitchFamily="34" charset="0"/>
                <a:ea typeface="Calibri"/>
                <a:cs typeface="Calibri"/>
                <a:sym typeface="Calibri"/>
              </a:rPr>
              <a:t>null</a:t>
            </a:r>
            <a:endParaRPr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1010025" y="1313028"/>
            <a:ext cx="87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Product Sans" panose="020B0403030502040203" pitchFamily="34" charset="0"/>
                <a:ea typeface="Calibri"/>
                <a:cs typeface="Calibri"/>
                <a:sym typeface="Calibri"/>
              </a:rPr>
              <a:t>non null</a:t>
            </a:r>
            <a:endParaRPr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subTitle" idx="1"/>
          </p:nvPr>
        </p:nvSpPr>
        <p:spPr>
          <a:xfrm>
            <a:off x="770975" y="1972925"/>
            <a:ext cx="9257700" cy="4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oppins"/>
              <a:buChar char="●"/>
            </a:pPr>
            <a:r>
              <a:rPr lang="it-IT" sz="2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Esecuzione </a:t>
            </a:r>
            <a:r>
              <a:rPr lang="it-IT" sz="200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costosa </a:t>
            </a:r>
            <a:r>
              <a:rPr lang="it-IT" sz="2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-&gt; </a:t>
            </a:r>
            <a:r>
              <a:rPr lang="it-IT" sz="2000" dirty="0" err="1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samples</a:t>
            </a:r>
            <a:endParaRPr sz="2000" dirty="0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oppins"/>
              <a:buChar char="●"/>
            </a:pPr>
            <a:r>
              <a:rPr lang="it-IT" sz="200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80k</a:t>
            </a:r>
            <a:r>
              <a:rPr lang="it-IT" sz="2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 righe campionate</a:t>
            </a:r>
            <a:endParaRPr sz="2000" dirty="0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oppins"/>
              <a:buChar char="●"/>
            </a:pPr>
            <a:r>
              <a:rPr lang="it-IT" sz="2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eliminate colonne </a:t>
            </a:r>
            <a:r>
              <a:rPr lang="it-IT" sz="200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meno</a:t>
            </a:r>
            <a:r>
              <a:rPr lang="it-IT" sz="2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 </a:t>
            </a:r>
            <a:r>
              <a:rPr lang="it-IT" sz="200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significative</a:t>
            </a:r>
            <a:endParaRPr sz="2000" b="1" dirty="0">
              <a:solidFill>
                <a:srgbClr val="595959"/>
              </a:solidFill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50430" y="6305353"/>
            <a:ext cx="5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2020</a:t>
            </a:r>
            <a:r>
              <a:rPr lang="it-IT" sz="18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 </a:t>
            </a:r>
            <a:endParaRPr sz="18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11090587" y="6408107"/>
            <a:ext cx="263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5</a:t>
            </a:fld>
            <a:endParaRPr sz="110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ctrTitle"/>
          </p:nvPr>
        </p:nvSpPr>
        <p:spPr>
          <a:xfrm>
            <a:off x="770972" y="926989"/>
            <a:ext cx="118002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Times"/>
              <a:buNone/>
            </a:pPr>
            <a:r>
              <a:rPr lang="it-IT" sz="3000" b="1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Campionamento dati</a:t>
            </a:r>
            <a:endParaRPr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350430" y="6305353"/>
            <a:ext cx="5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2020</a:t>
            </a:r>
            <a:r>
              <a:rPr lang="it-IT" sz="18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 </a:t>
            </a:r>
            <a:endParaRPr sz="18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11090587" y="6408107"/>
            <a:ext cx="263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6</a:t>
            </a:fld>
            <a:endParaRPr sz="110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ctrTitle"/>
          </p:nvPr>
        </p:nvSpPr>
        <p:spPr>
          <a:xfrm>
            <a:off x="195897" y="3005239"/>
            <a:ext cx="118002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Times"/>
              <a:buNone/>
            </a:pPr>
            <a:r>
              <a:rPr lang="it-IT" sz="3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Quali sono i marchi </a:t>
            </a:r>
            <a:r>
              <a:rPr lang="it-IT" sz="300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più</a:t>
            </a:r>
            <a:r>
              <a:rPr lang="it-IT" sz="3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 </a:t>
            </a:r>
            <a:r>
              <a:rPr lang="it-IT" sz="300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venduti</a:t>
            </a:r>
            <a:r>
              <a:rPr lang="it-IT" sz="3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?</a:t>
            </a:r>
            <a:endParaRPr dirty="0"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350430" y="6305353"/>
            <a:ext cx="5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2020</a:t>
            </a:r>
            <a:r>
              <a:rPr lang="it-IT" sz="18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 </a:t>
            </a:r>
            <a:endParaRPr sz="18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11090587" y="6408107"/>
            <a:ext cx="263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7</a:t>
            </a:fld>
            <a:endParaRPr sz="110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380" y="152400"/>
            <a:ext cx="458724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350430" y="6305353"/>
            <a:ext cx="5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2020</a:t>
            </a:r>
            <a:r>
              <a:rPr lang="it-IT" sz="18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 </a:t>
            </a:r>
            <a:endParaRPr sz="18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11090587" y="6408107"/>
            <a:ext cx="263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8</a:t>
            </a:fld>
            <a:endParaRPr sz="110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ctrTitle"/>
          </p:nvPr>
        </p:nvSpPr>
        <p:spPr>
          <a:xfrm>
            <a:off x="195897" y="3005250"/>
            <a:ext cx="118002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Times"/>
              <a:buNone/>
            </a:pPr>
            <a:r>
              <a:rPr lang="it-IT" sz="3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Qual è il </a:t>
            </a:r>
            <a:r>
              <a:rPr lang="it-IT" sz="300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modello</a:t>
            </a:r>
            <a:r>
              <a:rPr lang="it-IT" sz="3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 più </a:t>
            </a:r>
            <a:r>
              <a:rPr lang="it-IT" sz="3000" b="1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venduto</a:t>
            </a:r>
            <a:r>
              <a:rPr lang="it-IT" sz="3000" dirty="0">
                <a:solidFill>
                  <a:srgbClr val="595959"/>
                </a:solidFill>
                <a:latin typeface="Product Sans" panose="020B0403030502040203" pitchFamily="34" charset="0"/>
                <a:ea typeface="Poppins"/>
                <a:cs typeface="Poppins"/>
                <a:sym typeface="Poppins"/>
              </a:rPr>
              <a:t>?</a:t>
            </a:r>
            <a:endParaRPr dirty="0">
              <a:latin typeface="Product Sans" panose="020B0403030502040203" pitchFamily="34" charset="0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350430" y="6305353"/>
            <a:ext cx="5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2020</a:t>
            </a:r>
            <a:r>
              <a:rPr lang="it-IT" sz="18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sym typeface="Arial"/>
              </a:rPr>
              <a:t> </a:t>
            </a:r>
            <a:endParaRPr sz="18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11090571" y="6408100"/>
            <a:ext cx="353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9</a:t>
            </a:fld>
            <a:endParaRPr sz="110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576695"/>
            <a:ext cx="10141527" cy="5704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1104</Words>
  <Application>Microsoft Office PowerPoint</Application>
  <PresentationFormat>Widescreen</PresentationFormat>
  <Paragraphs>106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Times</vt:lpstr>
      <vt:lpstr>Product Sans</vt:lpstr>
      <vt:lpstr>Courier New</vt:lpstr>
      <vt:lpstr>Arial</vt:lpstr>
      <vt:lpstr>Calibri</vt:lpstr>
      <vt:lpstr>Poppins</vt:lpstr>
      <vt:lpstr>Verdana</vt:lpstr>
      <vt:lpstr>Tema di Office</vt:lpstr>
      <vt:lpstr>Data Science</vt:lpstr>
      <vt:lpstr>Introduzione Dataset</vt:lpstr>
      <vt:lpstr>Caratteristiche Dataset </vt:lpstr>
      <vt:lpstr>Densità dataset</vt:lpstr>
      <vt:lpstr>Campionamento dati</vt:lpstr>
      <vt:lpstr>Quali sono i marchi più venduti?</vt:lpstr>
      <vt:lpstr>Presentazione standard di PowerPoint</vt:lpstr>
      <vt:lpstr>Qual è il modello più venduto?</vt:lpstr>
      <vt:lpstr>Presentazione standard di PowerPoint</vt:lpstr>
      <vt:lpstr>Presentazione standard di PowerPoint</vt:lpstr>
      <vt:lpstr>Dove sono usati i pickup?</vt:lpstr>
      <vt:lpstr>Geographical distribution of pickups</vt:lpstr>
      <vt:lpstr>Dopo quanti anni un veicolo viene rivenduto?</vt:lpstr>
      <vt:lpstr>Presentazione standard di PowerPoint</vt:lpstr>
      <vt:lpstr>Con l’avanzare del tempo quale carburante si predilige?</vt:lpstr>
      <vt:lpstr>Presentazione standard di PowerPoint</vt:lpstr>
      <vt:lpstr>Possibili miglioramenti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cp:lastModifiedBy>Mohamed Boutaleb</cp:lastModifiedBy>
  <cp:revision>6</cp:revision>
  <dcterms:modified xsi:type="dcterms:W3CDTF">2020-12-28T11:09:50Z</dcterms:modified>
</cp:coreProperties>
</file>