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59" r:id="rId6"/>
    <p:sldId id="267" r:id="rId7"/>
    <p:sldId id="268" r:id="rId8"/>
    <p:sldId id="269" r:id="rId9"/>
    <p:sldId id="274" r:id="rId10"/>
    <p:sldId id="260" r:id="rId11"/>
    <p:sldId id="270" r:id="rId12"/>
    <p:sldId id="264" r:id="rId13"/>
    <p:sldId id="261" r:id="rId14"/>
    <p:sldId id="271" r:id="rId15"/>
    <p:sldId id="262" r:id="rId16"/>
    <p:sldId id="272" r:id="rId17"/>
    <p:sldId id="265" r:id="rId18"/>
    <p:sldId id="273" r:id="rId19"/>
    <p:sldId id="26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00" d="100"/>
          <a:sy n="100" d="100"/>
        </p:scale>
        <p:origin x="-1104" y="2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08974A-3351-4999-B37A-4F3B1E93F0A0}" type="datetimeFigureOut">
              <a:rPr lang="en-US" smtClean="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36A7B-22A1-41D7-B67E-8F403BAC180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08974A-3351-4999-B37A-4F3B1E93F0A0}" type="datetimeFigureOut">
              <a:rPr lang="en-US" smtClean="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36A7B-22A1-41D7-B67E-8F403BAC180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08974A-3351-4999-B37A-4F3B1E93F0A0}" type="datetimeFigureOut">
              <a:rPr lang="en-US" smtClean="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36A7B-22A1-41D7-B67E-8F403BAC180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08974A-3351-4999-B37A-4F3B1E93F0A0}" type="datetimeFigureOut">
              <a:rPr lang="en-US" smtClean="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36A7B-22A1-41D7-B67E-8F403BAC180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08974A-3351-4999-B37A-4F3B1E93F0A0}" type="datetimeFigureOut">
              <a:rPr lang="en-US" smtClean="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36A7B-22A1-41D7-B67E-8F403BAC180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08974A-3351-4999-B37A-4F3B1E93F0A0}" type="datetimeFigureOut">
              <a:rPr lang="en-US" smtClean="0"/>
              <a:pPr/>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36A7B-22A1-41D7-B67E-8F403BAC180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08974A-3351-4999-B37A-4F3B1E93F0A0}" type="datetimeFigureOut">
              <a:rPr lang="en-US" smtClean="0"/>
              <a:pPr/>
              <a:t>8/26/2024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D36A7B-22A1-41D7-B67E-8F403BAC180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08974A-3351-4999-B37A-4F3B1E93F0A0}" type="datetimeFigureOut">
              <a:rPr lang="en-US" smtClean="0"/>
              <a:pPr/>
              <a:t>8/26/2024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D36A7B-22A1-41D7-B67E-8F403BAC180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8974A-3351-4999-B37A-4F3B1E93F0A0}" type="datetimeFigureOut">
              <a:rPr lang="en-US" smtClean="0"/>
              <a:pPr/>
              <a:t>8/26/2024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D36A7B-22A1-41D7-B67E-8F403BAC180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08974A-3351-4999-B37A-4F3B1E93F0A0}" type="datetimeFigureOut">
              <a:rPr lang="en-US" smtClean="0"/>
              <a:pPr/>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36A7B-22A1-41D7-B67E-8F403BAC180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08974A-3351-4999-B37A-4F3B1E93F0A0}" type="datetimeFigureOut">
              <a:rPr lang="en-US" smtClean="0"/>
              <a:pPr/>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36A7B-22A1-41D7-B67E-8F403BAC180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8974A-3351-4999-B37A-4F3B1E93F0A0}" type="datetimeFigureOut">
              <a:rPr lang="en-US" smtClean="0"/>
              <a:pPr/>
              <a:t>8/26/2024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D36A7B-22A1-41D7-B67E-8F403BAC180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DataScienceWallah?sub_confirmation=1"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DataScienceWallah?sub_confirmation=1"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DataScienceWallah?sub_confirmation=1"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DataScienceWallah?sub_confirmation=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DataScienceWallah?sub_confirmation=1"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DataScienceWallah?sub_confirmation=1"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DataScienceWallah?sub_confirmation=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DataScienceWallah?sub_confirmation=1"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DataScienceWallah?sub_confirmation=1"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DataScienceWallah?sub_confirmation=1" TargetMode="Externa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DataScienceWallah?sub_confirmation=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DataScienceWallah?sub_confirmation=1"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DataScienceWallah?sub_confirmation=1" TargetMode="External"/><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DataScienceWallah?sub_confirmation=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DataScienceWallah?sub_confirmation=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DataScienceWallah?sub_confirmation=1" TargetMode="External"/><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DataScienceWallah?sub_confirmation=1"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DataScienceWallah?sub_confirmation=1"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DataScienceWallah?sub_confirmation=1" TargetMode="External"/><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Activation Functions</a:t>
            </a:r>
            <a:endParaRPr lang="en-US" dirty="0"/>
          </a:p>
        </p:txBody>
      </p:sp>
      <p:sp>
        <p:nvSpPr>
          <p:cNvPr id="3" name="TextBox 2"/>
          <p:cNvSpPr txBox="1"/>
          <p:nvPr/>
        </p:nvSpPr>
        <p:spPr>
          <a:xfrm>
            <a:off x="1371600" y="4267200"/>
            <a:ext cx="6400800" cy="369332"/>
          </a:xfrm>
          <a:prstGeom prst="rect">
            <a:avLst/>
          </a:prstGeom>
          <a:noFill/>
        </p:spPr>
        <p:txBody>
          <a:bodyPr wrap="square" rtlCol="0">
            <a:spAutoFit/>
          </a:bodyPr>
          <a:lstStyle/>
          <a:p>
            <a:r>
              <a:rPr lang="en-US" dirty="0" smtClean="0"/>
              <a:t>By :- </a:t>
            </a:r>
            <a:r>
              <a:rPr lang="en-US" dirty="0" smtClean="0">
                <a:hlinkClick r:id="rId2"/>
              </a:rPr>
              <a:t>Data Science </a:t>
            </a:r>
            <a:r>
              <a:rPr lang="en-US" dirty="0" err="1" smtClean="0">
                <a:hlinkClick r:id="rId2"/>
              </a:rPr>
              <a:t>Wallah</a:t>
            </a:r>
            <a:r>
              <a:rPr lang="en-US" dirty="0" smtClean="0">
                <a:hlinkClick r:id="rId2"/>
              </a:rPr>
              <a:t> </a:t>
            </a:r>
            <a:endParaRPr lang="en-US" dirty="0"/>
          </a:p>
        </p:txBody>
      </p:sp>
      <p:pic>
        <p:nvPicPr>
          <p:cNvPr id="4" name="Picture 3" descr="images__6_-removebg-preview.png">
            <a:hlinkClick r:id="rId2"/>
          </p:cNvPr>
          <p:cNvPicPr>
            <a:picLocks noChangeAspect="1"/>
          </p:cNvPicPr>
          <p:nvPr/>
        </p:nvPicPr>
        <p:blipFill>
          <a:blip r:embed="rId3"/>
          <a:stretch>
            <a:fillRect/>
          </a:stretch>
        </p:blipFill>
        <p:spPr>
          <a:xfrm>
            <a:off x="3352800" y="762000"/>
            <a:ext cx="2362200" cy="676525"/>
          </a:xfrm>
          <a:prstGeom prst="rect">
            <a:avLst/>
          </a:prstGeom>
        </p:spPr>
      </p:pic>
      <p:pic>
        <p:nvPicPr>
          <p:cNvPr id="5" name="Picture 4" descr="new logo.png">
            <a:hlinkClick r:id="rId2"/>
          </p:cNvPr>
          <p:cNvPicPr>
            <a:picLocks noChangeAspect="1"/>
          </p:cNvPicPr>
          <p:nvPr/>
        </p:nvPicPr>
        <p:blipFill>
          <a:blip r:embed="rId4" cstate="print"/>
          <a:stretch>
            <a:fillRect/>
          </a:stretch>
        </p:blipFill>
        <p:spPr>
          <a:xfrm>
            <a:off x="7467600" y="152400"/>
            <a:ext cx="1447800" cy="1447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Sigmoid Function</a:t>
            </a:r>
            <a:endParaRPr lang="en-US" dirty="0"/>
          </a:p>
        </p:txBody>
      </p:sp>
      <p:sp>
        <p:nvSpPr>
          <p:cNvPr id="3" name="Content Placeholder 2"/>
          <p:cNvSpPr>
            <a:spLocks noGrp="1"/>
          </p:cNvSpPr>
          <p:nvPr>
            <p:ph idx="1"/>
          </p:nvPr>
        </p:nvSpPr>
        <p:spPr/>
        <p:txBody>
          <a:bodyPr>
            <a:normAutofit/>
          </a:bodyPr>
          <a:lstStyle/>
          <a:p>
            <a:r>
              <a:rPr lang="en-US" sz="2400" b="1" dirty="0" smtClean="0"/>
              <a:t>Explanation:</a:t>
            </a:r>
            <a:r>
              <a:rPr lang="en-US" sz="2400" dirty="0" smtClean="0"/>
              <a:t> This function squashes the input value into a range between 0 and 1. It’s like squeezing all your test scores into a range where 0 is the lowest and 1 is the highest.</a:t>
            </a:r>
          </a:p>
          <a:p>
            <a:r>
              <a:rPr lang="en-US" sz="2400" b="1" dirty="0" smtClean="0"/>
              <a:t>Real-Life Example:</a:t>
            </a:r>
            <a:r>
              <a:rPr lang="en-US" sz="2400" dirty="0" smtClean="0"/>
              <a:t> Used in medical diagnosis systems where we classify whether a patient has a disease (1) or not (0).</a:t>
            </a:r>
            <a:endParaRPr lang="en-US" sz="2400" dirty="0"/>
          </a:p>
        </p:txBody>
      </p:sp>
      <p:pic>
        <p:nvPicPr>
          <p:cNvPr id="4" name="Picture 3" descr="1_a04iKNbchayCAJ7-0QlesA.png"/>
          <p:cNvPicPr>
            <a:picLocks noChangeAspect="1"/>
          </p:cNvPicPr>
          <p:nvPr/>
        </p:nvPicPr>
        <p:blipFill>
          <a:blip r:embed="rId2"/>
          <a:stretch>
            <a:fillRect/>
          </a:stretch>
        </p:blipFill>
        <p:spPr>
          <a:xfrm>
            <a:off x="1905000" y="3657600"/>
            <a:ext cx="5181600" cy="2720340"/>
          </a:xfrm>
          <a:prstGeom prst="rect">
            <a:avLst/>
          </a:prstGeom>
        </p:spPr>
      </p:pic>
      <p:pic>
        <p:nvPicPr>
          <p:cNvPr id="5" name="Picture 4" descr="new logo.png">
            <a:hlinkClick r:id="rId3"/>
          </p:cNvPr>
          <p:cNvPicPr>
            <a:picLocks noChangeAspect="1"/>
          </p:cNvPicPr>
          <p:nvPr/>
        </p:nvPicPr>
        <p:blipFill>
          <a:blip r:embed="rId4" cstate="print"/>
          <a:stretch>
            <a:fillRect/>
          </a:stretch>
        </p:blipFill>
        <p:spPr>
          <a:xfrm>
            <a:off x="0" y="0"/>
            <a:ext cx="1066800" cy="1066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5" y="336880"/>
            <a:ext cx="7311866" cy="1367682"/>
          </a:xfrm>
          <a:prstGeom prst="rect">
            <a:avLst/>
          </a:prstGeom>
        </p:spPr>
        <p:txBody>
          <a:bodyPr vert="horz" wrap="square" lIns="0" tIns="13335" rIns="0" bIns="0" rtlCol="0">
            <a:spAutoFit/>
          </a:bodyPr>
          <a:lstStyle/>
          <a:p>
            <a:pPr marL="12700">
              <a:lnSpc>
                <a:spcPct val="100000"/>
              </a:lnSpc>
              <a:spcBef>
                <a:spcPts val="105"/>
              </a:spcBef>
            </a:pPr>
            <a:r>
              <a:rPr spc="-5" dirty="0">
                <a:solidFill>
                  <a:srgbClr val="212121"/>
                </a:solidFill>
                <a:latin typeface="Tahoma"/>
                <a:cs typeface="Tahoma"/>
              </a:rPr>
              <a:t>Sigmoid</a:t>
            </a:r>
            <a:r>
              <a:rPr spc="-285" dirty="0">
                <a:solidFill>
                  <a:srgbClr val="212121"/>
                </a:solidFill>
                <a:latin typeface="Tahoma"/>
                <a:cs typeface="Tahoma"/>
              </a:rPr>
              <a:t> </a:t>
            </a:r>
            <a:r>
              <a:rPr spc="80" dirty="0">
                <a:solidFill>
                  <a:srgbClr val="212121"/>
                </a:solidFill>
                <a:latin typeface="Tahoma"/>
                <a:cs typeface="Tahoma"/>
              </a:rPr>
              <a:t>Activation</a:t>
            </a:r>
            <a:r>
              <a:rPr spc="-285" dirty="0">
                <a:solidFill>
                  <a:srgbClr val="212121"/>
                </a:solidFill>
                <a:latin typeface="Tahoma"/>
                <a:cs typeface="Tahoma"/>
              </a:rPr>
              <a:t> </a:t>
            </a:r>
            <a:r>
              <a:rPr spc="55" dirty="0">
                <a:solidFill>
                  <a:srgbClr val="212121"/>
                </a:solidFill>
                <a:latin typeface="Tahoma"/>
                <a:cs typeface="Tahoma"/>
              </a:rPr>
              <a:t>Functions</a:t>
            </a:r>
            <a:r>
              <a:rPr spc="-320" dirty="0">
                <a:solidFill>
                  <a:srgbClr val="212121"/>
                </a:solidFill>
                <a:latin typeface="Tahoma"/>
                <a:cs typeface="Tahoma"/>
              </a:rPr>
              <a:t> </a:t>
            </a:r>
            <a:r>
              <a:rPr spc="-75" dirty="0">
                <a:solidFill>
                  <a:srgbClr val="212121"/>
                </a:solidFill>
                <a:latin typeface="Tahoma"/>
                <a:cs typeface="Tahoma"/>
              </a:rPr>
              <a:t>(Logistics)</a:t>
            </a:r>
          </a:p>
        </p:txBody>
      </p:sp>
      <p:sp>
        <p:nvSpPr>
          <p:cNvPr id="3" name="object 3"/>
          <p:cNvSpPr/>
          <p:nvPr/>
        </p:nvSpPr>
        <p:spPr>
          <a:xfrm>
            <a:off x="911037" y="1817497"/>
            <a:ext cx="277654" cy="282575"/>
          </a:xfrm>
          <a:custGeom>
            <a:avLst/>
            <a:gdLst/>
            <a:ahLst/>
            <a:cxnLst/>
            <a:rect l="l" t="t" r="r" b="b"/>
            <a:pathLst>
              <a:path w="370205" h="282575">
                <a:moveTo>
                  <a:pt x="280073" y="0"/>
                </a:moveTo>
                <a:lnTo>
                  <a:pt x="276009" y="11556"/>
                </a:lnTo>
                <a:lnTo>
                  <a:pt x="292372" y="18631"/>
                </a:lnTo>
                <a:lnTo>
                  <a:pt x="306425" y="28432"/>
                </a:lnTo>
                <a:lnTo>
                  <a:pt x="334958" y="73925"/>
                </a:lnTo>
                <a:lnTo>
                  <a:pt x="343289" y="115732"/>
                </a:lnTo>
                <a:lnTo>
                  <a:pt x="344335" y="139826"/>
                </a:lnTo>
                <a:lnTo>
                  <a:pt x="343287" y="164707"/>
                </a:lnTo>
                <a:lnTo>
                  <a:pt x="334905" y="207656"/>
                </a:lnTo>
                <a:lnTo>
                  <a:pt x="306425" y="253857"/>
                </a:lnTo>
                <a:lnTo>
                  <a:pt x="276517" y="270890"/>
                </a:lnTo>
                <a:lnTo>
                  <a:pt x="280073" y="282320"/>
                </a:lnTo>
                <a:lnTo>
                  <a:pt x="318569" y="264302"/>
                </a:lnTo>
                <a:lnTo>
                  <a:pt x="346875" y="233044"/>
                </a:lnTo>
                <a:lnTo>
                  <a:pt x="364305" y="191150"/>
                </a:lnTo>
                <a:lnTo>
                  <a:pt x="370116" y="141350"/>
                </a:lnTo>
                <a:lnTo>
                  <a:pt x="368663" y="115466"/>
                </a:lnTo>
                <a:lnTo>
                  <a:pt x="357043" y="69556"/>
                </a:lnTo>
                <a:lnTo>
                  <a:pt x="333919" y="32164"/>
                </a:lnTo>
                <a:lnTo>
                  <a:pt x="300530" y="7435"/>
                </a:lnTo>
                <a:lnTo>
                  <a:pt x="280073" y="0"/>
                </a:lnTo>
                <a:close/>
              </a:path>
              <a:path w="370205" h="282575">
                <a:moveTo>
                  <a:pt x="90081" y="0"/>
                </a:moveTo>
                <a:lnTo>
                  <a:pt x="51652" y="18145"/>
                </a:lnTo>
                <a:lnTo>
                  <a:pt x="23291" y="49529"/>
                </a:lnTo>
                <a:lnTo>
                  <a:pt x="5826" y="91535"/>
                </a:lnTo>
                <a:lnTo>
                  <a:pt x="0" y="141350"/>
                </a:lnTo>
                <a:lnTo>
                  <a:pt x="1452" y="167233"/>
                </a:lnTo>
                <a:lnTo>
                  <a:pt x="13062" y="213092"/>
                </a:lnTo>
                <a:lnTo>
                  <a:pt x="36104" y="250334"/>
                </a:lnTo>
                <a:lnTo>
                  <a:pt x="69541" y="274960"/>
                </a:lnTo>
                <a:lnTo>
                  <a:pt x="90081" y="282320"/>
                </a:lnTo>
                <a:lnTo>
                  <a:pt x="93637" y="270890"/>
                </a:lnTo>
                <a:lnTo>
                  <a:pt x="77518" y="263773"/>
                </a:lnTo>
                <a:lnTo>
                  <a:pt x="63631" y="253857"/>
                </a:lnTo>
                <a:lnTo>
                  <a:pt x="35169" y="207656"/>
                </a:lnTo>
                <a:lnTo>
                  <a:pt x="26801" y="164707"/>
                </a:lnTo>
                <a:lnTo>
                  <a:pt x="25755" y="139826"/>
                </a:lnTo>
                <a:lnTo>
                  <a:pt x="26801" y="115732"/>
                </a:lnTo>
                <a:lnTo>
                  <a:pt x="35169" y="73925"/>
                </a:lnTo>
                <a:lnTo>
                  <a:pt x="63774" y="28432"/>
                </a:lnTo>
                <a:lnTo>
                  <a:pt x="94018" y="11556"/>
                </a:lnTo>
                <a:lnTo>
                  <a:pt x="90081" y="0"/>
                </a:lnTo>
                <a:close/>
              </a:path>
            </a:pathLst>
          </a:custGeom>
          <a:solidFill>
            <a:srgbClr val="000000"/>
          </a:solidFill>
        </p:spPr>
        <p:txBody>
          <a:bodyPr wrap="square" lIns="0" tIns="0" rIns="0" bIns="0" rtlCol="0"/>
          <a:lstStyle/>
          <a:p>
            <a:endParaRPr/>
          </a:p>
        </p:txBody>
      </p:sp>
      <p:sp>
        <p:nvSpPr>
          <p:cNvPr id="4" name="object 4"/>
          <p:cNvSpPr txBox="1"/>
          <p:nvPr/>
        </p:nvSpPr>
        <p:spPr>
          <a:xfrm>
            <a:off x="748968" y="1727404"/>
            <a:ext cx="1003631" cy="382156"/>
          </a:xfrm>
          <a:prstGeom prst="rect">
            <a:avLst/>
          </a:prstGeom>
        </p:spPr>
        <p:txBody>
          <a:bodyPr vert="horz" wrap="square" lIns="0" tIns="12700" rIns="0" bIns="0" rtlCol="0">
            <a:spAutoFit/>
          </a:bodyPr>
          <a:lstStyle/>
          <a:p>
            <a:pPr marL="12700">
              <a:lnSpc>
                <a:spcPct val="100000"/>
              </a:lnSpc>
              <a:spcBef>
                <a:spcPts val="100"/>
              </a:spcBef>
              <a:tabLst>
                <a:tab pos="315595" algn="l"/>
              </a:tabLst>
            </a:pPr>
            <a:r>
              <a:rPr sz="2400" smtClean="0">
                <a:latin typeface="Cambria Math"/>
                <a:cs typeface="Cambria Math"/>
              </a:rPr>
              <a:t>𝑓𝑥</a:t>
            </a:r>
            <a:endParaRPr sz="2400">
              <a:latin typeface="Cambria Math"/>
              <a:cs typeface="Cambria Math"/>
            </a:endParaRPr>
          </a:p>
        </p:txBody>
      </p:sp>
      <p:sp>
        <p:nvSpPr>
          <p:cNvPr id="5" name="object 5"/>
          <p:cNvSpPr/>
          <p:nvPr/>
        </p:nvSpPr>
        <p:spPr>
          <a:xfrm>
            <a:off x="1505903" y="1948814"/>
            <a:ext cx="758189" cy="20320"/>
          </a:xfrm>
          <a:custGeom>
            <a:avLst/>
            <a:gdLst/>
            <a:ahLst/>
            <a:cxnLst/>
            <a:rect l="l" t="t" r="r" b="b"/>
            <a:pathLst>
              <a:path w="1010919" h="20319">
                <a:moveTo>
                  <a:pt x="1010412" y="0"/>
                </a:moveTo>
                <a:lnTo>
                  <a:pt x="0" y="0"/>
                </a:lnTo>
                <a:lnTo>
                  <a:pt x="0" y="19812"/>
                </a:lnTo>
                <a:lnTo>
                  <a:pt x="1010412" y="19812"/>
                </a:lnTo>
                <a:lnTo>
                  <a:pt x="1010412" y="0"/>
                </a:lnTo>
                <a:close/>
              </a:path>
            </a:pathLst>
          </a:custGeom>
          <a:solidFill>
            <a:srgbClr val="000000"/>
          </a:solidFill>
        </p:spPr>
        <p:txBody>
          <a:bodyPr wrap="square" lIns="0" tIns="0" rIns="0" bIns="0" rtlCol="0"/>
          <a:lstStyle/>
          <a:p>
            <a:endParaRPr/>
          </a:p>
        </p:txBody>
      </p:sp>
      <p:sp>
        <p:nvSpPr>
          <p:cNvPr id="6" name="object 6"/>
          <p:cNvSpPr txBox="1"/>
          <p:nvPr/>
        </p:nvSpPr>
        <p:spPr>
          <a:xfrm>
            <a:off x="1811940" y="1497584"/>
            <a:ext cx="145733"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a:t>
            </a:r>
            <a:endParaRPr sz="2400">
              <a:latin typeface="Cambria Math"/>
              <a:cs typeface="Cambria Math"/>
            </a:endParaRPr>
          </a:p>
        </p:txBody>
      </p:sp>
      <p:sp>
        <p:nvSpPr>
          <p:cNvPr id="7" name="object 7"/>
          <p:cNvSpPr txBox="1"/>
          <p:nvPr/>
        </p:nvSpPr>
        <p:spPr>
          <a:xfrm>
            <a:off x="1244250" y="1727403"/>
            <a:ext cx="1575149" cy="577081"/>
          </a:xfrm>
          <a:prstGeom prst="rect">
            <a:avLst/>
          </a:prstGeom>
        </p:spPr>
        <p:txBody>
          <a:bodyPr vert="horz" wrap="square" lIns="0" tIns="12700" rIns="0" bIns="0" rtlCol="0">
            <a:spAutoFit/>
          </a:bodyPr>
          <a:lstStyle/>
          <a:p>
            <a:pPr marL="38100">
              <a:lnSpc>
                <a:spcPts val="2245"/>
              </a:lnSpc>
              <a:spcBef>
                <a:spcPts val="100"/>
              </a:spcBef>
            </a:pPr>
            <a:r>
              <a:rPr sz="2400" dirty="0">
                <a:latin typeface="Cambria Math"/>
                <a:cs typeface="Cambria Math"/>
              </a:rPr>
              <a:t>=</a:t>
            </a:r>
            <a:endParaRPr sz="2400">
              <a:latin typeface="Cambria Math"/>
              <a:cs typeface="Cambria Math"/>
            </a:endParaRPr>
          </a:p>
          <a:p>
            <a:pPr marL="348615">
              <a:lnSpc>
                <a:spcPts val="2245"/>
              </a:lnSpc>
            </a:pPr>
            <a:r>
              <a:rPr sz="2400" dirty="0">
                <a:latin typeface="Cambria Math"/>
                <a:cs typeface="Cambria Math"/>
              </a:rPr>
              <a:t>1</a:t>
            </a:r>
            <a:r>
              <a:rPr sz="2400" spc="-40" dirty="0">
                <a:latin typeface="Cambria Math"/>
                <a:cs typeface="Cambria Math"/>
              </a:rPr>
              <a:t> </a:t>
            </a:r>
            <a:r>
              <a:rPr sz="2400" dirty="0">
                <a:latin typeface="Cambria Math"/>
                <a:cs typeface="Cambria Math"/>
              </a:rPr>
              <a:t>+</a:t>
            </a:r>
            <a:r>
              <a:rPr sz="2400" spc="-30" dirty="0">
                <a:latin typeface="Cambria Math"/>
                <a:cs typeface="Cambria Math"/>
              </a:rPr>
              <a:t> </a:t>
            </a:r>
            <a:r>
              <a:rPr sz="2400" spc="65" dirty="0">
                <a:latin typeface="Cambria Math"/>
                <a:cs typeface="Cambria Math"/>
              </a:rPr>
              <a:t>𝑒</a:t>
            </a:r>
            <a:r>
              <a:rPr sz="2625" spc="97" baseline="22222" dirty="0">
                <a:latin typeface="Cambria Math"/>
                <a:cs typeface="Cambria Math"/>
              </a:rPr>
              <a:t>−𝑥</a:t>
            </a:r>
            <a:endParaRPr sz="2625" baseline="22222">
              <a:latin typeface="Cambria Math"/>
              <a:cs typeface="Cambria Math"/>
            </a:endParaRPr>
          </a:p>
        </p:txBody>
      </p:sp>
      <p:sp>
        <p:nvSpPr>
          <p:cNvPr id="8" name="object 8"/>
          <p:cNvSpPr/>
          <p:nvPr/>
        </p:nvSpPr>
        <p:spPr>
          <a:xfrm>
            <a:off x="761790" y="3120135"/>
            <a:ext cx="584359" cy="20320"/>
          </a:xfrm>
          <a:custGeom>
            <a:avLst/>
            <a:gdLst/>
            <a:ahLst/>
            <a:cxnLst/>
            <a:rect l="l" t="t" r="r" b="b"/>
            <a:pathLst>
              <a:path w="779144" h="20319">
                <a:moveTo>
                  <a:pt x="778764" y="0"/>
                </a:moveTo>
                <a:lnTo>
                  <a:pt x="0" y="0"/>
                </a:lnTo>
                <a:lnTo>
                  <a:pt x="0" y="19812"/>
                </a:lnTo>
                <a:lnTo>
                  <a:pt x="778764" y="19812"/>
                </a:lnTo>
                <a:lnTo>
                  <a:pt x="778764" y="0"/>
                </a:lnTo>
                <a:close/>
              </a:path>
            </a:pathLst>
          </a:custGeom>
          <a:solidFill>
            <a:srgbClr val="000000"/>
          </a:solidFill>
        </p:spPr>
        <p:txBody>
          <a:bodyPr wrap="square" lIns="0" tIns="0" rIns="0" bIns="0" rtlCol="0"/>
          <a:lstStyle/>
          <a:p>
            <a:endParaRPr/>
          </a:p>
        </p:txBody>
      </p:sp>
      <p:sp>
        <p:nvSpPr>
          <p:cNvPr id="9" name="object 9"/>
          <p:cNvSpPr txBox="1"/>
          <p:nvPr/>
        </p:nvSpPr>
        <p:spPr>
          <a:xfrm>
            <a:off x="752399" y="2668982"/>
            <a:ext cx="847801" cy="382156"/>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mbria Math"/>
                <a:cs typeface="Cambria Math"/>
              </a:rPr>
              <a:t>𝑑</a:t>
            </a:r>
            <a:r>
              <a:rPr sz="2400" spc="70" dirty="0">
                <a:latin typeface="Cambria Math"/>
                <a:cs typeface="Cambria Math"/>
              </a:rPr>
              <a:t>𝑓</a:t>
            </a:r>
            <a:r>
              <a:rPr sz="2400" spc="10" dirty="0">
                <a:latin typeface="Cambria Math"/>
                <a:cs typeface="Cambria Math"/>
              </a:rPr>
              <a:t>(</a:t>
            </a:r>
            <a:r>
              <a:rPr sz="2400" spc="65" dirty="0">
                <a:latin typeface="Cambria Math"/>
                <a:cs typeface="Cambria Math"/>
              </a:rPr>
              <a:t>𝑥</a:t>
            </a:r>
            <a:r>
              <a:rPr sz="2400" dirty="0">
                <a:latin typeface="Cambria Math"/>
                <a:cs typeface="Cambria Math"/>
              </a:rPr>
              <a:t>)</a:t>
            </a:r>
            <a:endParaRPr sz="2400">
              <a:latin typeface="Cambria Math"/>
              <a:cs typeface="Cambria Math"/>
            </a:endParaRPr>
          </a:p>
        </p:txBody>
      </p:sp>
      <p:sp>
        <p:nvSpPr>
          <p:cNvPr id="10" name="object 10"/>
          <p:cNvSpPr txBox="1"/>
          <p:nvPr/>
        </p:nvSpPr>
        <p:spPr>
          <a:xfrm>
            <a:off x="913562" y="3103879"/>
            <a:ext cx="610438" cy="382156"/>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𝑑𝑥</a:t>
            </a:r>
            <a:endParaRPr sz="2400">
              <a:latin typeface="Cambria Math"/>
              <a:cs typeface="Cambria Math"/>
            </a:endParaRPr>
          </a:p>
        </p:txBody>
      </p:sp>
      <p:sp>
        <p:nvSpPr>
          <p:cNvPr id="11" name="object 11"/>
          <p:cNvSpPr/>
          <p:nvPr/>
        </p:nvSpPr>
        <p:spPr>
          <a:xfrm>
            <a:off x="1796891" y="2988946"/>
            <a:ext cx="277654" cy="282575"/>
          </a:xfrm>
          <a:custGeom>
            <a:avLst/>
            <a:gdLst/>
            <a:ahLst/>
            <a:cxnLst/>
            <a:rect l="l" t="t" r="r" b="b"/>
            <a:pathLst>
              <a:path w="370205" h="282575">
                <a:moveTo>
                  <a:pt x="280034" y="0"/>
                </a:moveTo>
                <a:lnTo>
                  <a:pt x="275970" y="11429"/>
                </a:lnTo>
                <a:lnTo>
                  <a:pt x="292334" y="18522"/>
                </a:lnTo>
                <a:lnTo>
                  <a:pt x="306387" y="28352"/>
                </a:lnTo>
                <a:lnTo>
                  <a:pt x="334920" y="73852"/>
                </a:lnTo>
                <a:lnTo>
                  <a:pt x="343251" y="115623"/>
                </a:lnTo>
                <a:lnTo>
                  <a:pt x="344296" y="139700"/>
                </a:lnTo>
                <a:lnTo>
                  <a:pt x="343249" y="164635"/>
                </a:lnTo>
                <a:lnTo>
                  <a:pt x="334867" y="207601"/>
                </a:lnTo>
                <a:lnTo>
                  <a:pt x="306387" y="253857"/>
                </a:lnTo>
                <a:lnTo>
                  <a:pt x="276478" y="270890"/>
                </a:lnTo>
                <a:lnTo>
                  <a:pt x="280034" y="282320"/>
                </a:lnTo>
                <a:lnTo>
                  <a:pt x="318531" y="264255"/>
                </a:lnTo>
                <a:lnTo>
                  <a:pt x="346837" y="233044"/>
                </a:lnTo>
                <a:lnTo>
                  <a:pt x="364267" y="191134"/>
                </a:lnTo>
                <a:lnTo>
                  <a:pt x="370077" y="141224"/>
                </a:lnTo>
                <a:lnTo>
                  <a:pt x="368625" y="115341"/>
                </a:lnTo>
                <a:lnTo>
                  <a:pt x="357004" y="69482"/>
                </a:lnTo>
                <a:lnTo>
                  <a:pt x="333881" y="32146"/>
                </a:lnTo>
                <a:lnTo>
                  <a:pt x="300491" y="7381"/>
                </a:lnTo>
                <a:lnTo>
                  <a:pt x="280034" y="0"/>
                </a:lnTo>
                <a:close/>
              </a:path>
              <a:path w="370205" h="282575">
                <a:moveTo>
                  <a:pt x="90043" y="0"/>
                </a:moveTo>
                <a:lnTo>
                  <a:pt x="51593" y="18097"/>
                </a:lnTo>
                <a:lnTo>
                  <a:pt x="23240" y="49529"/>
                </a:lnTo>
                <a:lnTo>
                  <a:pt x="5810" y="91424"/>
                </a:lnTo>
                <a:lnTo>
                  <a:pt x="0" y="141224"/>
                </a:lnTo>
                <a:lnTo>
                  <a:pt x="1452" y="167179"/>
                </a:lnTo>
                <a:lnTo>
                  <a:pt x="13073" y="213090"/>
                </a:lnTo>
                <a:lnTo>
                  <a:pt x="36071" y="250281"/>
                </a:lnTo>
                <a:lnTo>
                  <a:pt x="69496" y="274943"/>
                </a:lnTo>
                <a:lnTo>
                  <a:pt x="90043" y="282320"/>
                </a:lnTo>
                <a:lnTo>
                  <a:pt x="93599" y="270890"/>
                </a:lnTo>
                <a:lnTo>
                  <a:pt x="77475" y="263773"/>
                </a:lnTo>
                <a:lnTo>
                  <a:pt x="63579" y="253857"/>
                </a:lnTo>
                <a:lnTo>
                  <a:pt x="35083" y="207601"/>
                </a:lnTo>
                <a:lnTo>
                  <a:pt x="26701" y="164635"/>
                </a:lnTo>
                <a:lnTo>
                  <a:pt x="25653" y="139700"/>
                </a:lnTo>
                <a:lnTo>
                  <a:pt x="26701" y="115623"/>
                </a:lnTo>
                <a:lnTo>
                  <a:pt x="35083" y="73852"/>
                </a:lnTo>
                <a:lnTo>
                  <a:pt x="63722" y="28352"/>
                </a:lnTo>
                <a:lnTo>
                  <a:pt x="93980" y="11429"/>
                </a:lnTo>
                <a:lnTo>
                  <a:pt x="90043" y="0"/>
                </a:lnTo>
                <a:close/>
              </a:path>
            </a:pathLst>
          </a:custGeom>
          <a:solidFill>
            <a:srgbClr val="000000"/>
          </a:solidFill>
        </p:spPr>
        <p:txBody>
          <a:bodyPr wrap="square" lIns="0" tIns="0" rIns="0" bIns="0" rtlCol="0"/>
          <a:lstStyle/>
          <a:p>
            <a:endParaRPr/>
          </a:p>
        </p:txBody>
      </p:sp>
      <p:sp>
        <p:nvSpPr>
          <p:cNvPr id="12" name="object 12"/>
          <p:cNvSpPr txBox="1"/>
          <p:nvPr/>
        </p:nvSpPr>
        <p:spPr>
          <a:xfrm>
            <a:off x="1400460" y="2899106"/>
            <a:ext cx="2638140" cy="382156"/>
          </a:xfrm>
          <a:prstGeom prst="rect">
            <a:avLst/>
          </a:prstGeom>
        </p:spPr>
        <p:txBody>
          <a:bodyPr vert="horz" wrap="square" lIns="0" tIns="12700" rIns="0" bIns="0" rtlCol="0">
            <a:spAutoFit/>
          </a:bodyPr>
          <a:lstStyle/>
          <a:p>
            <a:pPr marL="12700">
              <a:lnSpc>
                <a:spcPct val="100000"/>
              </a:lnSpc>
              <a:spcBef>
                <a:spcPts val="100"/>
              </a:spcBef>
              <a:tabLst>
                <a:tab pos="628015" algn="l"/>
                <a:tab pos="925830" algn="l"/>
              </a:tabLst>
            </a:pPr>
            <a:r>
              <a:rPr sz="2400">
                <a:latin typeface="Cambria Math"/>
                <a:cs typeface="Cambria Math"/>
              </a:rPr>
              <a:t>=</a:t>
            </a:r>
            <a:r>
              <a:rPr sz="2400" spc="120">
                <a:latin typeface="Cambria Math"/>
                <a:cs typeface="Cambria Math"/>
              </a:rPr>
              <a:t> </a:t>
            </a:r>
            <a:r>
              <a:rPr sz="2400" smtClean="0">
                <a:latin typeface="Cambria Math"/>
                <a:cs typeface="Cambria Math"/>
              </a:rPr>
              <a:t>𝑓𝑥</a:t>
            </a:r>
            <a:r>
              <a:rPr sz="2400" dirty="0">
                <a:latin typeface="Cambria Math"/>
                <a:cs typeface="Cambria Math"/>
              </a:rPr>
              <a:t>	</a:t>
            </a:r>
            <a:r>
              <a:rPr sz="2400" spc="-5" dirty="0">
                <a:latin typeface="Cambria Math"/>
                <a:cs typeface="Cambria Math"/>
              </a:rPr>
              <a:t>(1</a:t>
            </a:r>
            <a:r>
              <a:rPr sz="2400" spc="-35" dirty="0">
                <a:latin typeface="Cambria Math"/>
                <a:cs typeface="Cambria Math"/>
              </a:rPr>
              <a:t> </a:t>
            </a:r>
            <a:r>
              <a:rPr sz="2400" dirty="0">
                <a:latin typeface="Cambria Math"/>
                <a:cs typeface="Cambria Math"/>
              </a:rPr>
              <a:t>−</a:t>
            </a:r>
            <a:r>
              <a:rPr sz="2400" spc="-35" dirty="0">
                <a:latin typeface="Cambria Math"/>
                <a:cs typeface="Cambria Math"/>
              </a:rPr>
              <a:t> </a:t>
            </a:r>
            <a:r>
              <a:rPr sz="2400" spc="25" dirty="0">
                <a:latin typeface="Cambria Math"/>
                <a:cs typeface="Cambria Math"/>
              </a:rPr>
              <a:t>𝑓(𝑥))</a:t>
            </a:r>
            <a:endParaRPr sz="2400">
              <a:latin typeface="Cambria Math"/>
              <a:cs typeface="Cambria Math"/>
            </a:endParaRPr>
          </a:p>
        </p:txBody>
      </p:sp>
      <p:pic>
        <p:nvPicPr>
          <p:cNvPr id="13" name="object 13"/>
          <p:cNvPicPr/>
          <p:nvPr/>
        </p:nvPicPr>
        <p:blipFill>
          <a:blip r:embed="rId2" cstate="print"/>
          <a:stretch>
            <a:fillRect/>
          </a:stretch>
        </p:blipFill>
        <p:spPr>
          <a:xfrm>
            <a:off x="4355686" y="1756800"/>
            <a:ext cx="4178713" cy="2734035"/>
          </a:xfrm>
          <a:prstGeom prst="rect">
            <a:avLst/>
          </a:prstGeom>
        </p:spPr>
      </p:pic>
      <p:sp>
        <p:nvSpPr>
          <p:cNvPr id="14" name="object 14"/>
          <p:cNvSpPr txBox="1"/>
          <p:nvPr/>
        </p:nvSpPr>
        <p:spPr>
          <a:xfrm>
            <a:off x="381000" y="4648200"/>
            <a:ext cx="8153400" cy="1520929"/>
          </a:xfrm>
          <a:prstGeom prst="rect">
            <a:avLst/>
          </a:prstGeom>
        </p:spPr>
        <p:txBody>
          <a:bodyPr vert="horz" wrap="square" lIns="0" tIns="12700" rIns="0" bIns="0" rtlCol="0">
            <a:spAutoFit/>
          </a:bodyPr>
          <a:lstStyle/>
          <a:p>
            <a:pPr marL="299085" indent="-287020">
              <a:lnSpc>
                <a:spcPct val="100000"/>
              </a:lnSpc>
              <a:buFont typeface="Arial MT"/>
              <a:buChar char="•"/>
              <a:tabLst>
                <a:tab pos="299085" algn="l"/>
                <a:tab pos="299720" algn="l"/>
              </a:tabLst>
            </a:pPr>
            <a:r>
              <a:rPr lang="en-US" sz="1400" b="1" spc="-5" dirty="0">
                <a:solidFill>
                  <a:srgbClr val="292929"/>
                </a:solidFill>
                <a:cs typeface="Calibri"/>
              </a:rPr>
              <a:t>Output:</a:t>
            </a:r>
            <a:r>
              <a:rPr lang="en-US" sz="1400" b="1" spc="-15" dirty="0">
                <a:solidFill>
                  <a:srgbClr val="292929"/>
                </a:solidFill>
                <a:cs typeface="Calibri"/>
              </a:rPr>
              <a:t> </a:t>
            </a:r>
            <a:r>
              <a:rPr lang="en-US" sz="1400" b="1" dirty="0">
                <a:solidFill>
                  <a:srgbClr val="292929"/>
                </a:solidFill>
                <a:cs typeface="Calibri"/>
              </a:rPr>
              <a:t>0</a:t>
            </a:r>
            <a:r>
              <a:rPr lang="en-US" sz="1400" b="1" spc="-5" dirty="0">
                <a:solidFill>
                  <a:srgbClr val="292929"/>
                </a:solidFill>
                <a:cs typeface="Calibri"/>
              </a:rPr>
              <a:t> </a:t>
            </a:r>
            <a:r>
              <a:rPr lang="en-US" sz="1400" b="1" spc="-10" dirty="0">
                <a:solidFill>
                  <a:srgbClr val="292929"/>
                </a:solidFill>
                <a:cs typeface="Calibri"/>
              </a:rPr>
              <a:t>to</a:t>
            </a:r>
            <a:r>
              <a:rPr lang="en-US" sz="1400" b="1" spc="-20" dirty="0">
                <a:solidFill>
                  <a:srgbClr val="292929"/>
                </a:solidFill>
                <a:cs typeface="Calibri"/>
              </a:rPr>
              <a:t> </a:t>
            </a:r>
            <a:r>
              <a:rPr lang="en-US" sz="1400" b="1" dirty="0">
                <a:solidFill>
                  <a:srgbClr val="292929"/>
                </a:solidFill>
                <a:cs typeface="Calibri"/>
              </a:rPr>
              <a:t>1</a:t>
            </a:r>
            <a:r>
              <a:rPr lang="en-US" sz="1400" dirty="0">
                <a:solidFill>
                  <a:srgbClr val="292929"/>
                </a:solidFill>
                <a:cs typeface="Calibri"/>
              </a:rPr>
              <a:t>(</a:t>
            </a:r>
            <a:r>
              <a:rPr lang="en-US" sz="1400" dirty="0" smtClean="0"/>
              <a:t>This makes it useful when you need probabilities or binary classification outputs.</a:t>
            </a:r>
            <a:r>
              <a:rPr lang="en-US" sz="1400" dirty="0">
                <a:solidFill>
                  <a:srgbClr val="292929"/>
                </a:solidFill>
                <a:cs typeface="Calibri"/>
              </a:rPr>
              <a:t>)</a:t>
            </a:r>
            <a:endParaRPr lang="en-US" sz="1400" dirty="0">
              <a:cs typeface="Calibri"/>
            </a:endParaRPr>
          </a:p>
          <a:p>
            <a:pPr marL="299085" indent="-287020">
              <a:lnSpc>
                <a:spcPct val="100000"/>
              </a:lnSpc>
              <a:buFont typeface="Arial MT"/>
              <a:buChar char="•"/>
              <a:tabLst>
                <a:tab pos="299085" algn="l"/>
                <a:tab pos="299720" algn="l"/>
              </a:tabLst>
            </a:pPr>
            <a:r>
              <a:rPr lang="en-US" sz="1400" b="1" spc="-5" dirty="0">
                <a:solidFill>
                  <a:srgbClr val="292929"/>
                </a:solidFill>
                <a:cs typeface="Calibri"/>
              </a:rPr>
              <a:t>Outputs </a:t>
            </a:r>
            <a:r>
              <a:rPr lang="en-US" sz="1400" b="1" spc="-10" dirty="0">
                <a:solidFill>
                  <a:srgbClr val="292929"/>
                </a:solidFill>
                <a:cs typeface="Calibri"/>
              </a:rPr>
              <a:t>are</a:t>
            </a:r>
            <a:r>
              <a:rPr lang="en-US" sz="1400" b="1" spc="10" dirty="0">
                <a:solidFill>
                  <a:srgbClr val="292929"/>
                </a:solidFill>
                <a:cs typeface="Calibri"/>
              </a:rPr>
              <a:t> </a:t>
            </a:r>
            <a:r>
              <a:rPr lang="en-US" sz="1400" b="1" spc="-5" dirty="0">
                <a:solidFill>
                  <a:srgbClr val="292929"/>
                </a:solidFill>
                <a:cs typeface="Calibri"/>
              </a:rPr>
              <a:t>not</a:t>
            </a:r>
            <a:r>
              <a:rPr lang="en-US" sz="1400" b="1" spc="-10" dirty="0">
                <a:solidFill>
                  <a:srgbClr val="292929"/>
                </a:solidFill>
                <a:cs typeface="Calibri"/>
              </a:rPr>
              <a:t> </a:t>
            </a:r>
            <a:r>
              <a:rPr lang="en-US" sz="1400" b="1" spc="-15" dirty="0">
                <a:solidFill>
                  <a:srgbClr val="292929"/>
                </a:solidFill>
                <a:cs typeface="Calibri"/>
              </a:rPr>
              <a:t>zero-centered </a:t>
            </a:r>
            <a:r>
              <a:rPr lang="en-US" sz="1400" spc="-15" dirty="0">
                <a:solidFill>
                  <a:srgbClr val="292929"/>
                </a:solidFill>
                <a:cs typeface="Calibri"/>
              </a:rPr>
              <a:t>(</a:t>
            </a:r>
            <a:r>
              <a:rPr lang="en-US" sz="1400" dirty="0" smtClean="0"/>
              <a:t>The output of the Sigmoid function is always positive, which means it is not zero-centered. This can cause issues during training because gradients might push weights in one direction only, slowing convergence.</a:t>
            </a:r>
            <a:r>
              <a:rPr lang="en-US" sz="1400" spc="-15" dirty="0">
                <a:solidFill>
                  <a:srgbClr val="292929"/>
                </a:solidFill>
                <a:cs typeface="Calibri"/>
              </a:rPr>
              <a:t>)</a:t>
            </a:r>
            <a:endParaRPr lang="en-US" sz="1400" dirty="0">
              <a:cs typeface="Calibri"/>
            </a:endParaRPr>
          </a:p>
          <a:p>
            <a:pPr marL="299085" indent="-287020">
              <a:lnSpc>
                <a:spcPct val="100000"/>
              </a:lnSpc>
              <a:buFont typeface="Arial MT"/>
              <a:buChar char="•"/>
              <a:tabLst>
                <a:tab pos="299085" algn="l"/>
                <a:tab pos="299720" algn="l"/>
              </a:tabLst>
            </a:pPr>
            <a:r>
              <a:rPr lang="en-US" sz="1400" b="1" spc="-5" dirty="0">
                <a:solidFill>
                  <a:srgbClr val="292929"/>
                </a:solidFill>
                <a:cs typeface="Calibri"/>
              </a:rPr>
              <a:t>Can</a:t>
            </a:r>
            <a:r>
              <a:rPr lang="en-US" sz="1400" b="1" spc="15" dirty="0">
                <a:solidFill>
                  <a:srgbClr val="292929"/>
                </a:solidFill>
                <a:cs typeface="Calibri"/>
              </a:rPr>
              <a:t> </a:t>
            </a:r>
            <a:r>
              <a:rPr lang="en-US" sz="1400" b="1" spc="-15" dirty="0">
                <a:solidFill>
                  <a:srgbClr val="292929"/>
                </a:solidFill>
                <a:cs typeface="Calibri"/>
              </a:rPr>
              <a:t>saturate</a:t>
            </a:r>
            <a:r>
              <a:rPr lang="en-US" sz="1400" b="1" spc="-10" dirty="0">
                <a:solidFill>
                  <a:srgbClr val="292929"/>
                </a:solidFill>
                <a:cs typeface="Calibri"/>
              </a:rPr>
              <a:t> </a:t>
            </a:r>
            <a:r>
              <a:rPr lang="en-US" sz="1400" b="1" dirty="0">
                <a:solidFill>
                  <a:srgbClr val="292929"/>
                </a:solidFill>
                <a:cs typeface="Calibri"/>
              </a:rPr>
              <a:t>and</a:t>
            </a:r>
            <a:r>
              <a:rPr lang="en-US" sz="1400" b="1" spc="-5" dirty="0">
                <a:solidFill>
                  <a:srgbClr val="292929"/>
                </a:solidFill>
                <a:cs typeface="Calibri"/>
              </a:rPr>
              <a:t> kill</a:t>
            </a:r>
            <a:r>
              <a:rPr lang="en-US" sz="1400" b="1" spc="15" dirty="0">
                <a:solidFill>
                  <a:srgbClr val="292929"/>
                </a:solidFill>
                <a:cs typeface="Calibri"/>
              </a:rPr>
              <a:t> </a:t>
            </a:r>
            <a:r>
              <a:rPr lang="en-US" sz="1400" b="1" spc="-5" dirty="0">
                <a:solidFill>
                  <a:srgbClr val="292929"/>
                </a:solidFill>
                <a:cs typeface="Calibri"/>
              </a:rPr>
              <a:t>(vanish)</a:t>
            </a:r>
            <a:r>
              <a:rPr lang="en-US" sz="1400" b="1" spc="5" dirty="0">
                <a:solidFill>
                  <a:srgbClr val="292929"/>
                </a:solidFill>
                <a:cs typeface="Calibri"/>
              </a:rPr>
              <a:t> </a:t>
            </a:r>
            <a:r>
              <a:rPr lang="en-US" sz="1400" b="1" spc="-10" dirty="0">
                <a:solidFill>
                  <a:srgbClr val="292929"/>
                </a:solidFill>
                <a:cs typeface="Calibri"/>
              </a:rPr>
              <a:t>gradients </a:t>
            </a:r>
            <a:r>
              <a:rPr lang="en-US" sz="1400" spc="-10" dirty="0">
                <a:solidFill>
                  <a:srgbClr val="292929"/>
                </a:solidFill>
                <a:cs typeface="Calibri"/>
              </a:rPr>
              <a:t>(</a:t>
            </a:r>
            <a:r>
              <a:rPr lang="en-US" sz="1400" dirty="0" smtClean="0"/>
              <a:t>When the input is very high or very low, the gradient of the Sigmoid function becomes nearly zero. This can cause the gradient to vanish, effectively "killing" it. In deep networks, this results in very slow learning or no learning at all in those layers.</a:t>
            </a:r>
            <a:r>
              <a:rPr lang="en-US" sz="1400" spc="-10" dirty="0">
                <a:solidFill>
                  <a:srgbClr val="292929"/>
                </a:solidFill>
                <a:cs typeface="Calibri"/>
              </a:rPr>
              <a:t>)</a:t>
            </a:r>
            <a:endParaRPr lang="en-US" sz="1400" dirty="0">
              <a:cs typeface="Calibri"/>
            </a:endParaRPr>
          </a:p>
        </p:txBody>
      </p:sp>
      <p:pic>
        <p:nvPicPr>
          <p:cNvPr id="15" name="Picture 14" descr="new logo.png">
            <a:hlinkClick r:id="rId3"/>
          </p:cNvPr>
          <p:cNvPicPr>
            <a:picLocks noChangeAspect="1"/>
          </p:cNvPicPr>
          <p:nvPr/>
        </p:nvPicPr>
        <p:blipFill>
          <a:blip r:embed="rId4" cstate="print"/>
          <a:stretch>
            <a:fillRect/>
          </a:stretch>
        </p:blipFill>
        <p:spPr>
          <a:xfrm>
            <a:off x="8077200" y="0"/>
            <a:ext cx="1066800" cy="1066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Softmax</a:t>
            </a:r>
            <a:r>
              <a:rPr lang="en-US" b="1" dirty="0" smtClean="0"/>
              <a:t> Activation Function:</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b="1" dirty="0" smtClean="0"/>
              <a:t>Explanation:</a:t>
            </a:r>
            <a:r>
              <a:rPr lang="en-US" dirty="0" smtClean="0"/>
              <a:t> Converts outputs into probabilities that sum to 1. It’s ideal for multi-class classification problems.</a:t>
            </a:r>
          </a:p>
          <a:p>
            <a:r>
              <a:rPr lang="en-US" b="1" dirty="0" smtClean="0"/>
              <a:t>Real-Life Example:</a:t>
            </a:r>
            <a:r>
              <a:rPr lang="en-US" dirty="0" smtClean="0"/>
              <a:t> Used in email classification to sort emails into categories like ‘Inbox,’ ‘Spam,’ ‘Promotions,’ etc.</a:t>
            </a:r>
          </a:p>
          <a:p>
            <a:endParaRPr lang="en-US" dirty="0"/>
          </a:p>
        </p:txBody>
      </p:sp>
      <p:pic>
        <p:nvPicPr>
          <p:cNvPr id="4" name="Picture 3" descr="new logo.png">
            <a:hlinkClick r:id="rId2"/>
          </p:cNvPr>
          <p:cNvPicPr>
            <a:picLocks noChangeAspect="1"/>
          </p:cNvPicPr>
          <p:nvPr/>
        </p:nvPicPr>
        <p:blipFill>
          <a:blip r:embed="rId3" cstate="print"/>
          <a:stretch>
            <a:fillRect/>
          </a:stretch>
        </p:blipFill>
        <p:spPr>
          <a:xfrm>
            <a:off x="0" y="0"/>
            <a:ext cx="1066800" cy="1066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Tanh</a:t>
            </a:r>
            <a:r>
              <a:rPr lang="en-US" b="1" dirty="0" smtClean="0"/>
              <a:t> (Hyperbolic Tangent) Function:</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b="1" dirty="0" smtClean="0"/>
              <a:t>Explanation:</a:t>
            </a:r>
            <a:r>
              <a:rPr lang="en-US" dirty="0" smtClean="0"/>
              <a:t> The </a:t>
            </a:r>
            <a:r>
              <a:rPr lang="en-US" dirty="0" err="1" smtClean="0"/>
              <a:t>Tanh</a:t>
            </a:r>
            <a:r>
              <a:rPr lang="en-US" dirty="0" smtClean="0"/>
              <a:t> function is similar to sigmoid but outputs values between -1 and 1, making it more useful when data is centered around .</a:t>
            </a:r>
          </a:p>
          <a:p>
            <a:r>
              <a:rPr lang="en-US" dirty="0" smtClean="0"/>
              <a:t>​</a:t>
            </a:r>
            <a:r>
              <a:rPr lang="en-US" b="1" dirty="0" smtClean="0"/>
              <a:t>Real-Life Example:</a:t>
            </a:r>
            <a:r>
              <a:rPr lang="en-US" dirty="0" smtClean="0"/>
              <a:t> Used in </a:t>
            </a:r>
            <a:r>
              <a:rPr lang="en-US" dirty="0" err="1" smtClean="0"/>
              <a:t>chatbot</a:t>
            </a:r>
            <a:r>
              <a:rPr lang="en-US" dirty="0" smtClean="0"/>
              <a:t> systems to generate outputs that can be either positive or negative, like customer satisfaction scores.</a:t>
            </a:r>
            <a:endParaRPr lang="en-US" dirty="0"/>
          </a:p>
        </p:txBody>
      </p:sp>
      <p:pic>
        <p:nvPicPr>
          <p:cNvPr id="4" name="Picture 3" descr="new logo.png">
            <a:hlinkClick r:id="rId2"/>
          </p:cNvPr>
          <p:cNvPicPr>
            <a:picLocks noChangeAspect="1"/>
          </p:cNvPicPr>
          <p:nvPr/>
        </p:nvPicPr>
        <p:blipFill>
          <a:blip r:embed="rId3" cstate="print"/>
          <a:stretch>
            <a:fillRect/>
          </a:stretch>
        </p:blipFill>
        <p:spPr>
          <a:xfrm>
            <a:off x="8077200" y="5334000"/>
            <a:ext cx="1066800" cy="1066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5" y="314020"/>
            <a:ext cx="7999095" cy="690574"/>
          </a:xfrm>
          <a:prstGeom prst="rect">
            <a:avLst/>
          </a:prstGeom>
        </p:spPr>
        <p:txBody>
          <a:bodyPr vert="horz" wrap="square" lIns="0" tIns="13335" rIns="0" bIns="0" rtlCol="0">
            <a:spAutoFit/>
          </a:bodyPr>
          <a:lstStyle/>
          <a:p>
            <a:pPr marL="12700">
              <a:lnSpc>
                <a:spcPct val="100000"/>
              </a:lnSpc>
              <a:spcBef>
                <a:spcPts val="105"/>
              </a:spcBef>
            </a:pPr>
            <a:r>
              <a:rPr b="1" spc="-85" dirty="0">
                <a:solidFill>
                  <a:srgbClr val="292929"/>
                </a:solidFill>
                <a:latin typeface="Calibri"/>
                <a:cs typeface="Calibri"/>
              </a:rPr>
              <a:t>Tanh</a:t>
            </a:r>
            <a:r>
              <a:rPr b="1" spc="-30" dirty="0">
                <a:solidFill>
                  <a:srgbClr val="292929"/>
                </a:solidFill>
                <a:latin typeface="Calibri"/>
                <a:cs typeface="Calibri"/>
              </a:rPr>
              <a:t> </a:t>
            </a:r>
            <a:r>
              <a:rPr b="1" spc="-10" dirty="0">
                <a:solidFill>
                  <a:srgbClr val="292929"/>
                </a:solidFill>
                <a:latin typeface="Calibri"/>
                <a:cs typeface="Calibri"/>
              </a:rPr>
              <a:t>Activation</a:t>
            </a:r>
            <a:r>
              <a:rPr b="1" spc="-45" dirty="0">
                <a:solidFill>
                  <a:srgbClr val="292929"/>
                </a:solidFill>
                <a:latin typeface="Calibri"/>
                <a:cs typeface="Calibri"/>
              </a:rPr>
              <a:t> </a:t>
            </a:r>
            <a:r>
              <a:rPr b="1" dirty="0">
                <a:solidFill>
                  <a:srgbClr val="292929"/>
                </a:solidFill>
                <a:latin typeface="Calibri"/>
                <a:cs typeface="Calibri"/>
              </a:rPr>
              <a:t>Function</a:t>
            </a:r>
          </a:p>
        </p:txBody>
      </p:sp>
      <p:sp>
        <p:nvSpPr>
          <p:cNvPr id="3" name="object 3"/>
          <p:cNvSpPr/>
          <p:nvPr/>
        </p:nvSpPr>
        <p:spPr>
          <a:xfrm>
            <a:off x="911037" y="1834261"/>
            <a:ext cx="277654" cy="282575"/>
          </a:xfrm>
          <a:custGeom>
            <a:avLst/>
            <a:gdLst/>
            <a:ahLst/>
            <a:cxnLst/>
            <a:rect l="l" t="t" r="r" b="b"/>
            <a:pathLst>
              <a:path w="370205" h="282575">
                <a:moveTo>
                  <a:pt x="280073" y="0"/>
                </a:moveTo>
                <a:lnTo>
                  <a:pt x="276009" y="11556"/>
                </a:lnTo>
                <a:lnTo>
                  <a:pt x="292372" y="18631"/>
                </a:lnTo>
                <a:lnTo>
                  <a:pt x="306425" y="28432"/>
                </a:lnTo>
                <a:lnTo>
                  <a:pt x="334958" y="73925"/>
                </a:lnTo>
                <a:lnTo>
                  <a:pt x="343289" y="115732"/>
                </a:lnTo>
                <a:lnTo>
                  <a:pt x="344335" y="139826"/>
                </a:lnTo>
                <a:lnTo>
                  <a:pt x="343287" y="164707"/>
                </a:lnTo>
                <a:lnTo>
                  <a:pt x="334905" y="207656"/>
                </a:lnTo>
                <a:lnTo>
                  <a:pt x="306425" y="253857"/>
                </a:lnTo>
                <a:lnTo>
                  <a:pt x="276517" y="270890"/>
                </a:lnTo>
                <a:lnTo>
                  <a:pt x="280073" y="282321"/>
                </a:lnTo>
                <a:lnTo>
                  <a:pt x="318569" y="264302"/>
                </a:lnTo>
                <a:lnTo>
                  <a:pt x="346875" y="233044"/>
                </a:lnTo>
                <a:lnTo>
                  <a:pt x="364305" y="191150"/>
                </a:lnTo>
                <a:lnTo>
                  <a:pt x="370116" y="141350"/>
                </a:lnTo>
                <a:lnTo>
                  <a:pt x="368663" y="115466"/>
                </a:lnTo>
                <a:lnTo>
                  <a:pt x="357043" y="69556"/>
                </a:lnTo>
                <a:lnTo>
                  <a:pt x="333919" y="32164"/>
                </a:lnTo>
                <a:lnTo>
                  <a:pt x="300530" y="7435"/>
                </a:lnTo>
                <a:lnTo>
                  <a:pt x="280073" y="0"/>
                </a:lnTo>
                <a:close/>
              </a:path>
              <a:path w="370205" h="282575">
                <a:moveTo>
                  <a:pt x="90081" y="0"/>
                </a:moveTo>
                <a:lnTo>
                  <a:pt x="51652" y="18145"/>
                </a:lnTo>
                <a:lnTo>
                  <a:pt x="23291" y="49529"/>
                </a:lnTo>
                <a:lnTo>
                  <a:pt x="5826" y="91535"/>
                </a:lnTo>
                <a:lnTo>
                  <a:pt x="0" y="141350"/>
                </a:lnTo>
                <a:lnTo>
                  <a:pt x="1452" y="167233"/>
                </a:lnTo>
                <a:lnTo>
                  <a:pt x="13062" y="213092"/>
                </a:lnTo>
                <a:lnTo>
                  <a:pt x="36104" y="250334"/>
                </a:lnTo>
                <a:lnTo>
                  <a:pt x="69541" y="274960"/>
                </a:lnTo>
                <a:lnTo>
                  <a:pt x="90081" y="282321"/>
                </a:lnTo>
                <a:lnTo>
                  <a:pt x="93637" y="270890"/>
                </a:lnTo>
                <a:lnTo>
                  <a:pt x="77518" y="263773"/>
                </a:lnTo>
                <a:lnTo>
                  <a:pt x="63631" y="253857"/>
                </a:lnTo>
                <a:lnTo>
                  <a:pt x="35169" y="207656"/>
                </a:lnTo>
                <a:lnTo>
                  <a:pt x="26801" y="164707"/>
                </a:lnTo>
                <a:lnTo>
                  <a:pt x="25755" y="139826"/>
                </a:lnTo>
                <a:lnTo>
                  <a:pt x="26801" y="115732"/>
                </a:lnTo>
                <a:lnTo>
                  <a:pt x="35169" y="73925"/>
                </a:lnTo>
                <a:lnTo>
                  <a:pt x="63774" y="28432"/>
                </a:lnTo>
                <a:lnTo>
                  <a:pt x="94018" y="11556"/>
                </a:lnTo>
                <a:lnTo>
                  <a:pt x="90081" y="0"/>
                </a:lnTo>
                <a:close/>
              </a:path>
            </a:pathLst>
          </a:custGeom>
          <a:solidFill>
            <a:srgbClr val="000000"/>
          </a:solidFill>
        </p:spPr>
        <p:txBody>
          <a:bodyPr wrap="square" lIns="0" tIns="0" rIns="0" bIns="0" rtlCol="0"/>
          <a:lstStyle/>
          <a:p>
            <a:endParaRPr/>
          </a:p>
        </p:txBody>
      </p:sp>
      <p:sp>
        <p:nvSpPr>
          <p:cNvPr id="4" name="object 4"/>
          <p:cNvSpPr txBox="1"/>
          <p:nvPr/>
        </p:nvSpPr>
        <p:spPr>
          <a:xfrm>
            <a:off x="748968" y="1744167"/>
            <a:ext cx="1841831" cy="382156"/>
          </a:xfrm>
          <a:prstGeom prst="rect">
            <a:avLst/>
          </a:prstGeom>
        </p:spPr>
        <p:txBody>
          <a:bodyPr vert="horz" wrap="square" lIns="0" tIns="12700" rIns="0" bIns="0" rtlCol="0">
            <a:spAutoFit/>
          </a:bodyPr>
          <a:lstStyle/>
          <a:p>
            <a:pPr marL="12700">
              <a:lnSpc>
                <a:spcPct val="100000"/>
              </a:lnSpc>
              <a:spcBef>
                <a:spcPts val="100"/>
              </a:spcBef>
              <a:tabLst>
                <a:tab pos="315595" algn="l"/>
              </a:tabLst>
            </a:pPr>
            <a:r>
              <a:rPr sz="2400" smtClean="0">
                <a:latin typeface="Cambria Math"/>
                <a:cs typeface="Cambria Math"/>
              </a:rPr>
              <a:t>𝑓𝑥</a:t>
            </a:r>
            <a:endParaRPr sz="2400">
              <a:latin typeface="Cambria Math"/>
              <a:cs typeface="Cambria Math"/>
            </a:endParaRPr>
          </a:p>
        </p:txBody>
      </p:sp>
      <p:sp>
        <p:nvSpPr>
          <p:cNvPr id="5" name="object 5"/>
          <p:cNvSpPr/>
          <p:nvPr/>
        </p:nvSpPr>
        <p:spPr>
          <a:xfrm>
            <a:off x="1507046" y="1965579"/>
            <a:ext cx="874395" cy="20320"/>
          </a:xfrm>
          <a:custGeom>
            <a:avLst/>
            <a:gdLst/>
            <a:ahLst/>
            <a:cxnLst/>
            <a:rect l="l" t="t" r="r" b="b"/>
            <a:pathLst>
              <a:path w="1165860" h="20319">
                <a:moveTo>
                  <a:pt x="1165860" y="0"/>
                </a:moveTo>
                <a:lnTo>
                  <a:pt x="0" y="0"/>
                </a:lnTo>
                <a:lnTo>
                  <a:pt x="0" y="19812"/>
                </a:lnTo>
                <a:lnTo>
                  <a:pt x="1165860" y="19812"/>
                </a:lnTo>
                <a:lnTo>
                  <a:pt x="1165860" y="0"/>
                </a:lnTo>
                <a:close/>
              </a:path>
            </a:pathLst>
          </a:custGeom>
          <a:solidFill>
            <a:srgbClr val="000000"/>
          </a:solidFill>
        </p:spPr>
        <p:txBody>
          <a:bodyPr wrap="square" lIns="0" tIns="0" rIns="0" bIns="0" rtlCol="0"/>
          <a:lstStyle/>
          <a:p>
            <a:endParaRPr/>
          </a:p>
        </p:txBody>
      </p:sp>
      <p:sp>
        <p:nvSpPr>
          <p:cNvPr id="6" name="object 6"/>
          <p:cNvSpPr txBox="1"/>
          <p:nvPr/>
        </p:nvSpPr>
        <p:spPr>
          <a:xfrm>
            <a:off x="1244251" y="1403097"/>
            <a:ext cx="3327749" cy="846386"/>
          </a:xfrm>
          <a:prstGeom prst="rect">
            <a:avLst/>
          </a:prstGeom>
        </p:spPr>
        <p:txBody>
          <a:bodyPr vert="horz" wrap="square" lIns="0" tIns="12700" rIns="0" bIns="0" rtlCol="0">
            <a:spAutoFit/>
          </a:bodyPr>
          <a:lstStyle/>
          <a:p>
            <a:pPr marL="349885">
              <a:lnSpc>
                <a:spcPts val="2785"/>
              </a:lnSpc>
              <a:spcBef>
                <a:spcPts val="100"/>
              </a:spcBef>
            </a:pPr>
            <a:r>
              <a:rPr sz="3600" spc="202" baseline="-20833" dirty="0">
                <a:latin typeface="Cambria Math"/>
                <a:cs typeface="Cambria Math"/>
              </a:rPr>
              <a:t>𝑒</a:t>
            </a:r>
            <a:r>
              <a:rPr sz="1750" spc="135" dirty="0">
                <a:latin typeface="Cambria Math"/>
                <a:cs typeface="Cambria Math"/>
              </a:rPr>
              <a:t>𝑥</a:t>
            </a:r>
            <a:r>
              <a:rPr sz="1750" spc="245" dirty="0">
                <a:latin typeface="Cambria Math"/>
                <a:cs typeface="Cambria Math"/>
              </a:rPr>
              <a:t> </a:t>
            </a:r>
            <a:r>
              <a:rPr sz="3600" baseline="-20833" dirty="0">
                <a:latin typeface="Cambria Math"/>
                <a:cs typeface="Cambria Math"/>
              </a:rPr>
              <a:t>−</a:t>
            </a:r>
            <a:r>
              <a:rPr sz="3600" spc="-44" baseline="-20833" dirty="0">
                <a:latin typeface="Cambria Math"/>
                <a:cs typeface="Cambria Math"/>
              </a:rPr>
              <a:t> </a:t>
            </a:r>
            <a:r>
              <a:rPr sz="3600" spc="89" baseline="-20833" dirty="0">
                <a:latin typeface="Cambria Math"/>
                <a:cs typeface="Cambria Math"/>
              </a:rPr>
              <a:t>𝑒</a:t>
            </a:r>
            <a:r>
              <a:rPr sz="1750" spc="60" dirty="0">
                <a:latin typeface="Cambria Math"/>
                <a:cs typeface="Cambria Math"/>
              </a:rPr>
              <a:t>−𝑥</a:t>
            </a:r>
            <a:endParaRPr sz="1750">
              <a:latin typeface="Cambria Math"/>
              <a:cs typeface="Cambria Math"/>
            </a:endParaRPr>
          </a:p>
          <a:p>
            <a:pPr marL="38100">
              <a:lnSpc>
                <a:spcPts val="1789"/>
              </a:lnSpc>
            </a:pPr>
            <a:r>
              <a:rPr sz="2400" dirty="0">
                <a:latin typeface="Cambria Math"/>
                <a:cs typeface="Cambria Math"/>
              </a:rPr>
              <a:t>=</a:t>
            </a:r>
            <a:endParaRPr sz="2400">
              <a:latin typeface="Cambria Math"/>
              <a:cs typeface="Cambria Math"/>
            </a:endParaRPr>
          </a:p>
          <a:p>
            <a:pPr marL="353060">
              <a:lnSpc>
                <a:spcPts val="1885"/>
              </a:lnSpc>
            </a:pPr>
            <a:r>
              <a:rPr sz="3600" spc="165" baseline="-16203" dirty="0">
                <a:latin typeface="Cambria Math"/>
                <a:cs typeface="Cambria Math"/>
              </a:rPr>
              <a:t>𝑒</a:t>
            </a:r>
            <a:r>
              <a:rPr sz="1750" spc="110" dirty="0">
                <a:latin typeface="Cambria Math"/>
                <a:cs typeface="Cambria Math"/>
              </a:rPr>
              <a:t>𝑥</a:t>
            </a:r>
            <a:r>
              <a:rPr sz="1750" spc="250" dirty="0">
                <a:latin typeface="Cambria Math"/>
                <a:cs typeface="Cambria Math"/>
              </a:rPr>
              <a:t> </a:t>
            </a:r>
            <a:r>
              <a:rPr sz="3600" baseline="-16203" dirty="0">
                <a:latin typeface="Cambria Math"/>
                <a:cs typeface="Cambria Math"/>
              </a:rPr>
              <a:t>+</a:t>
            </a:r>
            <a:r>
              <a:rPr sz="3600" spc="-82" baseline="-16203" dirty="0">
                <a:latin typeface="Cambria Math"/>
                <a:cs typeface="Cambria Math"/>
              </a:rPr>
              <a:t> </a:t>
            </a:r>
            <a:r>
              <a:rPr sz="3600" spc="97" baseline="-16203" dirty="0">
                <a:latin typeface="Cambria Math"/>
                <a:cs typeface="Cambria Math"/>
              </a:rPr>
              <a:t>𝑒</a:t>
            </a:r>
            <a:r>
              <a:rPr sz="1750" spc="65" dirty="0">
                <a:latin typeface="Cambria Math"/>
                <a:cs typeface="Cambria Math"/>
              </a:rPr>
              <a:t>−𝑥</a:t>
            </a:r>
            <a:endParaRPr sz="1750">
              <a:latin typeface="Cambria Math"/>
              <a:cs typeface="Cambria Math"/>
            </a:endParaRPr>
          </a:p>
        </p:txBody>
      </p:sp>
      <p:sp>
        <p:nvSpPr>
          <p:cNvPr id="7" name="object 7"/>
          <p:cNvSpPr/>
          <p:nvPr/>
        </p:nvSpPr>
        <p:spPr>
          <a:xfrm>
            <a:off x="759504" y="3120135"/>
            <a:ext cx="584359" cy="20320"/>
          </a:xfrm>
          <a:custGeom>
            <a:avLst/>
            <a:gdLst/>
            <a:ahLst/>
            <a:cxnLst/>
            <a:rect l="l" t="t" r="r" b="b"/>
            <a:pathLst>
              <a:path w="779144" h="20319">
                <a:moveTo>
                  <a:pt x="778789" y="0"/>
                </a:moveTo>
                <a:lnTo>
                  <a:pt x="0" y="0"/>
                </a:lnTo>
                <a:lnTo>
                  <a:pt x="0" y="19812"/>
                </a:lnTo>
                <a:lnTo>
                  <a:pt x="778789" y="19812"/>
                </a:lnTo>
                <a:lnTo>
                  <a:pt x="778789" y="0"/>
                </a:lnTo>
                <a:close/>
              </a:path>
            </a:pathLst>
          </a:custGeom>
          <a:solidFill>
            <a:srgbClr val="000000"/>
          </a:solidFill>
        </p:spPr>
        <p:txBody>
          <a:bodyPr wrap="square" lIns="0" tIns="0" rIns="0" bIns="0" rtlCol="0"/>
          <a:lstStyle/>
          <a:p>
            <a:endParaRPr/>
          </a:p>
        </p:txBody>
      </p:sp>
      <p:sp>
        <p:nvSpPr>
          <p:cNvPr id="8" name="object 8"/>
          <p:cNvSpPr txBox="1"/>
          <p:nvPr/>
        </p:nvSpPr>
        <p:spPr>
          <a:xfrm>
            <a:off x="911276" y="3103879"/>
            <a:ext cx="1069924" cy="382156"/>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𝑑𝑥</a:t>
            </a:r>
            <a:endParaRPr sz="2400">
              <a:latin typeface="Cambria Math"/>
              <a:cs typeface="Cambria Math"/>
            </a:endParaRPr>
          </a:p>
        </p:txBody>
      </p:sp>
      <p:sp>
        <p:nvSpPr>
          <p:cNvPr id="9" name="object 9"/>
          <p:cNvSpPr txBox="1"/>
          <p:nvPr/>
        </p:nvSpPr>
        <p:spPr>
          <a:xfrm>
            <a:off x="731062" y="2668982"/>
            <a:ext cx="4221937" cy="602729"/>
          </a:xfrm>
          <a:prstGeom prst="rect">
            <a:avLst/>
          </a:prstGeom>
        </p:spPr>
        <p:txBody>
          <a:bodyPr vert="horz" wrap="square" lIns="0" tIns="12700" rIns="0" bIns="0" rtlCol="0">
            <a:spAutoFit/>
          </a:bodyPr>
          <a:lstStyle/>
          <a:p>
            <a:pPr marL="38100">
              <a:lnSpc>
                <a:spcPts val="2345"/>
              </a:lnSpc>
              <a:spcBef>
                <a:spcPts val="100"/>
              </a:spcBef>
            </a:pPr>
            <a:r>
              <a:rPr sz="2400" spc="25" dirty="0">
                <a:latin typeface="Cambria Math"/>
                <a:cs typeface="Cambria Math"/>
              </a:rPr>
              <a:t>𝑑𝑓(𝑥)</a:t>
            </a:r>
            <a:endParaRPr sz="2400">
              <a:latin typeface="Cambria Math"/>
              <a:cs typeface="Cambria Math"/>
            </a:endParaRPr>
          </a:p>
          <a:p>
            <a:pPr marL="901700">
              <a:lnSpc>
                <a:spcPts val="2345"/>
              </a:lnSpc>
            </a:pPr>
            <a:r>
              <a:rPr sz="2400" dirty="0">
                <a:latin typeface="Cambria Math"/>
                <a:cs typeface="Cambria Math"/>
              </a:rPr>
              <a:t>=</a:t>
            </a:r>
            <a:r>
              <a:rPr sz="2400" spc="90" dirty="0">
                <a:latin typeface="Cambria Math"/>
                <a:cs typeface="Cambria Math"/>
              </a:rPr>
              <a:t> </a:t>
            </a:r>
            <a:r>
              <a:rPr sz="2400" dirty="0">
                <a:latin typeface="Cambria Math"/>
                <a:cs typeface="Cambria Math"/>
              </a:rPr>
              <a:t>1</a:t>
            </a:r>
            <a:r>
              <a:rPr sz="2400" spc="-20" dirty="0">
                <a:latin typeface="Cambria Math"/>
                <a:cs typeface="Cambria Math"/>
              </a:rPr>
              <a:t> </a:t>
            </a:r>
            <a:r>
              <a:rPr sz="2400" dirty="0">
                <a:latin typeface="Cambria Math"/>
                <a:cs typeface="Cambria Math"/>
              </a:rPr>
              <a:t>−</a:t>
            </a:r>
            <a:r>
              <a:rPr sz="2400" spc="-20" dirty="0">
                <a:latin typeface="Cambria Math"/>
                <a:cs typeface="Cambria Math"/>
              </a:rPr>
              <a:t> </a:t>
            </a:r>
            <a:r>
              <a:rPr sz="2400" spc="35" dirty="0">
                <a:latin typeface="Cambria Math"/>
                <a:cs typeface="Cambria Math"/>
              </a:rPr>
              <a:t>𝑓(𝑥)</a:t>
            </a:r>
            <a:r>
              <a:rPr sz="2625" spc="52" baseline="28571" dirty="0">
                <a:latin typeface="Cambria Math"/>
                <a:cs typeface="Cambria Math"/>
              </a:rPr>
              <a:t>2</a:t>
            </a:r>
            <a:endParaRPr sz="2625" baseline="28571">
              <a:latin typeface="Cambria Math"/>
              <a:cs typeface="Cambria Math"/>
            </a:endParaRPr>
          </a:p>
        </p:txBody>
      </p:sp>
      <p:sp>
        <p:nvSpPr>
          <p:cNvPr id="10" name="object 10"/>
          <p:cNvSpPr txBox="1"/>
          <p:nvPr/>
        </p:nvSpPr>
        <p:spPr>
          <a:xfrm>
            <a:off x="685800" y="4114800"/>
            <a:ext cx="7846696" cy="2551981"/>
          </a:xfrm>
          <a:prstGeom prst="rect">
            <a:avLst/>
          </a:prstGeom>
        </p:spPr>
        <p:txBody>
          <a:bodyPr vert="horz" wrap="square" lIns="0" tIns="12700" rIns="0" bIns="0" rtlCol="0">
            <a:spAutoFit/>
          </a:bodyPr>
          <a:lstStyle/>
          <a:p>
            <a:pPr marL="12700">
              <a:lnSpc>
                <a:spcPct val="100000"/>
              </a:lnSpc>
              <a:spcBef>
                <a:spcPts val="100"/>
              </a:spcBef>
            </a:pPr>
            <a:r>
              <a:rPr sz="1500" b="1" spc="-10" dirty="0">
                <a:solidFill>
                  <a:srgbClr val="292929"/>
                </a:solidFill>
                <a:latin typeface="Calibri"/>
                <a:cs typeface="Calibri"/>
              </a:rPr>
              <a:t>Observations:</a:t>
            </a:r>
            <a:endParaRPr sz="1500">
              <a:latin typeface="Calibri"/>
              <a:cs typeface="Calibri"/>
            </a:endParaRPr>
          </a:p>
          <a:p>
            <a:pPr marL="299085" indent="-287020">
              <a:lnSpc>
                <a:spcPct val="100000"/>
              </a:lnSpc>
              <a:buFont typeface="Arial MT"/>
              <a:buChar char="•"/>
              <a:tabLst>
                <a:tab pos="299085" algn="l"/>
                <a:tab pos="299720" algn="l"/>
              </a:tabLst>
            </a:pPr>
            <a:r>
              <a:rPr sz="1500" b="1" spc="-5" dirty="0">
                <a:solidFill>
                  <a:srgbClr val="292929"/>
                </a:solidFill>
                <a:latin typeface="Calibri"/>
                <a:cs typeface="Calibri"/>
              </a:rPr>
              <a:t>Output:</a:t>
            </a:r>
            <a:r>
              <a:rPr sz="1500" b="1" spc="-20" dirty="0">
                <a:solidFill>
                  <a:srgbClr val="292929"/>
                </a:solidFill>
                <a:latin typeface="Calibri"/>
                <a:cs typeface="Calibri"/>
              </a:rPr>
              <a:t> </a:t>
            </a:r>
            <a:r>
              <a:rPr sz="1500" b="1" dirty="0">
                <a:solidFill>
                  <a:srgbClr val="292929"/>
                </a:solidFill>
                <a:latin typeface="Calibri"/>
                <a:cs typeface="Calibri"/>
              </a:rPr>
              <a:t>-1</a:t>
            </a:r>
            <a:r>
              <a:rPr sz="1500" b="1" spc="-5" dirty="0">
                <a:solidFill>
                  <a:srgbClr val="292929"/>
                </a:solidFill>
                <a:latin typeface="Calibri"/>
                <a:cs typeface="Calibri"/>
              </a:rPr>
              <a:t> </a:t>
            </a:r>
            <a:r>
              <a:rPr sz="1500" b="1" spc="-10" dirty="0">
                <a:solidFill>
                  <a:srgbClr val="292929"/>
                </a:solidFill>
                <a:latin typeface="Calibri"/>
                <a:cs typeface="Calibri"/>
              </a:rPr>
              <a:t>to</a:t>
            </a:r>
            <a:r>
              <a:rPr sz="1500" b="1" spc="-20" dirty="0">
                <a:solidFill>
                  <a:srgbClr val="292929"/>
                </a:solidFill>
                <a:latin typeface="Calibri"/>
                <a:cs typeface="Calibri"/>
              </a:rPr>
              <a:t> </a:t>
            </a:r>
            <a:r>
              <a:rPr sz="1500" b="1" spc="-5">
                <a:solidFill>
                  <a:srgbClr val="292929"/>
                </a:solidFill>
                <a:latin typeface="Calibri"/>
                <a:cs typeface="Calibri"/>
              </a:rPr>
              <a:t>+</a:t>
            </a:r>
            <a:r>
              <a:rPr sz="1500" b="1" spc="-5" smtClean="0">
                <a:solidFill>
                  <a:srgbClr val="292929"/>
                </a:solidFill>
                <a:latin typeface="Calibri"/>
                <a:cs typeface="Calibri"/>
              </a:rPr>
              <a:t>1</a:t>
            </a:r>
            <a:r>
              <a:rPr lang="en-US" sz="1500" b="1" spc="-5" dirty="0" smtClean="0">
                <a:solidFill>
                  <a:srgbClr val="292929"/>
                </a:solidFill>
                <a:latin typeface="Calibri"/>
                <a:cs typeface="Calibri"/>
              </a:rPr>
              <a:t> </a:t>
            </a:r>
            <a:r>
              <a:rPr lang="en-US" sz="1500" spc="-5" dirty="0" smtClean="0">
                <a:solidFill>
                  <a:srgbClr val="292929"/>
                </a:solidFill>
                <a:latin typeface="Calibri"/>
                <a:cs typeface="Calibri"/>
              </a:rPr>
              <a:t>(</a:t>
            </a:r>
            <a:r>
              <a:rPr lang="en-US" sz="1500" dirty="0" smtClean="0"/>
              <a:t>This allows for both negative and positive outputs, making it useful when the data or model requires zero-centered outputs.</a:t>
            </a:r>
            <a:r>
              <a:rPr lang="en-US" sz="1500" spc="-5" dirty="0" smtClean="0">
                <a:solidFill>
                  <a:srgbClr val="292929"/>
                </a:solidFill>
                <a:latin typeface="Calibri"/>
                <a:cs typeface="Calibri"/>
              </a:rPr>
              <a:t>)</a:t>
            </a:r>
            <a:endParaRPr sz="1500">
              <a:latin typeface="Calibri"/>
              <a:cs typeface="Calibri"/>
            </a:endParaRPr>
          </a:p>
          <a:p>
            <a:pPr marL="299085" indent="-287020">
              <a:lnSpc>
                <a:spcPct val="100000"/>
              </a:lnSpc>
              <a:buFont typeface="Arial MT"/>
              <a:buChar char="•"/>
              <a:tabLst>
                <a:tab pos="299085" algn="l"/>
                <a:tab pos="299720" algn="l"/>
              </a:tabLst>
            </a:pPr>
            <a:r>
              <a:rPr sz="1500" b="1" spc="-5" dirty="0">
                <a:solidFill>
                  <a:srgbClr val="292929"/>
                </a:solidFill>
                <a:latin typeface="Calibri"/>
                <a:cs typeface="Calibri"/>
              </a:rPr>
              <a:t>Outputs</a:t>
            </a:r>
            <a:r>
              <a:rPr sz="1500" b="1" spc="-10" dirty="0">
                <a:solidFill>
                  <a:srgbClr val="292929"/>
                </a:solidFill>
                <a:latin typeface="Calibri"/>
                <a:cs typeface="Calibri"/>
              </a:rPr>
              <a:t> </a:t>
            </a:r>
            <a:r>
              <a:rPr sz="1500" b="1" spc="-10">
                <a:solidFill>
                  <a:srgbClr val="292929"/>
                </a:solidFill>
                <a:latin typeface="Calibri"/>
                <a:cs typeface="Calibri"/>
              </a:rPr>
              <a:t>are</a:t>
            </a:r>
            <a:r>
              <a:rPr sz="1500" b="1" spc="10">
                <a:solidFill>
                  <a:srgbClr val="292929"/>
                </a:solidFill>
                <a:latin typeface="Calibri"/>
                <a:cs typeface="Calibri"/>
              </a:rPr>
              <a:t> </a:t>
            </a:r>
            <a:r>
              <a:rPr sz="1500" b="1" spc="-15" smtClean="0">
                <a:solidFill>
                  <a:srgbClr val="292929"/>
                </a:solidFill>
                <a:latin typeface="Calibri"/>
                <a:cs typeface="Calibri"/>
              </a:rPr>
              <a:t>zero-centered</a:t>
            </a:r>
            <a:r>
              <a:rPr lang="en-US" sz="1500" b="1" spc="-15" dirty="0" smtClean="0">
                <a:solidFill>
                  <a:srgbClr val="292929"/>
                </a:solidFill>
                <a:latin typeface="Calibri"/>
                <a:cs typeface="Calibri"/>
              </a:rPr>
              <a:t>  (</a:t>
            </a:r>
            <a:r>
              <a:rPr lang="en-US" sz="1500" dirty="0" smtClean="0"/>
              <a:t>Unlike the Sigmoid function, </a:t>
            </a:r>
            <a:r>
              <a:rPr lang="en-US" sz="1500" dirty="0" err="1" smtClean="0"/>
              <a:t>Tanh</a:t>
            </a:r>
            <a:r>
              <a:rPr lang="en-US" sz="1500" dirty="0" smtClean="0"/>
              <a:t> outputs are zero-centered. This means that the average output is closer to zero, which helps the gradients in the network flow better, leading to faster convergence during training. </a:t>
            </a:r>
            <a:r>
              <a:rPr lang="en-US" sz="1500" b="1" spc="-15" dirty="0" smtClean="0">
                <a:solidFill>
                  <a:srgbClr val="292929"/>
                </a:solidFill>
                <a:latin typeface="Calibri"/>
                <a:cs typeface="Calibri"/>
              </a:rPr>
              <a:t>)</a:t>
            </a:r>
            <a:endParaRPr sz="1500" b="1">
              <a:latin typeface="Calibri"/>
              <a:cs typeface="Calibri"/>
            </a:endParaRPr>
          </a:p>
          <a:p>
            <a:pPr marL="299085" indent="-287020">
              <a:lnSpc>
                <a:spcPct val="100000"/>
              </a:lnSpc>
              <a:buFont typeface="Arial MT"/>
              <a:buChar char="•"/>
              <a:tabLst>
                <a:tab pos="299085" algn="l"/>
                <a:tab pos="299720" algn="l"/>
              </a:tabLst>
            </a:pPr>
            <a:r>
              <a:rPr sz="1500" b="1" spc="-5" dirty="0">
                <a:solidFill>
                  <a:srgbClr val="292929"/>
                </a:solidFill>
                <a:latin typeface="Calibri"/>
                <a:cs typeface="Calibri"/>
              </a:rPr>
              <a:t>Can</a:t>
            </a:r>
            <a:r>
              <a:rPr sz="1500" b="1" spc="10" dirty="0">
                <a:solidFill>
                  <a:srgbClr val="292929"/>
                </a:solidFill>
                <a:latin typeface="Calibri"/>
                <a:cs typeface="Calibri"/>
              </a:rPr>
              <a:t> </a:t>
            </a:r>
            <a:r>
              <a:rPr sz="1500" b="1" spc="-15" dirty="0">
                <a:solidFill>
                  <a:srgbClr val="292929"/>
                </a:solidFill>
                <a:latin typeface="Calibri"/>
                <a:cs typeface="Calibri"/>
              </a:rPr>
              <a:t>Saturate</a:t>
            </a:r>
            <a:r>
              <a:rPr sz="1500" b="1" spc="-10" dirty="0">
                <a:solidFill>
                  <a:srgbClr val="292929"/>
                </a:solidFill>
                <a:latin typeface="Calibri"/>
                <a:cs typeface="Calibri"/>
              </a:rPr>
              <a:t> </a:t>
            </a:r>
            <a:r>
              <a:rPr sz="1500" b="1" dirty="0">
                <a:solidFill>
                  <a:srgbClr val="292929"/>
                </a:solidFill>
                <a:latin typeface="Calibri"/>
                <a:cs typeface="Calibri"/>
              </a:rPr>
              <a:t>and</a:t>
            </a:r>
            <a:r>
              <a:rPr sz="1500" b="1" spc="10" dirty="0">
                <a:solidFill>
                  <a:srgbClr val="292929"/>
                </a:solidFill>
                <a:latin typeface="Calibri"/>
                <a:cs typeface="Calibri"/>
              </a:rPr>
              <a:t> </a:t>
            </a:r>
            <a:r>
              <a:rPr sz="1500" b="1" spc="-5" dirty="0">
                <a:solidFill>
                  <a:srgbClr val="292929"/>
                </a:solidFill>
                <a:latin typeface="Calibri"/>
                <a:cs typeface="Calibri"/>
              </a:rPr>
              <a:t>kill</a:t>
            </a:r>
            <a:r>
              <a:rPr sz="1500" b="1" dirty="0">
                <a:solidFill>
                  <a:srgbClr val="292929"/>
                </a:solidFill>
                <a:latin typeface="Calibri"/>
                <a:cs typeface="Calibri"/>
              </a:rPr>
              <a:t> </a:t>
            </a:r>
            <a:r>
              <a:rPr sz="1500" b="1" spc="-5" dirty="0">
                <a:solidFill>
                  <a:srgbClr val="292929"/>
                </a:solidFill>
                <a:latin typeface="Calibri"/>
                <a:cs typeface="Calibri"/>
              </a:rPr>
              <a:t>(vanish</a:t>
            </a:r>
            <a:r>
              <a:rPr sz="1500" b="1" spc="-5">
                <a:solidFill>
                  <a:srgbClr val="292929"/>
                </a:solidFill>
                <a:latin typeface="Calibri"/>
                <a:cs typeface="Calibri"/>
              </a:rPr>
              <a:t>)</a:t>
            </a:r>
            <a:r>
              <a:rPr sz="1500" b="1" spc="20">
                <a:solidFill>
                  <a:srgbClr val="292929"/>
                </a:solidFill>
                <a:latin typeface="Calibri"/>
                <a:cs typeface="Calibri"/>
              </a:rPr>
              <a:t> </a:t>
            </a:r>
            <a:r>
              <a:rPr sz="1500" b="1" spc="-10" smtClean="0">
                <a:solidFill>
                  <a:srgbClr val="292929"/>
                </a:solidFill>
                <a:latin typeface="Calibri"/>
                <a:cs typeface="Calibri"/>
              </a:rPr>
              <a:t>gradients</a:t>
            </a:r>
            <a:r>
              <a:rPr lang="en-US" sz="1500" b="1" spc="-10" dirty="0" smtClean="0">
                <a:solidFill>
                  <a:srgbClr val="292929"/>
                </a:solidFill>
                <a:latin typeface="Calibri"/>
                <a:cs typeface="Calibri"/>
              </a:rPr>
              <a:t> (</a:t>
            </a:r>
            <a:r>
              <a:rPr lang="en-US" sz="1500" dirty="0" smtClean="0"/>
              <a:t>Similar to the Sigmoid function, when the input values are very high or very low, the </a:t>
            </a:r>
            <a:r>
              <a:rPr lang="en-US" sz="1500" dirty="0" err="1" smtClean="0"/>
              <a:t>Tanh</a:t>
            </a:r>
            <a:r>
              <a:rPr lang="en-US" sz="1500" dirty="0" smtClean="0"/>
              <a:t> function’s gradient becomes almost zero</a:t>
            </a:r>
            <a:r>
              <a:rPr lang="en-US" sz="1500" b="1" spc="-10" dirty="0" smtClean="0">
                <a:solidFill>
                  <a:srgbClr val="292929"/>
                </a:solidFill>
                <a:latin typeface="Calibri"/>
                <a:cs typeface="Calibri"/>
              </a:rPr>
              <a:t>)</a:t>
            </a:r>
            <a:endParaRPr sz="1500" b="1">
              <a:latin typeface="Calibri"/>
              <a:cs typeface="Calibri"/>
            </a:endParaRPr>
          </a:p>
          <a:p>
            <a:pPr marL="299085" marR="5080" indent="-287020">
              <a:lnSpc>
                <a:spcPct val="100000"/>
              </a:lnSpc>
              <a:buFont typeface="Arial MT"/>
              <a:buChar char="•"/>
              <a:tabLst>
                <a:tab pos="299085" algn="l"/>
                <a:tab pos="299720" algn="l"/>
              </a:tabLst>
            </a:pPr>
            <a:r>
              <a:rPr sz="1500" b="1" spc="-10" dirty="0">
                <a:solidFill>
                  <a:srgbClr val="292929"/>
                </a:solidFill>
                <a:latin typeface="Calibri"/>
                <a:cs typeface="Calibri"/>
              </a:rPr>
              <a:t>Gradient</a:t>
            </a:r>
            <a:r>
              <a:rPr sz="1500" b="1" dirty="0">
                <a:solidFill>
                  <a:srgbClr val="292929"/>
                </a:solidFill>
                <a:latin typeface="Calibri"/>
                <a:cs typeface="Calibri"/>
              </a:rPr>
              <a:t> </a:t>
            </a:r>
            <a:r>
              <a:rPr sz="1500" b="1" spc="-5" dirty="0">
                <a:solidFill>
                  <a:srgbClr val="292929"/>
                </a:solidFill>
                <a:latin typeface="Calibri"/>
                <a:cs typeface="Calibri"/>
              </a:rPr>
              <a:t>is</a:t>
            </a:r>
            <a:r>
              <a:rPr sz="1500" b="1" spc="5" dirty="0">
                <a:solidFill>
                  <a:srgbClr val="292929"/>
                </a:solidFill>
                <a:latin typeface="Calibri"/>
                <a:cs typeface="Calibri"/>
              </a:rPr>
              <a:t> </a:t>
            </a:r>
            <a:r>
              <a:rPr sz="1500" b="1" spc="-10" dirty="0">
                <a:solidFill>
                  <a:srgbClr val="292929"/>
                </a:solidFill>
                <a:latin typeface="Calibri"/>
                <a:cs typeface="Calibri"/>
              </a:rPr>
              <a:t>more</a:t>
            </a:r>
            <a:r>
              <a:rPr sz="1500" b="1" spc="15" dirty="0">
                <a:solidFill>
                  <a:srgbClr val="292929"/>
                </a:solidFill>
                <a:latin typeface="Calibri"/>
                <a:cs typeface="Calibri"/>
              </a:rPr>
              <a:t> </a:t>
            </a:r>
            <a:r>
              <a:rPr sz="1500" b="1" spc="-10" dirty="0">
                <a:solidFill>
                  <a:srgbClr val="292929"/>
                </a:solidFill>
                <a:latin typeface="Calibri"/>
                <a:cs typeface="Calibri"/>
              </a:rPr>
              <a:t>steeped</a:t>
            </a:r>
            <a:r>
              <a:rPr sz="1500" b="1" spc="15" dirty="0">
                <a:solidFill>
                  <a:srgbClr val="292929"/>
                </a:solidFill>
                <a:latin typeface="Calibri"/>
                <a:cs typeface="Calibri"/>
              </a:rPr>
              <a:t> </a:t>
            </a:r>
            <a:r>
              <a:rPr sz="1500" b="1" dirty="0">
                <a:solidFill>
                  <a:srgbClr val="292929"/>
                </a:solidFill>
                <a:latin typeface="Calibri"/>
                <a:cs typeface="Calibri"/>
              </a:rPr>
              <a:t>than </a:t>
            </a:r>
            <a:r>
              <a:rPr sz="1500" b="1" spc="-5" dirty="0">
                <a:solidFill>
                  <a:srgbClr val="292929"/>
                </a:solidFill>
                <a:latin typeface="Calibri"/>
                <a:cs typeface="Calibri"/>
              </a:rPr>
              <a:t>Sigmoid,</a:t>
            </a:r>
            <a:r>
              <a:rPr sz="1500" b="1" spc="15" dirty="0">
                <a:solidFill>
                  <a:srgbClr val="292929"/>
                </a:solidFill>
                <a:latin typeface="Calibri"/>
                <a:cs typeface="Calibri"/>
              </a:rPr>
              <a:t> </a:t>
            </a:r>
            <a:r>
              <a:rPr sz="1500" b="1" spc="-10" dirty="0">
                <a:solidFill>
                  <a:srgbClr val="292929"/>
                </a:solidFill>
                <a:latin typeface="Calibri"/>
                <a:cs typeface="Calibri"/>
              </a:rPr>
              <a:t>resulting </a:t>
            </a:r>
            <a:r>
              <a:rPr sz="1500" b="1" spc="-390" dirty="0">
                <a:solidFill>
                  <a:srgbClr val="292929"/>
                </a:solidFill>
                <a:latin typeface="Calibri"/>
                <a:cs typeface="Calibri"/>
              </a:rPr>
              <a:t> </a:t>
            </a:r>
            <a:r>
              <a:rPr sz="1500" b="1" spc="-5" dirty="0">
                <a:solidFill>
                  <a:srgbClr val="292929"/>
                </a:solidFill>
                <a:latin typeface="Calibri"/>
                <a:cs typeface="Calibri"/>
              </a:rPr>
              <a:t>in</a:t>
            </a:r>
            <a:r>
              <a:rPr sz="1500" b="1" spc="5" dirty="0">
                <a:solidFill>
                  <a:srgbClr val="292929"/>
                </a:solidFill>
                <a:latin typeface="Calibri"/>
                <a:cs typeface="Calibri"/>
              </a:rPr>
              <a:t> </a:t>
            </a:r>
            <a:r>
              <a:rPr sz="1500" b="1" spc="-15">
                <a:solidFill>
                  <a:srgbClr val="292929"/>
                </a:solidFill>
                <a:latin typeface="Calibri"/>
                <a:cs typeface="Calibri"/>
              </a:rPr>
              <a:t>faster</a:t>
            </a:r>
            <a:r>
              <a:rPr sz="1500" b="1">
                <a:solidFill>
                  <a:srgbClr val="292929"/>
                </a:solidFill>
                <a:latin typeface="Calibri"/>
                <a:cs typeface="Calibri"/>
              </a:rPr>
              <a:t> </a:t>
            </a:r>
            <a:r>
              <a:rPr sz="1500" b="1" spc="-10" smtClean="0">
                <a:solidFill>
                  <a:srgbClr val="292929"/>
                </a:solidFill>
                <a:latin typeface="Calibri"/>
                <a:cs typeface="Calibri"/>
              </a:rPr>
              <a:t>convergence</a:t>
            </a:r>
            <a:r>
              <a:rPr lang="en-US" sz="1500" b="1" spc="-10" dirty="0" smtClean="0">
                <a:solidFill>
                  <a:srgbClr val="292929"/>
                </a:solidFill>
                <a:latin typeface="Calibri"/>
                <a:cs typeface="Calibri"/>
              </a:rPr>
              <a:t>  (</a:t>
            </a:r>
            <a:r>
              <a:rPr lang="en-US" sz="1500" dirty="0" smtClean="0"/>
              <a:t>The gradient of the </a:t>
            </a:r>
            <a:r>
              <a:rPr lang="en-US" sz="1500" dirty="0" err="1" smtClean="0"/>
              <a:t>Tanh</a:t>
            </a:r>
            <a:r>
              <a:rPr lang="en-US" sz="1500" dirty="0" smtClean="0"/>
              <a:t> function is steeper than that of the Sigmoid function, especially around the center. This means that the model learns faster because the updates are more significant.</a:t>
            </a:r>
            <a:r>
              <a:rPr lang="en-US" sz="1500" b="1" spc="-10" dirty="0" smtClean="0">
                <a:solidFill>
                  <a:srgbClr val="292929"/>
                </a:solidFill>
                <a:latin typeface="Calibri"/>
                <a:cs typeface="Calibri"/>
              </a:rPr>
              <a:t>)</a:t>
            </a:r>
            <a:endParaRPr sz="1500" b="1">
              <a:latin typeface="Calibri"/>
              <a:cs typeface="Calibri"/>
            </a:endParaRPr>
          </a:p>
        </p:txBody>
      </p:sp>
      <p:pic>
        <p:nvPicPr>
          <p:cNvPr id="11" name="object 11"/>
          <p:cNvPicPr/>
          <p:nvPr/>
        </p:nvPicPr>
        <p:blipFill>
          <a:blip r:embed="rId2" cstate="print"/>
          <a:stretch>
            <a:fillRect/>
          </a:stretch>
        </p:blipFill>
        <p:spPr>
          <a:xfrm>
            <a:off x="4539329" y="1461879"/>
            <a:ext cx="3593306" cy="2599597"/>
          </a:xfrm>
          <a:prstGeom prst="rect">
            <a:avLst/>
          </a:prstGeom>
        </p:spPr>
      </p:pic>
      <p:pic>
        <p:nvPicPr>
          <p:cNvPr id="12" name="Picture 11" descr="new logo.png">
            <a:hlinkClick r:id="rId3"/>
          </p:cNvPr>
          <p:cNvPicPr>
            <a:picLocks noChangeAspect="1"/>
          </p:cNvPicPr>
          <p:nvPr/>
        </p:nvPicPr>
        <p:blipFill>
          <a:blip r:embed="rId4" cstate="print"/>
          <a:stretch>
            <a:fillRect/>
          </a:stretch>
        </p:blipFill>
        <p:spPr>
          <a:xfrm>
            <a:off x="0" y="0"/>
            <a:ext cx="1066800" cy="1066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ReLU</a:t>
            </a:r>
            <a:r>
              <a:rPr lang="en-US" b="1" dirty="0" smtClean="0"/>
              <a:t> (Rectified Linear Unit) Activation Function:</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b="1" dirty="0" smtClean="0"/>
              <a:t>Explanation:</a:t>
            </a:r>
            <a:r>
              <a:rPr lang="en-US" dirty="0" smtClean="0"/>
              <a:t> </a:t>
            </a:r>
            <a:r>
              <a:rPr lang="en-US" dirty="0" err="1" smtClean="0"/>
              <a:t>ReLU</a:t>
            </a:r>
            <a:r>
              <a:rPr lang="en-US" dirty="0" smtClean="0"/>
              <a:t> only passes positive values, turning negative values into 0. It’s simple and helps the model to learn faster.</a:t>
            </a:r>
          </a:p>
          <a:p>
            <a:r>
              <a:rPr lang="en-US" b="1" dirty="0" smtClean="0"/>
              <a:t>Real-Life Example:</a:t>
            </a:r>
            <a:r>
              <a:rPr lang="en-US" dirty="0" smtClean="0"/>
              <a:t> Used in image recognition systems to identify objects because it handles high-dimensional data well.</a:t>
            </a:r>
          </a:p>
          <a:p>
            <a:endParaRPr lang="en-US" dirty="0"/>
          </a:p>
        </p:txBody>
      </p:sp>
      <p:pic>
        <p:nvPicPr>
          <p:cNvPr id="4" name="Picture 3" descr="new logo.png">
            <a:hlinkClick r:id="rId2"/>
          </p:cNvPr>
          <p:cNvPicPr>
            <a:picLocks noChangeAspect="1"/>
          </p:cNvPicPr>
          <p:nvPr/>
        </p:nvPicPr>
        <p:blipFill>
          <a:blip r:embed="rId3" cstate="print"/>
          <a:stretch>
            <a:fillRect/>
          </a:stretch>
        </p:blipFill>
        <p:spPr>
          <a:xfrm>
            <a:off x="0" y="0"/>
            <a:ext cx="1066800" cy="10668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5" y="314020"/>
            <a:ext cx="6475095" cy="690574"/>
          </a:xfrm>
          <a:prstGeom prst="rect">
            <a:avLst/>
          </a:prstGeom>
        </p:spPr>
        <p:txBody>
          <a:bodyPr vert="horz" wrap="square" lIns="0" tIns="13335" rIns="0" bIns="0" rtlCol="0">
            <a:spAutoFit/>
          </a:bodyPr>
          <a:lstStyle/>
          <a:p>
            <a:pPr marL="12700">
              <a:lnSpc>
                <a:spcPct val="100000"/>
              </a:lnSpc>
              <a:spcBef>
                <a:spcPts val="105"/>
              </a:spcBef>
            </a:pPr>
            <a:r>
              <a:rPr b="1" spc="-10" dirty="0">
                <a:solidFill>
                  <a:srgbClr val="292929"/>
                </a:solidFill>
                <a:latin typeface="Calibri"/>
                <a:cs typeface="Calibri"/>
              </a:rPr>
              <a:t>Rectified</a:t>
            </a:r>
            <a:r>
              <a:rPr b="1" spc="-55" dirty="0">
                <a:solidFill>
                  <a:srgbClr val="292929"/>
                </a:solidFill>
                <a:latin typeface="Calibri"/>
                <a:cs typeface="Calibri"/>
              </a:rPr>
              <a:t> </a:t>
            </a:r>
            <a:r>
              <a:rPr b="1" dirty="0">
                <a:solidFill>
                  <a:srgbClr val="292929"/>
                </a:solidFill>
                <a:latin typeface="Calibri"/>
                <a:cs typeface="Calibri"/>
              </a:rPr>
              <a:t>Linear</a:t>
            </a:r>
            <a:r>
              <a:rPr b="1" spc="-15" dirty="0">
                <a:solidFill>
                  <a:srgbClr val="292929"/>
                </a:solidFill>
                <a:latin typeface="Calibri"/>
                <a:cs typeface="Calibri"/>
              </a:rPr>
              <a:t> </a:t>
            </a:r>
            <a:r>
              <a:rPr b="1" spc="-20" dirty="0">
                <a:solidFill>
                  <a:srgbClr val="292929"/>
                </a:solidFill>
                <a:latin typeface="Calibri"/>
                <a:cs typeface="Calibri"/>
              </a:rPr>
              <a:t>Unit(ReLU)</a:t>
            </a:r>
          </a:p>
        </p:txBody>
      </p:sp>
      <p:sp>
        <p:nvSpPr>
          <p:cNvPr id="3" name="object 3"/>
          <p:cNvSpPr/>
          <p:nvPr/>
        </p:nvSpPr>
        <p:spPr>
          <a:xfrm>
            <a:off x="912180" y="1622426"/>
            <a:ext cx="277654" cy="282575"/>
          </a:xfrm>
          <a:custGeom>
            <a:avLst/>
            <a:gdLst/>
            <a:ahLst/>
            <a:cxnLst/>
            <a:rect l="l" t="t" r="r" b="b"/>
            <a:pathLst>
              <a:path w="370205" h="282575">
                <a:moveTo>
                  <a:pt x="280073" y="0"/>
                </a:moveTo>
                <a:lnTo>
                  <a:pt x="276009" y="11557"/>
                </a:lnTo>
                <a:lnTo>
                  <a:pt x="292372" y="18631"/>
                </a:lnTo>
                <a:lnTo>
                  <a:pt x="306425" y="28432"/>
                </a:lnTo>
                <a:lnTo>
                  <a:pt x="334958" y="73925"/>
                </a:lnTo>
                <a:lnTo>
                  <a:pt x="343289" y="115732"/>
                </a:lnTo>
                <a:lnTo>
                  <a:pt x="344335" y="139826"/>
                </a:lnTo>
                <a:lnTo>
                  <a:pt x="343287" y="164707"/>
                </a:lnTo>
                <a:lnTo>
                  <a:pt x="334905" y="207656"/>
                </a:lnTo>
                <a:lnTo>
                  <a:pt x="306425" y="253857"/>
                </a:lnTo>
                <a:lnTo>
                  <a:pt x="276517" y="270890"/>
                </a:lnTo>
                <a:lnTo>
                  <a:pt x="280073" y="282321"/>
                </a:lnTo>
                <a:lnTo>
                  <a:pt x="318569" y="264302"/>
                </a:lnTo>
                <a:lnTo>
                  <a:pt x="346875" y="233045"/>
                </a:lnTo>
                <a:lnTo>
                  <a:pt x="364305" y="191150"/>
                </a:lnTo>
                <a:lnTo>
                  <a:pt x="370116" y="141350"/>
                </a:lnTo>
                <a:lnTo>
                  <a:pt x="368663" y="115466"/>
                </a:lnTo>
                <a:lnTo>
                  <a:pt x="357043" y="69556"/>
                </a:lnTo>
                <a:lnTo>
                  <a:pt x="333919" y="32164"/>
                </a:lnTo>
                <a:lnTo>
                  <a:pt x="300530" y="7435"/>
                </a:lnTo>
                <a:lnTo>
                  <a:pt x="280073" y="0"/>
                </a:lnTo>
                <a:close/>
              </a:path>
              <a:path w="370205" h="282575">
                <a:moveTo>
                  <a:pt x="90081" y="0"/>
                </a:moveTo>
                <a:lnTo>
                  <a:pt x="51652" y="18145"/>
                </a:lnTo>
                <a:lnTo>
                  <a:pt x="23291" y="49529"/>
                </a:lnTo>
                <a:lnTo>
                  <a:pt x="5826" y="91535"/>
                </a:lnTo>
                <a:lnTo>
                  <a:pt x="0" y="141350"/>
                </a:lnTo>
                <a:lnTo>
                  <a:pt x="1452" y="167233"/>
                </a:lnTo>
                <a:lnTo>
                  <a:pt x="13062" y="213092"/>
                </a:lnTo>
                <a:lnTo>
                  <a:pt x="36104" y="250334"/>
                </a:lnTo>
                <a:lnTo>
                  <a:pt x="69541" y="274960"/>
                </a:lnTo>
                <a:lnTo>
                  <a:pt x="90081" y="282321"/>
                </a:lnTo>
                <a:lnTo>
                  <a:pt x="93637" y="270890"/>
                </a:lnTo>
                <a:lnTo>
                  <a:pt x="77518" y="263773"/>
                </a:lnTo>
                <a:lnTo>
                  <a:pt x="63631" y="253857"/>
                </a:lnTo>
                <a:lnTo>
                  <a:pt x="35169" y="207656"/>
                </a:lnTo>
                <a:lnTo>
                  <a:pt x="26801" y="164707"/>
                </a:lnTo>
                <a:lnTo>
                  <a:pt x="25755" y="139826"/>
                </a:lnTo>
                <a:lnTo>
                  <a:pt x="26801" y="115732"/>
                </a:lnTo>
                <a:lnTo>
                  <a:pt x="35169" y="73925"/>
                </a:lnTo>
                <a:lnTo>
                  <a:pt x="63774" y="28432"/>
                </a:lnTo>
                <a:lnTo>
                  <a:pt x="94018" y="11557"/>
                </a:lnTo>
                <a:lnTo>
                  <a:pt x="90081" y="0"/>
                </a:lnTo>
                <a:close/>
              </a:path>
            </a:pathLst>
          </a:custGeom>
          <a:solidFill>
            <a:srgbClr val="000000"/>
          </a:solidFill>
        </p:spPr>
        <p:txBody>
          <a:bodyPr wrap="square" lIns="0" tIns="0" rIns="0" bIns="0" rtlCol="0"/>
          <a:lstStyle/>
          <a:p>
            <a:endParaRPr/>
          </a:p>
        </p:txBody>
      </p:sp>
      <p:sp>
        <p:nvSpPr>
          <p:cNvPr id="4" name="object 4"/>
          <p:cNvSpPr txBox="1"/>
          <p:nvPr/>
        </p:nvSpPr>
        <p:spPr>
          <a:xfrm>
            <a:off x="750112" y="1532635"/>
            <a:ext cx="3440887" cy="382156"/>
          </a:xfrm>
          <a:prstGeom prst="rect">
            <a:avLst/>
          </a:prstGeom>
        </p:spPr>
        <p:txBody>
          <a:bodyPr vert="horz" wrap="square" lIns="0" tIns="12700" rIns="0" bIns="0" rtlCol="0">
            <a:spAutoFit/>
          </a:bodyPr>
          <a:lstStyle/>
          <a:p>
            <a:pPr marL="12700">
              <a:lnSpc>
                <a:spcPct val="100000"/>
              </a:lnSpc>
              <a:spcBef>
                <a:spcPts val="100"/>
              </a:spcBef>
              <a:tabLst>
                <a:tab pos="315595" algn="l"/>
                <a:tab pos="697865" algn="l"/>
              </a:tabLst>
            </a:pPr>
            <a:r>
              <a:rPr sz="2400" smtClean="0">
                <a:latin typeface="Cambria Math"/>
                <a:cs typeface="Cambria Math"/>
              </a:rPr>
              <a:t>𝑓𝑥</a:t>
            </a:r>
            <a:r>
              <a:rPr sz="2400" dirty="0">
                <a:latin typeface="Cambria Math"/>
                <a:cs typeface="Cambria Math"/>
              </a:rPr>
              <a:t>	=</a:t>
            </a:r>
            <a:r>
              <a:rPr sz="2400" spc="125" dirty="0">
                <a:latin typeface="Cambria Math"/>
                <a:cs typeface="Cambria Math"/>
              </a:rPr>
              <a:t> </a:t>
            </a:r>
            <a:r>
              <a:rPr sz="2400" spc="-5" dirty="0">
                <a:latin typeface="Cambria Math"/>
                <a:cs typeface="Cambria Math"/>
              </a:rPr>
              <a:t>ma</a:t>
            </a:r>
            <a:r>
              <a:rPr sz="2400" spc="15" dirty="0">
                <a:latin typeface="Cambria Math"/>
                <a:cs typeface="Cambria Math"/>
              </a:rPr>
              <a:t>x</a:t>
            </a:r>
            <a:r>
              <a:rPr sz="2400" spc="-5" dirty="0">
                <a:latin typeface="Cambria Math"/>
                <a:cs typeface="Cambria Math"/>
              </a:rPr>
              <a:t>(</a:t>
            </a:r>
            <a:r>
              <a:rPr sz="2400" spc="5" dirty="0">
                <a:latin typeface="Cambria Math"/>
                <a:cs typeface="Cambria Math"/>
              </a:rPr>
              <a:t>0</a:t>
            </a:r>
            <a:r>
              <a:rPr sz="2400" dirty="0">
                <a:latin typeface="Cambria Math"/>
                <a:cs typeface="Cambria Math"/>
              </a:rPr>
              <a:t>,</a:t>
            </a:r>
            <a:r>
              <a:rPr sz="2400" spc="-145" dirty="0">
                <a:latin typeface="Cambria Math"/>
                <a:cs typeface="Cambria Math"/>
              </a:rPr>
              <a:t> </a:t>
            </a:r>
            <a:r>
              <a:rPr sz="2400" spc="75" dirty="0">
                <a:latin typeface="Cambria Math"/>
                <a:cs typeface="Cambria Math"/>
              </a:rPr>
              <a:t>𝑥</a:t>
            </a:r>
            <a:r>
              <a:rPr sz="2400" dirty="0">
                <a:latin typeface="Cambria Math"/>
                <a:cs typeface="Cambria Math"/>
              </a:rPr>
              <a:t>)</a:t>
            </a:r>
            <a:endParaRPr sz="2400">
              <a:latin typeface="Cambria Math"/>
              <a:cs typeface="Cambria Math"/>
            </a:endParaRPr>
          </a:p>
        </p:txBody>
      </p:sp>
      <p:sp>
        <p:nvSpPr>
          <p:cNvPr id="5" name="object 5"/>
          <p:cNvSpPr/>
          <p:nvPr/>
        </p:nvSpPr>
        <p:spPr>
          <a:xfrm>
            <a:off x="756075" y="3120135"/>
            <a:ext cx="584359" cy="20320"/>
          </a:xfrm>
          <a:custGeom>
            <a:avLst/>
            <a:gdLst/>
            <a:ahLst/>
            <a:cxnLst/>
            <a:rect l="l" t="t" r="r" b="b"/>
            <a:pathLst>
              <a:path w="779144" h="20319">
                <a:moveTo>
                  <a:pt x="778789" y="0"/>
                </a:moveTo>
                <a:lnTo>
                  <a:pt x="0" y="0"/>
                </a:lnTo>
                <a:lnTo>
                  <a:pt x="0" y="19812"/>
                </a:lnTo>
                <a:lnTo>
                  <a:pt x="778789" y="19812"/>
                </a:lnTo>
                <a:lnTo>
                  <a:pt x="778789" y="0"/>
                </a:lnTo>
                <a:close/>
              </a:path>
            </a:pathLst>
          </a:custGeom>
          <a:solidFill>
            <a:srgbClr val="000000"/>
          </a:solidFill>
        </p:spPr>
        <p:txBody>
          <a:bodyPr wrap="square" lIns="0" tIns="0" rIns="0" bIns="0" rtlCol="0"/>
          <a:lstStyle/>
          <a:p>
            <a:endParaRPr/>
          </a:p>
        </p:txBody>
      </p:sp>
      <p:sp>
        <p:nvSpPr>
          <p:cNvPr id="6" name="object 6"/>
          <p:cNvSpPr txBox="1"/>
          <p:nvPr/>
        </p:nvSpPr>
        <p:spPr>
          <a:xfrm>
            <a:off x="746684" y="2668982"/>
            <a:ext cx="1539316" cy="382156"/>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mbria Math"/>
                <a:cs typeface="Cambria Math"/>
              </a:rPr>
              <a:t>𝑑</a:t>
            </a:r>
            <a:r>
              <a:rPr sz="2400" spc="55" dirty="0">
                <a:latin typeface="Cambria Math"/>
                <a:cs typeface="Cambria Math"/>
              </a:rPr>
              <a:t>𝑓</a:t>
            </a:r>
            <a:r>
              <a:rPr sz="2400" spc="10" dirty="0">
                <a:latin typeface="Cambria Math"/>
                <a:cs typeface="Cambria Math"/>
              </a:rPr>
              <a:t>(</a:t>
            </a:r>
            <a:r>
              <a:rPr sz="2400" spc="65" dirty="0">
                <a:latin typeface="Cambria Math"/>
                <a:cs typeface="Cambria Math"/>
              </a:rPr>
              <a:t>𝑥</a:t>
            </a:r>
            <a:r>
              <a:rPr sz="2400" dirty="0">
                <a:latin typeface="Cambria Math"/>
                <a:cs typeface="Cambria Math"/>
              </a:rPr>
              <a:t>)</a:t>
            </a:r>
            <a:endParaRPr sz="2400">
              <a:latin typeface="Cambria Math"/>
              <a:cs typeface="Cambria Math"/>
            </a:endParaRPr>
          </a:p>
        </p:txBody>
      </p:sp>
      <p:sp>
        <p:nvSpPr>
          <p:cNvPr id="7" name="object 7"/>
          <p:cNvSpPr txBox="1"/>
          <p:nvPr/>
        </p:nvSpPr>
        <p:spPr>
          <a:xfrm>
            <a:off x="907846" y="3103879"/>
            <a:ext cx="692353" cy="382156"/>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𝑑𝑥</a:t>
            </a:r>
            <a:endParaRPr sz="2400">
              <a:latin typeface="Cambria Math"/>
              <a:cs typeface="Cambria Math"/>
            </a:endParaRPr>
          </a:p>
        </p:txBody>
      </p:sp>
      <p:sp>
        <p:nvSpPr>
          <p:cNvPr id="8" name="object 8"/>
          <p:cNvSpPr txBox="1"/>
          <p:nvPr/>
        </p:nvSpPr>
        <p:spPr>
          <a:xfrm>
            <a:off x="1393602" y="2899106"/>
            <a:ext cx="2263997" cy="382156"/>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a:t>
            </a:r>
            <a:r>
              <a:rPr sz="2400" spc="35" dirty="0">
                <a:latin typeface="Cambria Math"/>
                <a:cs typeface="Cambria Math"/>
              </a:rPr>
              <a:t> </a:t>
            </a:r>
            <a:r>
              <a:rPr sz="2400" dirty="0">
                <a:latin typeface="Cambria Math"/>
                <a:cs typeface="Cambria Math"/>
              </a:rPr>
              <a:t>1</a:t>
            </a:r>
            <a:endParaRPr sz="2400">
              <a:latin typeface="Cambria Math"/>
              <a:cs typeface="Cambria Math"/>
            </a:endParaRPr>
          </a:p>
        </p:txBody>
      </p:sp>
      <p:sp>
        <p:nvSpPr>
          <p:cNvPr id="9" name="object 9"/>
          <p:cNvSpPr txBox="1"/>
          <p:nvPr/>
        </p:nvSpPr>
        <p:spPr>
          <a:xfrm>
            <a:off x="381000" y="3657600"/>
            <a:ext cx="8382000" cy="1951816"/>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292929"/>
                </a:solidFill>
                <a:latin typeface="Calibri"/>
                <a:cs typeface="Calibri"/>
              </a:rPr>
              <a:t>Observations:</a:t>
            </a:r>
            <a:endParaRPr sz="1400">
              <a:latin typeface="Calibri"/>
              <a:cs typeface="Calibri"/>
            </a:endParaRPr>
          </a:p>
          <a:p>
            <a:pPr marL="299085" marR="5080" indent="-287020">
              <a:lnSpc>
                <a:spcPct val="100000"/>
              </a:lnSpc>
              <a:buFont typeface="Arial MT"/>
              <a:buChar char="•"/>
              <a:tabLst>
                <a:tab pos="299085" algn="l"/>
                <a:tab pos="299720" algn="l"/>
              </a:tabLst>
            </a:pPr>
            <a:r>
              <a:rPr sz="1400" b="1" spc="-10" dirty="0">
                <a:solidFill>
                  <a:srgbClr val="292929"/>
                </a:solidFill>
                <a:latin typeface="Calibri"/>
                <a:cs typeface="Calibri"/>
              </a:rPr>
              <a:t>Greatly</a:t>
            </a:r>
            <a:r>
              <a:rPr sz="1400" b="1" dirty="0">
                <a:solidFill>
                  <a:srgbClr val="292929"/>
                </a:solidFill>
                <a:latin typeface="Calibri"/>
                <a:cs typeface="Calibri"/>
              </a:rPr>
              <a:t> </a:t>
            </a:r>
            <a:r>
              <a:rPr sz="1400" b="1" spc="-5" dirty="0">
                <a:solidFill>
                  <a:srgbClr val="292929"/>
                </a:solidFill>
                <a:latin typeface="Calibri"/>
                <a:cs typeface="Calibri"/>
              </a:rPr>
              <a:t>increase</a:t>
            </a:r>
            <a:r>
              <a:rPr sz="1400" b="1" spc="20" dirty="0">
                <a:solidFill>
                  <a:srgbClr val="292929"/>
                </a:solidFill>
                <a:latin typeface="Calibri"/>
                <a:cs typeface="Calibri"/>
              </a:rPr>
              <a:t> </a:t>
            </a:r>
            <a:r>
              <a:rPr sz="1400" b="1" spc="-10" dirty="0">
                <a:solidFill>
                  <a:srgbClr val="292929"/>
                </a:solidFill>
                <a:latin typeface="Calibri"/>
                <a:cs typeface="Calibri"/>
              </a:rPr>
              <a:t>training</a:t>
            </a:r>
            <a:r>
              <a:rPr sz="1400" b="1" spc="15" dirty="0">
                <a:solidFill>
                  <a:srgbClr val="292929"/>
                </a:solidFill>
                <a:latin typeface="Calibri"/>
                <a:cs typeface="Calibri"/>
              </a:rPr>
              <a:t> </a:t>
            </a:r>
            <a:r>
              <a:rPr sz="1400" b="1" dirty="0">
                <a:solidFill>
                  <a:srgbClr val="292929"/>
                </a:solidFill>
                <a:latin typeface="Calibri"/>
                <a:cs typeface="Calibri"/>
              </a:rPr>
              <a:t>speed</a:t>
            </a:r>
            <a:r>
              <a:rPr sz="1400" b="1" spc="5" dirty="0">
                <a:solidFill>
                  <a:srgbClr val="292929"/>
                </a:solidFill>
                <a:latin typeface="Calibri"/>
                <a:cs typeface="Calibri"/>
              </a:rPr>
              <a:t> </a:t>
            </a:r>
            <a:r>
              <a:rPr sz="1400" b="1" spc="-10" dirty="0">
                <a:solidFill>
                  <a:srgbClr val="292929"/>
                </a:solidFill>
                <a:latin typeface="Calibri"/>
                <a:cs typeface="Calibri"/>
              </a:rPr>
              <a:t>compared</a:t>
            </a:r>
            <a:r>
              <a:rPr sz="1400" b="1" spc="15" dirty="0">
                <a:solidFill>
                  <a:srgbClr val="292929"/>
                </a:solidFill>
                <a:latin typeface="Calibri"/>
                <a:cs typeface="Calibri"/>
              </a:rPr>
              <a:t> </a:t>
            </a:r>
            <a:r>
              <a:rPr sz="1400" b="1" spc="-10" dirty="0">
                <a:solidFill>
                  <a:srgbClr val="292929"/>
                </a:solidFill>
                <a:latin typeface="Calibri"/>
                <a:cs typeface="Calibri"/>
              </a:rPr>
              <a:t>to</a:t>
            </a:r>
            <a:r>
              <a:rPr sz="1400" b="1" spc="-5" dirty="0">
                <a:solidFill>
                  <a:srgbClr val="292929"/>
                </a:solidFill>
                <a:latin typeface="Calibri"/>
                <a:cs typeface="Calibri"/>
              </a:rPr>
              <a:t> tanh </a:t>
            </a:r>
            <a:r>
              <a:rPr sz="1400" b="1" spc="-390" dirty="0">
                <a:solidFill>
                  <a:srgbClr val="292929"/>
                </a:solidFill>
                <a:latin typeface="Calibri"/>
                <a:cs typeface="Calibri"/>
              </a:rPr>
              <a:t> </a:t>
            </a:r>
            <a:r>
              <a:rPr sz="1400" b="1">
                <a:solidFill>
                  <a:srgbClr val="292929"/>
                </a:solidFill>
                <a:latin typeface="Calibri"/>
                <a:cs typeface="Calibri"/>
              </a:rPr>
              <a:t>and</a:t>
            </a:r>
            <a:r>
              <a:rPr sz="1400" b="1" spc="5">
                <a:solidFill>
                  <a:srgbClr val="292929"/>
                </a:solidFill>
                <a:latin typeface="Calibri"/>
                <a:cs typeface="Calibri"/>
              </a:rPr>
              <a:t> </a:t>
            </a:r>
            <a:r>
              <a:rPr sz="1400" b="1" smtClean="0">
                <a:solidFill>
                  <a:srgbClr val="292929"/>
                </a:solidFill>
                <a:latin typeface="Calibri"/>
                <a:cs typeface="Calibri"/>
              </a:rPr>
              <a:t>sigmoid</a:t>
            </a:r>
            <a:r>
              <a:rPr lang="en-US" sz="1400" b="1" dirty="0" smtClean="0">
                <a:solidFill>
                  <a:srgbClr val="292929"/>
                </a:solidFill>
                <a:latin typeface="Calibri"/>
                <a:cs typeface="Calibri"/>
              </a:rPr>
              <a:t> (</a:t>
            </a:r>
            <a:r>
              <a:rPr lang="en-US" sz="1400" dirty="0" err="1" smtClean="0"/>
              <a:t>ReLU</a:t>
            </a:r>
            <a:r>
              <a:rPr lang="en-US" sz="1400" dirty="0" smtClean="0"/>
              <a:t> only activates when the input is positive, leading to faster and more efficient training as it avoids complex calculations, unlike </a:t>
            </a:r>
            <a:r>
              <a:rPr lang="en-US" sz="1400" dirty="0" err="1" smtClean="0"/>
              <a:t>Tanh</a:t>
            </a:r>
            <a:r>
              <a:rPr lang="en-US" sz="1400" dirty="0" smtClean="0"/>
              <a:t> and Sigmoid.</a:t>
            </a:r>
            <a:r>
              <a:rPr lang="en-US" sz="1400" b="1" dirty="0" smtClean="0">
                <a:solidFill>
                  <a:srgbClr val="292929"/>
                </a:solidFill>
                <a:latin typeface="Calibri"/>
                <a:cs typeface="Calibri"/>
              </a:rPr>
              <a:t>)</a:t>
            </a:r>
            <a:endParaRPr sz="1400" b="1">
              <a:latin typeface="Calibri"/>
              <a:cs typeface="Calibri"/>
            </a:endParaRPr>
          </a:p>
          <a:p>
            <a:pPr marL="299085" indent="-287020">
              <a:lnSpc>
                <a:spcPct val="100000"/>
              </a:lnSpc>
              <a:buFont typeface="Arial MT"/>
              <a:buChar char="•"/>
              <a:tabLst>
                <a:tab pos="299085" algn="l"/>
                <a:tab pos="299720" algn="l"/>
              </a:tabLst>
            </a:pPr>
            <a:r>
              <a:rPr sz="1400" b="1" spc="-10" dirty="0">
                <a:solidFill>
                  <a:srgbClr val="292929"/>
                </a:solidFill>
                <a:latin typeface="Calibri"/>
                <a:cs typeface="Calibri"/>
              </a:rPr>
              <a:t>Reduces</a:t>
            </a:r>
            <a:r>
              <a:rPr sz="1400" b="1" spc="10" dirty="0">
                <a:solidFill>
                  <a:srgbClr val="292929"/>
                </a:solidFill>
                <a:latin typeface="Calibri"/>
                <a:cs typeface="Calibri"/>
              </a:rPr>
              <a:t> </a:t>
            </a:r>
            <a:r>
              <a:rPr sz="1400" b="1" spc="-10" dirty="0">
                <a:solidFill>
                  <a:srgbClr val="292929"/>
                </a:solidFill>
                <a:latin typeface="Calibri"/>
                <a:cs typeface="Calibri"/>
              </a:rPr>
              <a:t>likelihood</a:t>
            </a:r>
            <a:r>
              <a:rPr sz="1400" b="1" spc="40" dirty="0">
                <a:solidFill>
                  <a:srgbClr val="292929"/>
                </a:solidFill>
                <a:latin typeface="Calibri"/>
                <a:cs typeface="Calibri"/>
              </a:rPr>
              <a:t> </a:t>
            </a:r>
            <a:r>
              <a:rPr sz="1400" b="1" spc="-5" dirty="0">
                <a:solidFill>
                  <a:srgbClr val="292929"/>
                </a:solidFill>
                <a:latin typeface="Calibri"/>
                <a:cs typeface="Calibri"/>
              </a:rPr>
              <a:t>of killing(vanishing</a:t>
            </a:r>
            <a:r>
              <a:rPr sz="1400" b="1" spc="-5">
                <a:solidFill>
                  <a:srgbClr val="292929"/>
                </a:solidFill>
                <a:latin typeface="Calibri"/>
                <a:cs typeface="Calibri"/>
              </a:rPr>
              <a:t>)</a:t>
            </a:r>
            <a:r>
              <a:rPr sz="1400" b="1" spc="25">
                <a:solidFill>
                  <a:srgbClr val="292929"/>
                </a:solidFill>
                <a:latin typeface="Calibri"/>
                <a:cs typeface="Calibri"/>
              </a:rPr>
              <a:t> </a:t>
            </a:r>
            <a:r>
              <a:rPr sz="1400" b="1" spc="-10" smtClean="0">
                <a:solidFill>
                  <a:srgbClr val="292929"/>
                </a:solidFill>
                <a:latin typeface="Calibri"/>
                <a:cs typeface="Calibri"/>
              </a:rPr>
              <a:t>gradient</a:t>
            </a:r>
            <a:r>
              <a:rPr lang="en-US" sz="1400" b="1" spc="-10" dirty="0" smtClean="0">
                <a:solidFill>
                  <a:srgbClr val="292929"/>
                </a:solidFill>
                <a:latin typeface="Calibri"/>
                <a:cs typeface="Calibri"/>
              </a:rPr>
              <a:t> (</a:t>
            </a:r>
            <a:r>
              <a:rPr lang="en-US" sz="1400" dirty="0" smtClean="0"/>
              <a:t>Since </a:t>
            </a:r>
            <a:r>
              <a:rPr lang="en-US" sz="1400" dirty="0" err="1" smtClean="0"/>
              <a:t>ReLU</a:t>
            </a:r>
            <a:r>
              <a:rPr lang="en-US" sz="1400" dirty="0" smtClean="0"/>
              <a:t> doesn’t saturate in the positive range, the gradients don’t vanish as easily, allowing the model to learn deeper layers more effectively.</a:t>
            </a:r>
            <a:r>
              <a:rPr lang="en-US" sz="1400" b="1" spc="-10" dirty="0" smtClean="0">
                <a:solidFill>
                  <a:srgbClr val="292929"/>
                </a:solidFill>
                <a:latin typeface="Calibri"/>
                <a:cs typeface="Calibri"/>
              </a:rPr>
              <a:t>)</a:t>
            </a:r>
            <a:endParaRPr sz="1400" b="1">
              <a:latin typeface="Calibri"/>
              <a:cs typeface="Calibri"/>
            </a:endParaRPr>
          </a:p>
          <a:p>
            <a:pPr marL="299085" indent="-287020">
              <a:lnSpc>
                <a:spcPct val="100000"/>
              </a:lnSpc>
              <a:buFont typeface="Arial MT"/>
              <a:buChar char="•"/>
              <a:tabLst>
                <a:tab pos="299085" algn="l"/>
                <a:tab pos="299720" algn="l"/>
              </a:tabLst>
            </a:pPr>
            <a:r>
              <a:rPr sz="1400" b="1" dirty="0">
                <a:solidFill>
                  <a:srgbClr val="292929"/>
                </a:solidFill>
                <a:latin typeface="Calibri"/>
                <a:cs typeface="Calibri"/>
              </a:rPr>
              <a:t>It</a:t>
            </a:r>
            <a:r>
              <a:rPr sz="1400" b="1" spc="-15" dirty="0">
                <a:solidFill>
                  <a:srgbClr val="292929"/>
                </a:solidFill>
                <a:latin typeface="Calibri"/>
                <a:cs typeface="Calibri"/>
              </a:rPr>
              <a:t> </a:t>
            </a:r>
            <a:r>
              <a:rPr sz="1400" b="1" spc="-5" dirty="0">
                <a:solidFill>
                  <a:srgbClr val="292929"/>
                </a:solidFill>
                <a:latin typeface="Calibri"/>
                <a:cs typeface="Calibri"/>
              </a:rPr>
              <a:t>can</a:t>
            </a:r>
            <a:r>
              <a:rPr sz="1400" b="1" spc="5" dirty="0">
                <a:solidFill>
                  <a:srgbClr val="292929"/>
                </a:solidFill>
                <a:latin typeface="Calibri"/>
                <a:cs typeface="Calibri"/>
              </a:rPr>
              <a:t> </a:t>
            </a:r>
            <a:r>
              <a:rPr sz="1400" b="1" spc="-5" dirty="0">
                <a:solidFill>
                  <a:srgbClr val="292929"/>
                </a:solidFill>
                <a:latin typeface="Calibri"/>
                <a:cs typeface="Calibri"/>
              </a:rPr>
              <a:t>blow</a:t>
            </a:r>
            <a:r>
              <a:rPr sz="1400" b="1" dirty="0">
                <a:solidFill>
                  <a:srgbClr val="292929"/>
                </a:solidFill>
                <a:latin typeface="Calibri"/>
                <a:cs typeface="Calibri"/>
              </a:rPr>
              <a:t> </a:t>
            </a:r>
            <a:r>
              <a:rPr sz="1400" b="1">
                <a:solidFill>
                  <a:srgbClr val="292929"/>
                </a:solidFill>
                <a:latin typeface="Calibri"/>
                <a:cs typeface="Calibri"/>
              </a:rPr>
              <a:t>up </a:t>
            </a:r>
            <a:r>
              <a:rPr sz="1400" b="1" spc="-10" smtClean="0">
                <a:solidFill>
                  <a:srgbClr val="292929"/>
                </a:solidFill>
                <a:latin typeface="Calibri"/>
                <a:cs typeface="Calibri"/>
              </a:rPr>
              <a:t>activation</a:t>
            </a:r>
            <a:r>
              <a:rPr lang="en-US" sz="1400" b="1" spc="-10" dirty="0" smtClean="0">
                <a:solidFill>
                  <a:srgbClr val="292929"/>
                </a:solidFill>
                <a:latin typeface="Calibri"/>
                <a:cs typeface="Calibri"/>
              </a:rPr>
              <a:t> (</a:t>
            </a:r>
            <a:r>
              <a:rPr lang="en-US" sz="1400" dirty="0" err="1" smtClean="0"/>
              <a:t>ReLU</a:t>
            </a:r>
            <a:r>
              <a:rPr lang="en-US" sz="1400" dirty="0" smtClean="0"/>
              <a:t> can produce very large outputs, leading to instability if not properly managed. This can cause the model to diverge during training.</a:t>
            </a:r>
            <a:r>
              <a:rPr lang="en-US" sz="1400" b="1" spc="-10" dirty="0" smtClean="0">
                <a:solidFill>
                  <a:srgbClr val="292929"/>
                </a:solidFill>
                <a:latin typeface="Calibri"/>
                <a:cs typeface="Calibri"/>
              </a:rPr>
              <a:t>)</a:t>
            </a:r>
            <a:endParaRPr sz="1400" b="1">
              <a:latin typeface="Calibri"/>
              <a:cs typeface="Calibri"/>
            </a:endParaRPr>
          </a:p>
          <a:p>
            <a:pPr marL="299085" indent="-287020">
              <a:lnSpc>
                <a:spcPct val="100000"/>
              </a:lnSpc>
              <a:buFont typeface="Arial MT"/>
              <a:buChar char="•"/>
              <a:tabLst>
                <a:tab pos="299085" algn="l"/>
                <a:tab pos="299720" algn="l"/>
              </a:tabLst>
            </a:pPr>
            <a:r>
              <a:rPr sz="1400" b="1" spc="-5">
                <a:solidFill>
                  <a:srgbClr val="292929"/>
                </a:solidFill>
                <a:latin typeface="Calibri"/>
                <a:cs typeface="Calibri"/>
              </a:rPr>
              <a:t>Dead</a:t>
            </a:r>
            <a:r>
              <a:rPr sz="1400" b="1" spc="-20">
                <a:solidFill>
                  <a:srgbClr val="292929"/>
                </a:solidFill>
                <a:latin typeface="Calibri"/>
                <a:cs typeface="Calibri"/>
              </a:rPr>
              <a:t> </a:t>
            </a:r>
            <a:r>
              <a:rPr sz="1400" b="1" spc="-5" smtClean="0">
                <a:solidFill>
                  <a:srgbClr val="292929"/>
                </a:solidFill>
                <a:latin typeface="Calibri"/>
                <a:cs typeface="Calibri"/>
              </a:rPr>
              <a:t>nodes</a:t>
            </a:r>
            <a:r>
              <a:rPr lang="en-US" sz="1400" b="1" spc="-5" dirty="0" smtClean="0">
                <a:solidFill>
                  <a:srgbClr val="292929"/>
                </a:solidFill>
                <a:latin typeface="Calibri"/>
                <a:cs typeface="Calibri"/>
              </a:rPr>
              <a:t> (</a:t>
            </a:r>
            <a:r>
              <a:rPr lang="en-US" sz="1400" dirty="0" smtClean="0"/>
              <a:t>If the input to a </a:t>
            </a:r>
            <a:r>
              <a:rPr lang="en-US" sz="1400" dirty="0" err="1" smtClean="0"/>
              <a:t>ReLU</a:t>
            </a:r>
            <a:r>
              <a:rPr lang="en-US" sz="1400" dirty="0" smtClean="0"/>
              <a:t> is negative, it outputs zero. Over time, some neurons may stop activating (output zero) entirely, leading to "dead" neurons that no longer contribute to learning.</a:t>
            </a:r>
            <a:r>
              <a:rPr lang="en-US" sz="1400" b="1" spc="-5" dirty="0" smtClean="0">
                <a:solidFill>
                  <a:srgbClr val="292929"/>
                </a:solidFill>
                <a:latin typeface="Calibri"/>
                <a:cs typeface="Calibri"/>
              </a:rPr>
              <a:t>)</a:t>
            </a:r>
            <a:endParaRPr sz="1400" b="1">
              <a:latin typeface="Calibri"/>
              <a:cs typeface="Calibri"/>
            </a:endParaRPr>
          </a:p>
        </p:txBody>
      </p:sp>
      <p:pic>
        <p:nvPicPr>
          <p:cNvPr id="10" name="object 10"/>
          <p:cNvPicPr/>
          <p:nvPr/>
        </p:nvPicPr>
        <p:blipFill>
          <a:blip r:embed="rId2" cstate="print"/>
          <a:stretch>
            <a:fillRect/>
          </a:stretch>
        </p:blipFill>
        <p:spPr>
          <a:xfrm>
            <a:off x="5478578" y="1502159"/>
            <a:ext cx="2465681" cy="1744855"/>
          </a:xfrm>
          <a:prstGeom prst="rect">
            <a:avLst/>
          </a:prstGeom>
        </p:spPr>
      </p:pic>
      <p:pic>
        <p:nvPicPr>
          <p:cNvPr id="11" name="Picture 10" descr="new logo.png">
            <a:hlinkClick r:id="rId3"/>
          </p:cNvPr>
          <p:cNvPicPr>
            <a:picLocks noChangeAspect="1"/>
          </p:cNvPicPr>
          <p:nvPr/>
        </p:nvPicPr>
        <p:blipFill>
          <a:blip r:embed="rId4" cstate="print"/>
          <a:stretch>
            <a:fillRect/>
          </a:stretch>
        </p:blipFill>
        <p:spPr>
          <a:xfrm>
            <a:off x="8077200" y="0"/>
            <a:ext cx="1066800" cy="1066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Leaky </a:t>
            </a:r>
            <a:r>
              <a:rPr lang="en-US" b="1" dirty="0" err="1" smtClean="0"/>
              <a:t>ReLU</a:t>
            </a:r>
            <a:r>
              <a:rPr lang="en-US" b="1" dirty="0" smtClean="0"/>
              <a:t> Activation Function:</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b="1" dirty="0" smtClean="0"/>
              <a:t>Explanation:</a:t>
            </a:r>
            <a:r>
              <a:rPr lang="en-US" dirty="0" smtClean="0"/>
              <a:t> Similar to </a:t>
            </a:r>
            <a:r>
              <a:rPr lang="en-US" dirty="0" err="1" smtClean="0"/>
              <a:t>ReLU</a:t>
            </a:r>
            <a:r>
              <a:rPr lang="en-US" dirty="0" smtClean="0"/>
              <a:t>, but allows a small gradient for negative values instead of turning them into 0, helping to solve the “dying </a:t>
            </a:r>
            <a:r>
              <a:rPr lang="en-US" dirty="0" err="1" smtClean="0"/>
              <a:t>ReLU</a:t>
            </a:r>
            <a:r>
              <a:rPr lang="en-US" dirty="0" smtClean="0"/>
              <a:t>” problem.</a:t>
            </a:r>
          </a:p>
          <a:p>
            <a:r>
              <a:rPr lang="en-US" b="1" dirty="0" smtClean="0"/>
              <a:t>Real-Life Example:</a:t>
            </a:r>
            <a:r>
              <a:rPr lang="en-US" dirty="0" smtClean="0"/>
              <a:t> Used in financial forecasting models where both losses and gains need to be predicted.</a:t>
            </a:r>
          </a:p>
          <a:p>
            <a:endParaRPr lang="en-US" dirty="0"/>
          </a:p>
        </p:txBody>
      </p:sp>
      <p:pic>
        <p:nvPicPr>
          <p:cNvPr id="4" name="Picture 3" descr="new logo.png">
            <a:hlinkClick r:id="rId2"/>
          </p:cNvPr>
          <p:cNvPicPr>
            <a:picLocks noChangeAspect="1"/>
          </p:cNvPicPr>
          <p:nvPr/>
        </p:nvPicPr>
        <p:blipFill>
          <a:blip r:embed="rId3" cstate="print"/>
          <a:stretch>
            <a:fillRect/>
          </a:stretch>
        </p:blipFill>
        <p:spPr>
          <a:xfrm>
            <a:off x="8077200" y="5029200"/>
            <a:ext cx="1066800" cy="10668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4" y="314020"/>
            <a:ext cx="5179696" cy="690574"/>
          </a:xfrm>
          <a:prstGeom prst="rect">
            <a:avLst/>
          </a:prstGeom>
        </p:spPr>
        <p:txBody>
          <a:bodyPr vert="horz" wrap="square" lIns="0" tIns="13335" rIns="0" bIns="0" rtlCol="0">
            <a:spAutoFit/>
          </a:bodyPr>
          <a:lstStyle/>
          <a:p>
            <a:pPr marL="12700">
              <a:lnSpc>
                <a:spcPct val="100000"/>
              </a:lnSpc>
              <a:spcBef>
                <a:spcPts val="105"/>
              </a:spcBef>
            </a:pPr>
            <a:r>
              <a:rPr b="1" spc="-20" dirty="0">
                <a:solidFill>
                  <a:srgbClr val="292929"/>
                </a:solidFill>
                <a:latin typeface="Calibri"/>
                <a:cs typeface="Calibri"/>
              </a:rPr>
              <a:t>Leaky-ReLU</a:t>
            </a:r>
          </a:p>
        </p:txBody>
      </p:sp>
      <p:sp>
        <p:nvSpPr>
          <p:cNvPr id="3" name="object 3"/>
          <p:cNvSpPr/>
          <p:nvPr/>
        </p:nvSpPr>
        <p:spPr>
          <a:xfrm>
            <a:off x="914466" y="1622426"/>
            <a:ext cx="277654" cy="282575"/>
          </a:xfrm>
          <a:custGeom>
            <a:avLst/>
            <a:gdLst/>
            <a:ahLst/>
            <a:cxnLst/>
            <a:rect l="l" t="t" r="r" b="b"/>
            <a:pathLst>
              <a:path w="370205" h="282575">
                <a:moveTo>
                  <a:pt x="280073" y="0"/>
                </a:moveTo>
                <a:lnTo>
                  <a:pt x="276009" y="11557"/>
                </a:lnTo>
                <a:lnTo>
                  <a:pt x="292372" y="18631"/>
                </a:lnTo>
                <a:lnTo>
                  <a:pt x="306425" y="28432"/>
                </a:lnTo>
                <a:lnTo>
                  <a:pt x="334958" y="73925"/>
                </a:lnTo>
                <a:lnTo>
                  <a:pt x="343289" y="115732"/>
                </a:lnTo>
                <a:lnTo>
                  <a:pt x="344335" y="139826"/>
                </a:lnTo>
                <a:lnTo>
                  <a:pt x="343287" y="164707"/>
                </a:lnTo>
                <a:lnTo>
                  <a:pt x="334905" y="207656"/>
                </a:lnTo>
                <a:lnTo>
                  <a:pt x="306425" y="253857"/>
                </a:lnTo>
                <a:lnTo>
                  <a:pt x="276517" y="270890"/>
                </a:lnTo>
                <a:lnTo>
                  <a:pt x="280073" y="282321"/>
                </a:lnTo>
                <a:lnTo>
                  <a:pt x="318569" y="264302"/>
                </a:lnTo>
                <a:lnTo>
                  <a:pt x="346875" y="233045"/>
                </a:lnTo>
                <a:lnTo>
                  <a:pt x="364305" y="191150"/>
                </a:lnTo>
                <a:lnTo>
                  <a:pt x="370116" y="141350"/>
                </a:lnTo>
                <a:lnTo>
                  <a:pt x="368663" y="115466"/>
                </a:lnTo>
                <a:lnTo>
                  <a:pt x="357043" y="69556"/>
                </a:lnTo>
                <a:lnTo>
                  <a:pt x="333919" y="32164"/>
                </a:lnTo>
                <a:lnTo>
                  <a:pt x="300530" y="7435"/>
                </a:lnTo>
                <a:lnTo>
                  <a:pt x="280073" y="0"/>
                </a:lnTo>
                <a:close/>
              </a:path>
              <a:path w="370205" h="282575">
                <a:moveTo>
                  <a:pt x="90081" y="0"/>
                </a:moveTo>
                <a:lnTo>
                  <a:pt x="51652" y="18145"/>
                </a:lnTo>
                <a:lnTo>
                  <a:pt x="23291" y="49529"/>
                </a:lnTo>
                <a:lnTo>
                  <a:pt x="5826" y="91535"/>
                </a:lnTo>
                <a:lnTo>
                  <a:pt x="0" y="141350"/>
                </a:lnTo>
                <a:lnTo>
                  <a:pt x="1452" y="167233"/>
                </a:lnTo>
                <a:lnTo>
                  <a:pt x="13062" y="213092"/>
                </a:lnTo>
                <a:lnTo>
                  <a:pt x="36104" y="250334"/>
                </a:lnTo>
                <a:lnTo>
                  <a:pt x="69541" y="274960"/>
                </a:lnTo>
                <a:lnTo>
                  <a:pt x="90081" y="282321"/>
                </a:lnTo>
                <a:lnTo>
                  <a:pt x="93637" y="270890"/>
                </a:lnTo>
                <a:lnTo>
                  <a:pt x="77514" y="263773"/>
                </a:lnTo>
                <a:lnTo>
                  <a:pt x="63622" y="253857"/>
                </a:lnTo>
                <a:lnTo>
                  <a:pt x="35169" y="207656"/>
                </a:lnTo>
                <a:lnTo>
                  <a:pt x="26801" y="164707"/>
                </a:lnTo>
                <a:lnTo>
                  <a:pt x="25755" y="139826"/>
                </a:lnTo>
                <a:lnTo>
                  <a:pt x="26801" y="115732"/>
                </a:lnTo>
                <a:lnTo>
                  <a:pt x="35169" y="73925"/>
                </a:lnTo>
                <a:lnTo>
                  <a:pt x="63765" y="28432"/>
                </a:lnTo>
                <a:lnTo>
                  <a:pt x="94018" y="11557"/>
                </a:lnTo>
                <a:lnTo>
                  <a:pt x="90081" y="0"/>
                </a:lnTo>
                <a:close/>
              </a:path>
            </a:pathLst>
          </a:custGeom>
          <a:solidFill>
            <a:srgbClr val="000000"/>
          </a:solidFill>
        </p:spPr>
        <p:txBody>
          <a:bodyPr wrap="square" lIns="0" tIns="0" rIns="0" bIns="0" rtlCol="0"/>
          <a:lstStyle/>
          <a:p>
            <a:endParaRPr/>
          </a:p>
        </p:txBody>
      </p:sp>
      <p:sp>
        <p:nvSpPr>
          <p:cNvPr id="4" name="object 4"/>
          <p:cNvSpPr txBox="1"/>
          <p:nvPr/>
        </p:nvSpPr>
        <p:spPr>
          <a:xfrm>
            <a:off x="751254" y="1532635"/>
            <a:ext cx="3896945" cy="382156"/>
          </a:xfrm>
          <a:prstGeom prst="rect">
            <a:avLst/>
          </a:prstGeom>
        </p:spPr>
        <p:txBody>
          <a:bodyPr vert="horz" wrap="square" lIns="0" tIns="12700" rIns="0" bIns="0" rtlCol="0">
            <a:spAutoFit/>
          </a:bodyPr>
          <a:lstStyle/>
          <a:p>
            <a:pPr marL="12700">
              <a:lnSpc>
                <a:spcPct val="100000"/>
              </a:lnSpc>
              <a:spcBef>
                <a:spcPts val="100"/>
              </a:spcBef>
              <a:tabLst>
                <a:tab pos="316865" algn="l"/>
                <a:tab pos="697865" algn="l"/>
              </a:tabLst>
            </a:pPr>
            <a:r>
              <a:rPr sz="2400" smtClean="0">
                <a:latin typeface="Cambria Math"/>
                <a:cs typeface="Cambria Math"/>
              </a:rPr>
              <a:t>𝑓𝑥</a:t>
            </a:r>
            <a:r>
              <a:rPr sz="2400" dirty="0">
                <a:latin typeface="Cambria Math"/>
                <a:cs typeface="Cambria Math"/>
              </a:rPr>
              <a:t>	=</a:t>
            </a:r>
            <a:r>
              <a:rPr sz="2400" spc="135" dirty="0">
                <a:latin typeface="Cambria Math"/>
                <a:cs typeface="Cambria Math"/>
              </a:rPr>
              <a:t> </a:t>
            </a:r>
            <a:r>
              <a:rPr sz="2400" spc="-5" dirty="0">
                <a:latin typeface="Cambria Math"/>
                <a:cs typeface="Cambria Math"/>
              </a:rPr>
              <a:t>ma</a:t>
            </a:r>
            <a:r>
              <a:rPr sz="2400" dirty="0">
                <a:latin typeface="Cambria Math"/>
                <a:cs typeface="Cambria Math"/>
              </a:rPr>
              <a:t>x</a:t>
            </a:r>
            <a:r>
              <a:rPr sz="2400" spc="10" dirty="0">
                <a:latin typeface="Cambria Math"/>
                <a:cs typeface="Cambria Math"/>
              </a:rPr>
              <a:t>(</a:t>
            </a:r>
            <a:r>
              <a:rPr sz="2400" spc="5" dirty="0">
                <a:latin typeface="Cambria Math"/>
                <a:cs typeface="Cambria Math"/>
              </a:rPr>
              <a:t>0</a:t>
            </a:r>
            <a:r>
              <a:rPr sz="2400" spc="-5" dirty="0">
                <a:latin typeface="Cambria Math"/>
                <a:cs typeface="Cambria Math"/>
              </a:rPr>
              <a:t>.</a:t>
            </a:r>
            <a:r>
              <a:rPr sz="2400" spc="-10" dirty="0">
                <a:latin typeface="Cambria Math"/>
                <a:cs typeface="Cambria Math"/>
              </a:rPr>
              <a:t>0</a:t>
            </a:r>
            <a:r>
              <a:rPr sz="2400" dirty="0">
                <a:latin typeface="Cambria Math"/>
                <a:cs typeface="Cambria Math"/>
              </a:rPr>
              <a:t>1</a:t>
            </a:r>
            <a:r>
              <a:rPr sz="2400" spc="55" dirty="0">
                <a:latin typeface="Cambria Math"/>
                <a:cs typeface="Cambria Math"/>
              </a:rPr>
              <a:t>𝑥</a:t>
            </a:r>
            <a:r>
              <a:rPr sz="2400" dirty="0">
                <a:latin typeface="Cambria Math"/>
                <a:cs typeface="Cambria Math"/>
              </a:rPr>
              <a:t>,</a:t>
            </a:r>
            <a:r>
              <a:rPr sz="2400" spc="-135" dirty="0">
                <a:latin typeface="Cambria Math"/>
                <a:cs typeface="Cambria Math"/>
              </a:rPr>
              <a:t> </a:t>
            </a:r>
            <a:r>
              <a:rPr sz="2400" spc="65" dirty="0">
                <a:latin typeface="Cambria Math"/>
                <a:cs typeface="Cambria Math"/>
              </a:rPr>
              <a:t>𝑥</a:t>
            </a:r>
            <a:r>
              <a:rPr sz="2400" dirty="0">
                <a:latin typeface="Cambria Math"/>
                <a:cs typeface="Cambria Math"/>
              </a:rPr>
              <a:t>)</a:t>
            </a:r>
            <a:endParaRPr sz="2400">
              <a:latin typeface="Cambria Math"/>
              <a:cs typeface="Cambria Math"/>
            </a:endParaRPr>
          </a:p>
        </p:txBody>
      </p:sp>
      <p:sp>
        <p:nvSpPr>
          <p:cNvPr id="5" name="object 5"/>
          <p:cNvSpPr txBox="1"/>
          <p:nvPr/>
        </p:nvSpPr>
        <p:spPr>
          <a:xfrm>
            <a:off x="687704" y="4298060"/>
            <a:ext cx="8151496" cy="1674817"/>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292929"/>
                </a:solidFill>
                <a:latin typeface="Calibri"/>
                <a:cs typeface="Calibri"/>
              </a:rPr>
              <a:t>Observations:</a:t>
            </a:r>
            <a:endParaRPr sz="1800">
              <a:latin typeface="Calibri"/>
              <a:cs typeface="Calibri"/>
            </a:endParaRPr>
          </a:p>
          <a:p>
            <a:pPr marL="299085" indent="-287020">
              <a:lnSpc>
                <a:spcPct val="100000"/>
              </a:lnSpc>
              <a:buFont typeface="Arial MT"/>
              <a:buChar char="•"/>
              <a:tabLst>
                <a:tab pos="299085" algn="l"/>
                <a:tab pos="299720" algn="l"/>
              </a:tabLst>
            </a:pPr>
            <a:r>
              <a:rPr sz="1800" b="1" spc="-15" dirty="0">
                <a:solidFill>
                  <a:srgbClr val="292929"/>
                </a:solidFill>
                <a:latin typeface="Calibri"/>
                <a:cs typeface="Calibri"/>
              </a:rPr>
              <a:t>Fixed</a:t>
            </a:r>
            <a:r>
              <a:rPr sz="1800" b="1" spc="-40" dirty="0">
                <a:solidFill>
                  <a:srgbClr val="292929"/>
                </a:solidFill>
                <a:latin typeface="Calibri"/>
                <a:cs typeface="Calibri"/>
              </a:rPr>
              <a:t> </a:t>
            </a:r>
            <a:r>
              <a:rPr sz="1800" b="1">
                <a:solidFill>
                  <a:srgbClr val="292929"/>
                </a:solidFill>
                <a:latin typeface="Calibri"/>
                <a:cs typeface="Calibri"/>
              </a:rPr>
              <a:t>dying</a:t>
            </a:r>
            <a:r>
              <a:rPr sz="1800" b="1" spc="-25">
                <a:solidFill>
                  <a:srgbClr val="292929"/>
                </a:solidFill>
                <a:latin typeface="Calibri"/>
                <a:cs typeface="Calibri"/>
              </a:rPr>
              <a:t> </a:t>
            </a:r>
            <a:r>
              <a:rPr sz="1800" b="1" spc="-20" smtClean="0">
                <a:solidFill>
                  <a:srgbClr val="292929"/>
                </a:solidFill>
                <a:latin typeface="Calibri"/>
                <a:cs typeface="Calibri"/>
              </a:rPr>
              <a:t>ReLU</a:t>
            </a:r>
            <a:r>
              <a:rPr lang="en-US" sz="1800" b="1" spc="-20" dirty="0" smtClean="0">
                <a:solidFill>
                  <a:srgbClr val="292929"/>
                </a:solidFill>
                <a:latin typeface="Calibri"/>
                <a:cs typeface="Calibri"/>
              </a:rPr>
              <a:t> (</a:t>
            </a:r>
            <a:r>
              <a:rPr lang="en-US" dirty="0" smtClean="0"/>
              <a:t>The Leaky </a:t>
            </a:r>
            <a:r>
              <a:rPr lang="en-US" dirty="0" err="1" smtClean="0"/>
              <a:t>ReLU</a:t>
            </a:r>
            <a:r>
              <a:rPr lang="en-US" dirty="0" smtClean="0"/>
              <a:t> activation function addresses the "dying </a:t>
            </a:r>
            <a:r>
              <a:rPr lang="en-US" dirty="0" err="1" smtClean="0"/>
              <a:t>ReLU</a:t>
            </a:r>
            <a:r>
              <a:rPr lang="en-US" dirty="0" smtClean="0"/>
              <a:t>" problem, where neurons can get stuck and stop learning when their </a:t>
            </a:r>
            <a:r>
              <a:rPr lang="en-US" dirty="0" err="1" smtClean="0"/>
              <a:t>ReLU</a:t>
            </a:r>
            <a:r>
              <a:rPr lang="en-US" dirty="0" smtClean="0"/>
              <a:t> output is zero for all inputs. This happens because the gradient becomes zero, preventing updates to the neuron. Leaky </a:t>
            </a:r>
            <a:r>
              <a:rPr lang="en-US" dirty="0" err="1" smtClean="0"/>
              <a:t>ReLU</a:t>
            </a:r>
            <a:r>
              <a:rPr lang="en-US" dirty="0" smtClean="0"/>
              <a:t> fixes this by allowing a small, non-zero gradient for negative input values, ensuring that neurons continue to learn.</a:t>
            </a:r>
            <a:r>
              <a:rPr lang="en-US" sz="1800" b="1" spc="-20" dirty="0" smtClean="0">
                <a:solidFill>
                  <a:srgbClr val="292929"/>
                </a:solidFill>
                <a:latin typeface="Calibri"/>
                <a:cs typeface="Calibri"/>
              </a:rPr>
              <a:t>)</a:t>
            </a:r>
            <a:endParaRPr sz="1800" b="1">
              <a:latin typeface="Calibri"/>
              <a:cs typeface="Calibri"/>
            </a:endParaRPr>
          </a:p>
        </p:txBody>
      </p:sp>
      <p:pic>
        <p:nvPicPr>
          <p:cNvPr id="6" name="object 6"/>
          <p:cNvPicPr/>
          <p:nvPr/>
        </p:nvPicPr>
        <p:blipFill>
          <a:blip r:embed="rId2" cstate="print"/>
          <a:stretch>
            <a:fillRect/>
          </a:stretch>
        </p:blipFill>
        <p:spPr>
          <a:xfrm>
            <a:off x="4957868" y="1524000"/>
            <a:ext cx="3365155" cy="2546604"/>
          </a:xfrm>
          <a:prstGeom prst="rect">
            <a:avLst/>
          </a:prstGeom>
        </p:spPr>
      </p:pic>
      <p:sp>
        <p:nvSpPr>
          <p:cNvPr id="7" name="object 7"/>
          <p:cNvSpPr/>
          <p:nvPr/>
        </p:nvSpPr>
        <p:spPr>
          <a:xfrm>
            <a:off x="761790" y="2939669"/>
            <a:ext cx="584359" cy="20320"/>
          </a:xfrm>
          <a:custGeom>
            <a:avLst/>
            <a:gdLst/>
            <a:ahLst/>
            <a:cxnLst/>
            <a:rect l="l" t="t" r="r" b="b"/>
            <a:pathLst>
              <a:path w="779144" h="20319">
                <a:moveTo>
                  <a:pt x="778764" y="0"/>
                </a:moveTo>
                <a:lnTo>
                  <a:pt x="0" y="0"/>
                </a:lnTo>
                <a:lnTo>
                  <a:pt x="0" y="19812"/>
                </a:lnTo>
                <a:lnTo>
                  <a:pt x="778764" y="19812"/>
                </a:lnTo>
                <a:lnTo>
                  <a:pt x="778764" y="0"/>
                </a:lnTo>
                <a:close/>
              </a:path>
            </a:pathLst>
          </a:custGeom>
          <a:solidFill>
            <a:srgbClr val="000000"/>
          </a:solidFill>
        </p:spPr>
        <p:txBody>
          <a:bodyPr wrap="square" lIns="0" tIns="0" rIns="0" bIns="0" rtlCol="0"/>
          <a:lstStyle/>
          <a:p>
            <a:endParaRPr/>
          </a:p>
        </p:txBody>
      </p:sp>
      <p:sp>
        <p:nvSpPr>
          <p:cNvPr id="8" name="object 8"/>
          <p:cNvSpPr txBox="1"/>
          <p:nvPr/>
        </p:nvSpPr>
        <p:spPr>
          <a:xfrm>
            <a:off x="913562" y="2923159"/>
            <a:ext cx="1143838" cy="382156"/>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𝑑𝑥</a:t>
            </a:r>
            <a:endParaRPr sz="2400">
              <a:latin typeface="Cambria Math"/>
              <a:cs typeface="Cambria Math"/>
            </a:endParaRPr>
          </a:p>
        </p:txBody>
      </p:sp>
      <p:sp>
        <p:nvSpPr>
          <p:cNvPr id="9" name="object 9"/>
          <p:cNvSpPr txBox="1"/>
          <p:nvPr/>
        </p:nvSpPr>
        <p:spPr>
          <a:xfrm>
            <a:off x="733349" y="2488819"/>
            <a:ext cx="2390851" cy="423193"/>
          </a:xfrm>
          <a:prstGeom prst="rect">
            <a:avLst/>
          </a:prstGeom>
        </p:spPr>
        <p:txBody>
          <a:bodyPr vert="horz" wrap="square" lIns="0" tIns="12700" rIns="0" bIns="0" rtlCol="0">
            <a:spAutoFit/>
          </a:bodyPr>
          <a:lstStyle/>
          <a:p>
            <a:pPr marL="38100">
              <a:lnSpc>
                <a:spcPts val="1625"/>
              </a:lnSpc>
              <a:spcBef>
                <a:spcPts val="100"/>
              </a:spcBef>
            </a:pPr>
            <a:r>
              <a:rPr sz="2400" spc="25" dirty="0">
                <a:latin typeface="Cambria Math"/>
                <a:cs typeface="Cambria Math"/>
              </a:rPr>
              <a:t>𝑑𝑓(𝑥)</a:t>
            </a:r>
            <a:endParaRPr sz="2400">
              <a:latin typeface="Cambria Math"/>
              <a:cs typeface="Cambria Math"/>
            </a:endParaRPr>
          </a:p>
          <a:p>
            <a:pPr marL="901700">
              <a:lnSpc>
                <a:spcPts val="1625"/>
              </a:lnSpc>
            </a:pPr>
            <a:r>
              <a:rPr sz="3600" baseline="-33564" dirty="0">
                <a:latin typeface="Cambria Math"/>
                <a:cs typeface="Cambria Math"/>
              </a:rPr>
              <a:t>=</a:t>
            </a:r>
            <a:r>
              <a:rPr sz="3600" spc="97" baseline="-33564" dirty="0">
                <a:latin typeface="Cambria Math"/>
                <a:cs typeface="Cambria Math"/>
              </a:rPr>
              <a:t> </a:t>
            </a:r>
            <a:r>
              <a:rPr sz="3600" spc="-307" baseline="-33564" dirty="0">
                <a:latin typeface="Cambria Math"/>
                <a:cs typeface="Cambria Math"/>
              </a:rPr>
              <a:t>ቊ</a:t>
            </a:r>
            <a:r>
              <a:rPr sz="2400" spc="-204" dirty="0">
                <a:latin typeface="Cambria Math"/>
                <a:cs typeface="Cambria Math"/>
              </a:rPr>
              <a:t>0.01,</a:t>
            </a:r>
            <a:endParaRPr sz="2400">
              <a:latin typeface="Cambria Math"/>
              <a:cs typeface="Cambria Math"/>
            </a:endParaRPr>
          </a:p>
        </p:txBody>
      </p:sp>
      <p:sp>
        <p:nvSpPr>
          <p:cNvPr id="10" name="object 10"/>
          <p:cNvSpPr txBox="1"/>
          <p:nvPr/>
        </p:nvSpPr>
        <p:spPr>
          <a:xfrm>
            <a:off x="2677478" y="2536063"/>
            <a:ext cx="1818322" cy="730969"/>
          </a:xfrm>
          <a:prstGeom prst="rect">
            <a:avLst/>
          </a:prstGeom>
        </p:spPr>
        <p:txBody>
          <a:bodyPr vert="horz" wrap="square" lIns="0" tIns="12700" rIns="0" bIns="0" rtlCol="0">
            <a:spAutoFit/>
          </a:bodyPr>
          <a:lstStyle/>
          <a:p>
            <a:pPr marL="12700">
              <a:lnSpc>
                <a:spcPts val="2845"/>
              </a:lnSpc>
              <a:spcBef>
                <a:spcPts val="100"/>
              </a:spcBef>
            </a:pPr>
            <a:r>
              <a:rPr sz="2400" dirty="0">
                <a:latin typeface="Cambria Math"/>
                <a:cs typeface="Cambria Math"/>
              </a:rPr>
              <a:t>𝑥</a:t>
            </a:r>
            <a:r>
              <a:rPr sz="2400" spc="155" dirty="0">
                <a:latin typeface="Cambria Math"/>
                <a:cs typeface="Cambria Math"/>
              </a:rPr>
              <a:t> </a:t>
            </a:r>
            <a:r>
              <a:rPr sz="2400" dirty="0">
                <a:latin typeface="Cambria Math"/>
                <a:cs typeface="Cambria Math"/>
              </a:rPr>
              <a:t>&lt;</a:t>
            </a:r>
            <a:r>
              <a:rPr sz="2400" spc="85" dirty="0">
                <a:latin typeface="Cambria Math"/>
                <a:cs typeface="Cambria Math"/>
              </a:rPr>
              <a:t> </a:t>
            </a:r>
            <a:r>
              <a:rPr sz="2400" dirty="0">
                <a:latin typeface="Cambria Math"/>
                <a:cs typeface="Cambria Math"/>
              </a:rPr>
              <a:t>0</a:t>
            </a:r>
            <a:endParaRPr sz="2400">
              <a:latin typeface="Cambria Math"/>
              <a:cs typeface="Cambria Math"/>
            </a:endParaRPr>
          </a:p>
          <a:p>
            <a:pPr marL="12700">
              <a:lnSpc>
                <a:spcPts val="2845"/>
              </a:lnSpc>
            </a:pPr>
            <a:r>
              <a:rPr sz="2400" dirty="0">
                <a:latin typeface="Cambria Math"/>
                <a:cs typeface="Cambria Math"/>
              </a:rPr>
              <a:t>𝑥</a:t>
            </a:r>
            <a:r>
              <a:rPr sz="2400" spc="155" dirty="0">
                <a:latin typeface="Cambria Math"/>
                <a:cs typeface="Cambria Math"/>
              </a:rPr>
              <a:t> </a:t>
            </a:r>
            <a:r>
              <a:rPr sz="2400" dirty="0">
                <a:latin typeface="Cambria Math"/>
                <a:cs typeface="Cambria Math"/>
              </a:rPr>
              <a:t>≥</a:t>
            </a:r>
            <a:r>
              <a:rPr sz="2400" spc="100" dirty="0">
                <a:latin typeface="Cambria Math"/>
                <a:cs typeface="Cambria Math"/>
              </a:rPr>
              <a:t> </a:t>
            </a:r>
            <a:r>
              <a:rPr sz="2400" dirty="0">
                <a:latin typeface="Cambria Math"/>
                <a:cs typeface="Cambria Math"/>
              </a:rPr>
              <a:t>0</a:t>
            </a:r>
            <a:endParaRPr sz="2400">
              <a:latin typeface="Cambria Math"/>
              <a:cs typeface="Cambria Math"/>
            </a:endParaRPr>
          </a:p>
        </p:txBody>
      </p:sp>
      <p:sp>
        <p:nvSpPr>
          <p:cNvPr id="11" name="object 11"/>
          <p:cNvSpPr txBox="1"/>
          <p:nvPr/>
        </p:nvSpPr>
        <p:spPr>
          <a:xfrm>
            <a:off x="2048542" y="2892678"/>
            <a:ext cx="1304258" cy="382156"/>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mbria Math"/>
                <a:cs typeface="Cambria Math"/>
              </a:rPr>
              <a:t>1</a:t>
            </a:r>
            <a:r>
              <a:rPr sz="2400" dirty="0">
                <a:latin typeface="Cambria Math"/>
                <a:cs typeface="Cambria Math"/>
              </a:rPr>
              <a:t>,</a:t>
            </a:r>
            <a:endParaRPr sz="2400">
              <a:latin typeface="Cambria Math"/>
              <a:cs typeface="Cambria Math"/>
            </a:endParaRPr>
          </a:p>
        </p:txBody>
      </p:sp>
      <p:pic>
        <p:nvPicPr>
          <p:cNvPr id="12" name="Picture 11" descr="new logo.png">
            <a:hlinkClick r:id="rId3"/>
          </p:cNvPr>
          <p:cNvPicPr>
            <a:picLocks noChangeAspect="1"/>
          </p:cNvPicPr>
          <p:nvPr/>
        </p:nvPicPr>
        <p:blipFill>
          <a:blip r:embed="rId4" cstate="print"/>
          <a:stretch>
            <a:fillRect/>
          </a:stretch>
        </p:blipFill>
        <p:spPr>
          <a:xfrm>
            <a:off x="0" y="0"/>
            <a:ext cx="1066800" cy="10668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0" y="4038600"/>
            <a:ext cx="2438400" cy="369332"/>
          </a:xfrm>
          <a:prstGeom prst="rect">
            <a:avLst/>
          </a:prstGeom>
          <a:noFill/>
        </p:spPr>
        <p:txBody>
          <a:bodyPr wrap="square" rtlCol="0">
            <a:spAutoFit/>
          </a:bodyPr>
          <a:lstStyle/>
          <a:p>
            <a:r>
              <a:rPr lang="en-US" dirty="0" smtClean="0"/>
              <a:t> </a:t>
            </a:r>
            <a:r>
              <a:rPr lang="en-US" dirty="0" smtClean="0">
                <a:hlinkClick r:id="rId2"/>
              </a:rPr>
              <a:t>Data Science </a:t>
            </a:r>
            <a:r>
              <a:rPr lang="en-US" dirty="0" err="1" smtClean="0">
                <a:hlinkClick r:id="rId2"/>
              </a:rPr>
              <a:t>Wallah</a:t>
            </a:r>
            <a:r>
              <a:rPr lang="en-US" dirty="0" smtClean="0">
                <a:hlinkClick r:id="rId2"/>
              </a:rPr>
              <a:t> </a:t>
            </a:r>
            <a:endParaRPr lang="en-US" dirty="0"/>
          </a:p>
        </p:txBody>
      </p:sp>
      <p:pic>
        <p:nvPicPr>
          <p:cNvPr id="5" name="Picture 4" descr="images__6_-removebg-preview.png">
            <a:hlinkClick r:id="rId2"/>
          </p:cNvPr>
          <p:cNvPicPr>
            <a:picLocks noChangeAspect="1"/>
          </p:cNvPicPr>
          <p:nvPr/>
        </p:nvPicPr>
        <p:blipFill>
          <a:blip r:embed="rId3"/>
          <a:stretch>
            <a:fillRect/>
          </a:stretch>
        </p:blipFill>
        <p:spPr>
          <a:xfrm>
            <a:off x="2362200" y="2057400"/>
            <a:ext cx="3990975" cy="1143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Activation Function?</a:t>
            </a:r>
            <a:endParaRPr lang="en-US" dirty="0"/>
          </a:p>
        </p:txBody>
      </p:sp>
      <p:sp>
        <p:nvSpPr>
          <p:cNvPr id="3" name="Content Placeholder 2"/>
          <p:cNvSpPr>
            <a:spLocks noGrp="1"/>
          </p:cNvSpPr>
          <p:nvPr>
            <p:ph idx="1"/>
          </p:nvPr>
        </p:nvSpPr>
        <p:spPr/>
        <p:txBody>
          <a:bodyPr>
            <a:normAutofit/>
          </a:bodyPr>
          <a:lstStyle/>
          <a:p>
            <a:r>
              <a:rPr lang="en-US" sz="1800" dirty="0" smtClean="0"/>
              <a:t>An </a:t>
            </a:r>
            <a:r>
              <a:rPr lang="en-US" sz="1800" b="1" dirty="0" smtClean="0"/>
              <a:t>activation function</a:t>
            </a:r>
            <a:r>
              <a:rPr lang="en-US" sz="1800" dirty="0" smtClean="0"/>
              <a:t> is like a gatekeeper for each neuron in a neural network. It decides whether the neuron should "fire" or not, which means passing information to the next layer.</a:t>
            </a:r>
          </a:p>
          <a:p>
            <a:r>
              <a:rPr lang="en-US" sz="1800" dirty="0" smtClean="0"/>
              <a:t>Without activation functions, a neural network would just be a complicated math equation with no ability to learn complex patterns.</a:t>
            </a:r>
          </a:p>
          <a:p>
            <a:r>
              <a:rPr lang="en-US" sz="1800" dirty="0" smtClean="0"/>
              <a:t>Imagine you’re trying to predict the price of a house. The network learns simple rules (like bigger houses cost more) using linear equations. But to understand more complex rules (like houses near schools cost even more), the network needs to be able to make non-linear decisions. That’s where activation functions come in.</a:t>
            </a:r>
            <a:endParaRPr lang="en-US" sz="1800" dirty="0"/>
          </a:p>
        </p:txBody>
      </p:sp>
      <p:pic>
        <p:nvPicPr>
          <p:cNvPr id="4" name="Picture 3" descr="newContent12.png"/>
          <p:cNvPicPr>
            <a:picLocks noChangeAspect="1"/>
          </p:cNvPicPr>
          <p:nvPr/>
        </p:nvPicPr>
        <p:blipFill>
          <a:blip r:embed="rId2"/>
          <a:stretch>
            <a:fillRect/>
          </a:stretch>
        </p:blipFill>
        <p:spPr>
          <a:xfrm>
            <a:off x="1752600" y="4267200"/>
            <a:ext cx="4953000" cy="1859283"/>
          </a:xfrm>
          <a:prstGeom prst="rect">
            <a:avLst/>
          </a:prstGeom>
        </p:spPr>
      </p:pic>
      <p:pic>
        <p:nvPicPr>
          <p:cNvPr id="7" name="Picture 6" descr="new logo.png">
            <a:hlinkClick r:id="rId3"/>
          </p:cNvPr>
          <p:cNvPicPr>
            <a:picLocks noChangeAspect="1"/>
          </p:cNvPicPr>
          <p:nvPr/>
        </p:nvPicPr>
        <p:blipFill>
          <a:blip r:embed="rId4" cstate="print"/>
          <a:stretch>
            <a:fillRect/>
          </a:stretch>
        </p:blipFill>
        <p:spPr>
          <a:xfrm>
            <a:off x="0" y="0"/>
            <a:ext cx="1066800" cy="1066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5" y="609676"/>
            <a:ext cx="6094095" cy="690574"/>
          </a:xfrm>
          <a:prstGeom prst="rect">
            <a:avLst/>
          </a:prstGeom>
        </p:spPr>
        <p:txBody>
          <a:bodyPr vert="horz" wrap="square" lIns="0" tIns="13335" rIns="0" bIns="0" rtlCol="0">
            <a:spAutoFit/>
          </a:bodyPr>
          <a:lstStyle/>
          <a:p>
            <a:pPr marL="12700">
              <a:lnSpc>
                <a:spcPct val="100000"/>
              </a:lnSpc>
              <a:spcBef>
                <a:spcPts val="105"/>
              </a:spcBef>
            </a:pPr>
            <a:r>
              <a:rPr spc="-15" dirty="0"/>
              <a:t>Activation</a:t>
            </a:r>
            <a:r>
              <a:rPr spc="-20" dirty="0"/>
              <a:t> </a:t>
            </a:r>
            <a:r>
              <a:rPr dirty="0"/>
              <a:t>Functions</a:t>
            </a:r>
          </a:p>
        </p:txBody>
      </p:sp>
      <p:sp>
        <p:nvSpPr>
          <p:cNvPr id="3" name="object 3"/>
          <p:cNvSpPr txBox="1"/>
          <p:nvPr/>
        </p:nvSpPr>
        <p:spPr>
          <a:xfrm>
            <a:off x="4327398" y="1647444"/>
            <a:ext cx="4359402" cy="3669594"/>
          </a:xfrm>
          <a:prstGeom prst="rect">
            <a:avLst/>
          </a:prstGeom>
          <a:solidFill>
            <a:srgbClr val="D9D9D9"/>
          </a:solidFill>
        </p:spPr>
        <p:txBody>
          <a:bodyPr vert="horz" wrap="square" lIns="0" tIns="47625" rIns="0" bIns="0" rtlCol="0">
            <a:spAutoFit/>
          </a:bodyPr>
          <a:lstStyle/>
          <a:p>
            <a:pPr marL="92075" marR="510540">
              <a:lnSpc>
                <a:spcPts val="2160"/>
              </a:lnSpc>
              <a:spcBef>
                <a:spcPts val="375"/>
              </a:spcBef>
            </a:pPr>
            <a:r>
              <a:rPr sz="2000" spc="35" dirty="0">
                <a:solidFill>
                  <a:srgbClr val="212121"/>
                </a:solidFill>
                <a:latin typeface="Tahoma"/>
                <a:cs typeface="Tahoma"/>
              </a:rPr>
              <a:t>Activation</a:t>
            </a:r>
            <a:r>
              <a:rPr sz="2000" spc="-145" dirty="0">
                <a:solidFill>
                  <a:srgbClr val="212121"/>
                </a:solidFill>
                <a:latin typeface="Tahoma"/>
                <a:cs typeface="Tahoma"/>
              </a:rPr>
              <a:t> </a:t>
            </a:r>
            <a:r>
              <a:rPr sz="2000" spc="85" dirty="0">
                <a:solidFill>
                  <a:srgbClr val="212121"/>
                </a:solidFill>
                <a:latin typeface="Tahoma"/>
                <a:cs typeface="Tahoma"/>
              </a:rPr>
              <a:t>F</a:t>
            </a:r>
            <a:r>
              <a:rPr sz="2000" spc="20" dirty="0">
                <a:solidFill>
                  <a:srgbClr val="212121"/>
                </a:solidFill>
                <a:latin typeface="Tahoma"/>
                <a:cs typeface="Tahoma"/>
              </a:rPr>
              <a:t>unction</a:t>
            </a:r>
            <a:r>
              <a:rPr sz="2000" spc="-160" dirty="0">
                <a:solidFill>
                  <a:srgbClr val="212121"/>
                </a:solidFill>
                <a:latin typeface="Tahoma"/>
                <a:cs typeface="Tahoma"/>
              </a:rPr>
              <a:t> </a:t>
            </a:r>
            <a:r>
              <a:rPr sz="2000" spc="-5" dirty="0">
                <a:solidFill>
                  <a:srgbClr val="212121"/>
                </a:solidFill>
                <a:latin typeface="Tahoma"/>
                <a:cs typeface="Tahoma"/>
              </a:rPr>
              <a:t>is</a:t>
            </a:r>
            <a:r>
              <a:rPr sz="2000" spc="-130" dirty="0">
                <a:solidFill>
                  <a:srgbClr val="212121"/>
                </a:solidFill>
                <a:latin typeface="Tahoma"/>
                <a:cs typeface="Tahoma"/>
              </a:rPr>
              <a:t> </a:t>
            </a:r>
            <a:r>
              <a:rPr sz="2000" spc="-10" dirty="0">
                <a:solidFill>
                  <a:srgbClr val="212121"/>
                </a:solidFill>
                <a:latin typeface="Tahoma"/>
                <a:cs typeface="Tahoma"/>
              </a:rPr>
              <a:t>ap</a:t>
            </a:r>
            <a:r>
              <a:rPr sz="2000" spc="-5" dirty="0">
                <a:solidFill>
                  <a:srgbClr val="212121"/>
                </a:solidFill>
                <a:latin typeface="Tahoma"/>
                <a:cs typeface="Tahoma"/>
              </a:rPr>
              <a:t>p</a:t>
            </a:r>
            <a:r>
              <a:rPr sz="2000" spc="10" dirty="0">
                <a:solidFill>
                  <a:srgbClr val="212121"/>
                </a:solidFill>
                <a:latin typeface="Tahoma"/>
                <a:cs typeface="Tahoma"/>
              </a:rPr>
              <a:t>lie</a:t>
            </a:r>
            <a:r>
              <a:rPr sz="2000" spc="15" dirty="0">
                <a:solidFill>
                  <a:srgbClr val="212121"/>
                </a:solidFill>
                <a:latin typeface="Tahoma"/>
                <a:cs typeface="Tahoma"/>
              </a:rPr>
              <a:t>d</a:t>
            </a:r>
            <a:r>
              <a:rPr sz="2000" spc="-114" dirty="0">
                <a:solidFill>
                  <a:srgbClr val="212121"/>
                </a:solidFill>
                <a:latin typeface="Tahoma"/>
                <a:cs typeface="Tahoma"/>
              </a:rPr>
              <a:t> </a:t>
            </a:r>
            <a:r>
              <a:rPr sz="2000" spc="25" dirty="0">
                <a:solidFill>
                  <a:srgbClr val="212121"/>
                </a:solidFill>
                <a:latin typeface="Tahoma"/>
                <a:cs typeface="Tahoma"/>
              </a:rPr>
              <a:t>over</a:t>
            </a:r>
            <a:r>
              <a:rPr sz="2000" spc="-125" dirty="0">
                <a:solidFill>
                  <a:srgbClr val="212121"/>
                </a:solidFill>
                <a:latin typeface="Tahoma"/>
                <a:cs typeface="Tahoma"/>
              </a:rPr>
              <a:t> </a:t>
            </a:r>
            <a:r>
              <a:rPr sz="2000" spc="15" dirty="0">
                <a:solidFill>
                  <a:srgbClr val="212121"/>
                </a:solidFill>
                <a:latin typeface="Tahoma"/>
                <a:cs typeface="Tahoma"/>
              </a:rPr>
              <a:t>the</a:t>
            </a:r>
            <a:r>
              <a:rPr sz="2000" spc="-135" dirty="0">
                <a:solidFill>
                  <a:srgbClr val="212121"/>
                </a:solidFill>
                <a:latin typeface="Tahoma"/>
                <a:cs typeface="Tahoma"/>
              </a:rPr>
              <a:t> </a:t>
            </a:r>
            <a:r>
              <a:rPr sz="2000" spc="5" dirty="0">
                <a:solidFill>
                  <a:srgbClr val="212121"/>
                </a:solidFill>
                <a:latin typeface="Tahoma"/>
                <a:cs typeface="Tahoma"/>
              </a:rPr>
              <a:t>li</a:t>
            </a:r>
            <a:r>
              <a:rPr sz="2000" spc="10" dirty="0">
                <a:solidFill>
                  <a:srgbClr val="212121"/>
                </a:solidFill>
                <a:latin typeface="Tahoma"/>
                <a:cs typeface="Tahoma"/>
              </a:rPr>
              <a:t>n</a:t>
            </a:r>
            <a:r>
              <a:rPr sz="2000" spc="-15" dirty="0">
                <a:solidFill>
                  <a:srgbClr val="212121"/>
                </a:solidFill>
                <a:latin typeface="Tahoma"/>
                <a:cs typeface="Tahoma"/>
              </a:rPr>
              <a:t>ear  </a:t>
            </a:r>
            <a:r>
              <a:rPr sz="2000" spc="15" dirty="0">
                <a:solidFill>
                  <a:srgbClr val="212121"/>
                </a:solidFill>
                <a:latin typeface="Tahoma"/>
                <a:cs typeface="Tahoma"/>
              </a:rPr>
              <a:t>weighted </a:t>
            </a:r>
            <a:r>
              <a:rPr sz="2000" spc="-5" dirty="0">
                <a:solidFill>
                  <a:srgbClr val="212121"/>
                </a:solidFill>
                <a:latin typeface="Tahoma"/>
                <a:cs typeface="Tahoma"/>
              </a:rPr>
              <a:t>summation </a:t>
            </a:r>
            <a:r>
              <a:rPr sz="2000" spc="55" dirty="0">
                <a:solidFill>
                  <a:srgbClr val="212121"/>
                </a:solidFill>
                <a:latin typeface="Tahoma"/>
                <a:cs typeface="Tahoma"/>
              </a:rPr>
              <a:t>of </a:t>
            </a:r>
            <a:r>
              <a:rPr sz="2000" spc="15" dirty="0">
                <a:solidFill>
                  <a:srgbClr val="212121"/>
                </a:solidFill>
                <a:latin typeface="Tahoma"/>
                <a:cs typeface="Tahoma"/>
              </a:rPr>
              <a:t>the </a:t>
            </a:r>
            <a:r>
              <a:rPr sz="2000" spc="5" dirty="0">
                <a:solidFill>
                  <a:srgbClr val="212121"/>
                </a:solidFill>
                <a:latin typeface="Tahoma"/>
                <a:cs typeface="Tahoma"/>
              </a:rPr>
              <a:t>incoming </a:t>
            </a:r>
            <a:r>
              <a:rPr sz="2000" spc="10" dirty="0">
                <a:solidFill>
                  <a:srgbClr val="212121"/>
                </a:solidFill>
                <a:latin typeface="Tahoma"/>
                <a:cs typeface="Tahoma"/>
              </a:rPr>
              <a:t> </a:t>
            </a:r>
            <a:r>
              <a:rPr sz="2000" spc="15" dirty="0">
                <a:solidFill>
                  <a:srgbClr val="212121"/>
                </a:solidFill>
                <a:latin typeface="Tahoma"/>
                <a:cs typeface="Tahoma"/>
              </a:rPr>
              <a:t>informa</a:t>
            </a:r>
            <a:r>
              <a:rPr sz="2000" dirty="0">
                <a:solidFill>
                  <a:srgbClr val="212121"/>
                </a:solidFill>
                <a:latin typeface="Tahoma"/>
                <a:cs typeface="Tahoma"/>
              </a:rPr>
              <a:t>t</a:t>
            </a:r>
            <a:r>
              <a:rPr sz="2000" spc="25" dirty="0">
                <a:solidFill>
                  <a:srgbClr val="212121"/>
                </a:solidFill>
                <a:latin typeface="Tahoma"/>
                <a:cs typeface="Tahoma"/>
              </a:rPr>
              <a:t>ion</a:t>
            </a:r>
            <a:r>
              <a:rPr sz="2000" spc="-150" dirty="0">
                <a:solidFill>
                  <a:srgbClr val="212121"/>
                </a:solidFill>
                <a:latin typeface="Tahoma"/>
                <a:cs typeface="Tahoma"/>
              </a:rPr>
              <a:t> </a:t>
            </a:r>
            <a:r>
              <a:rPr sz="2000" spc="50" dirty="0">
                <a:solidFill>
                  <a:srgbClr val="212121"/>
                </a:solidFill>
                <a:latin typeface="Tahoma"/>
                <a:cs typeface="Tahoma"/>
              </a:rPr>
              <a:t>to</a:t>
            </a:r>
            <a:r>
              <a:rPr sz="2000" spc="-120" dirty="0">
                <a:solidFill>
                  <a:srgbClr val="212121"/>
                </a:solidFill>
                <a:latin typeface="Tahoma"/>
                <a:cs typeface="Tahoma"/>
              </a:rPr>
              <a:t> </a:t>
            </a:r>
            <a:r>
              <a:rPr sz="2000" spc="-55" dirty="0">
                <a:solidFill>
                  <a:srgbClr val="212121"/>
                </a:solidFill>
                <a:latin typeface="Tahoma"/>
                <a:cs typeface="Tahoma"/>
              </a:rPr>
              <a:t>a</a:t>
            </a:r>
            <a:r>
              <a:rPr sz="2000" spc="-114" dirty="0">
                <a:solidFill>
                  <a:srgbClr val="212121"/>
                </a:solidFill>
                <a:latin typeface="Tahoma"/>
                <a:cs typeface="Tahoma"/>
              </a:rPr>
              <a:t> </a:t>
            </a:r>
            <a:r>
              <a:rPr sz="2000" spc="-15" dirty="0">
                <a:solidFill>
                  <a:srgbClr val="212121"/>
                </a:solidFill>
                <a:latin typeface="Tahoma"/>
                <a:cs typeface="Tahoma"/>
              </a:rPr>
              <a:t>node.</a:t>
            </a:r>
            <a:endParaRPr sz="2000">
              <a:latin typeface="Tahoma"/>
              <a:cs typeface="Tahoma"/>
            </a:endParaRPr>
          </a:p>
          <a:p>
            <a:pPr>
              <a:lnSpc>
                <a:spcPct val="100000"/>
              </a:lnSpc>
              <a:spcBef>
                <a:spcPts val="20"/>
              </a:spcBef>
            </a:pPr>
            <a:endParaRPr sz="3200">
              <a:latin typeface="Tahoma"/>
              <a:cs typeface="Tahoma"/>
            </a:endParaRPr>
          </a:p>
          <a:p>
            <a:pPr marL="92075">
              <a:lnSpc>
                <a:spcPts val="2280"/>
              </a:lnSpc>
            </a:pPr>
            <a:r>
              <a:rPr sz="2000" spc="40" dirty="0">
                <a:solidFill>
                  <a:srgbClr val="212121"/>
                </a:solidFill>
                <a:latin typeface="Tahoma"/>
                <a:cs typeface="Tahoma"/>
              </a:rPr>
              <a:t>Convert</a:t>
            </a:r>
            <a:r>
              <a:rPr sz="2000" spc="-140" dirty="0">
                <a:solidFill>
                  <a:srgbClr val="212121"/>
                </a:solidFill>
                <a:latin typeface="Tahoma"/>
                <a:cs typeface="Tahoma"/>
              </a:rPr>
              <a:t> </a:t>
            </a:r>
            <a:r>
              <a:rPr sz="2000" spc="-5" dirty="0">
                <a:solidFill>
                  <a:srgbClr val="212121"/>
                </a:solidFill>
                <a:latin typeface="Tahoma"/>
                <a:cs typeface="Tahoma"/>
              </a:rPr>
              <a:t>linear</a:t>
            </a:r>
            <a:r>
              <a:rPr sz="2000" spc="-114" dirty="0">
                <a:solidFill>
                  <a:srgbClr val="212121"/>
                </a:solidFill>
                <a:latin typeface="Tahoma"/>
                <a:cs typeface="Tahoma"/>
              </a:rPr>
              <a:t> </a:t>
            </a:r>
            <a:r>
              <a:rPr sz="2000" spc="15" dirty="0">
                <a:solidFill>
                  <a:srgbClr val="212121"/>
                </a:solidFill>
                <a:latin typeface="Tahoma"/>
                <a:cs typeface="Tahoma"/>
              </a:rPr>
              <a:t>input</a:t>
            </a:r>
            <a:r>
              <a:rPr sz="2000" spc="-130" dirty="0">
                <a:solidFill>
                  <a:srgbClr val="212121"/>
                </a:solidFill>
                <a:latin typeface="Tahoma"/>
                <a:cs typeface="Tahoma"/>
              </a:rPr>
              <a:t> </a:t>
            </a:r>
            <a:r>
              <a:rPr sz="2000" spc="-20" dirty="0">
                <a:solidFill>
                  <a:srgbClr val="212121"/>
                </a:solidFill>
                <a:latin typeface="Tahoma"/>
                <a:cs typeface="Tahoma"/>
              </a:rPr>
              <a:t>signals</a:t>
            </a:r>
            <a:r>
              <a:rPr sz="2000" spc="-120" dirty="0">
                <a:solidFill>
                  <a:srgbClr val="212121"/>
                </a:solidFill>
                <a:latin typeface="Tahoma"/>
                <a:cs typeface="Tahoma"/>
              </a:rPr>
              <a:t> </a:t>
            </a:r>
            <a:r>
              <a:rPr sz="2000" spc="20" dirty="0">
                <a:solidFill>
                  <a:srgbClr val="212121"/>
                </a:solidFill>
                <a:latin typeface="Tahoma"/>
                <a:cs typeface="Tahoma"/>
              </a:rPr>
              <a:t>from</a:t>
            </a:r>
            <a:r>
              <a:rPr sz="2000" spc="-120" dirty="0">
                <a:solidFill>
                  <a:srgbClr val="212121"/>
                </a:solidFill>
                <a:latin typeface="Tahoma"/>
                <a:cs typeface="Tahoma"/>
              </a:rPr>
              <a:t> </a:t>
            </a:r>
            <a:r>
              <a:rPr sz="2000" spc="15" dirty="0">
                <a:solidFill>
                  <a:srgbClr val="212121"/>
                </a:solidFill>
                <a:latin typeface="Tahoma"/>
                <a:cs typeface="Tahoma"/>
              </a:rPr>
              <a:t>perceptron</a:t>
            </a:r>
            <a:r>
              <a:rPr sz="2000" spc="-155" dirty="0">
                <a:solidFill>
                  <a:srgbClr val="212121"/>
                </a:solidFill>
                <a:latin typeface="Tahoma"/>
                <a:cs typeface="Tahoma"/>
              </a:rPr>
              <a:t> </a:t>
            </a:r>
            <a:r>
              <a:rPr sz="2000" spc="45" dirty="0">
                <a:solidFill>
                  <a:srgbClr val="212121"/>
                </a:solidFill>
                <a:latin typeface="Tahoma"/>
                <a:cs typeface="Tahoma"/>
              </a:rPr>
              <a:t>to</a:t>
            </a:r>
            <a:endParaRPr sz="2000">
              <a:latin typeface="Tahoma"/>
              <a:cs typeface="Tahoma"/>
            </a:endParaRPr>
          </a:p>
          <a:p>
            <a:pPr marL="92075">
              <a:lnSpc>
                <a:spcPts val="2280"/>
              </a:lnSpc>
            </a:pPr>
            <a:r>
              <a:rPr sz="2000" spc="-55" dirty="0">
                <a:solidFill>
                  <a:srgbClr val="212121"/>
                </a:solidFill>
                <a:latin typeface="Tahoma"/>
                <a:cs typeface="Tahoma"/>
              </a:rPr>
              <a:t>a</a:t>
            </a:r>
            <a:r>
              <a:rPr sz="2000" spc="-114" dirty="0">
                <a:solidFill>
                  <a:srgbClr val="212121"/>
                </a:solidFill>
                <a:latin typeface="Tahoma"/>
                <a:cs typeface="Tahoma"/>
              </a:rPr>
              <a:t> </a:t>
            </a:r>
            <a:r>
              <a:rPr sz="2000" spc="10" dirty="0">
                <a:solidFill>
                  <a:srgbClr val="212121"/>
                </a:solidFill>
                <a:latin typeface="Tahoma"/>
                <a:cs typeface="Tahoma"/>
              </a:rPr>
              <a:t>lin</a:t>
            </a:r>
            <a:r>
              <a:rPr sz="2000" spc="25" dirty="0">
                <a:solidFill>
                  <a:srgbClr val="212121"/>
                </a:solidFill>
                <a:latin typeface="Tahoma"/>
                <a:cs typeface="Tahoma"/>
              </a:rPr>
              <a:t>ear</a:t>
            </a:r>
            <a:r>
              <a:rPr sz="2000" spc="10" dirty="0">
                <a:solidFill>
                  <a:srgbClr val="212121"/>
                </a:solidFill>
                <a:latin typeface="Tahoma"/>
                <a:cs typeface="Tahoma"/>
              </a:rPr>
              <a:t>/</a:t>
            </a:r>
            <a:r>
              <a:rPr sz="2000" spc="20" dirty="0">
                <a:solidFill>
                  <a:srgbClr val="212121"/>
                </a:solidFill>
                <a:latin typeface="Tahoma"/>
                <a:cs typeface="Tahoma"/>
              </a:rPr>
              <a:t>no</a:t>
            </a:r>
            <a:r>
              <a:rPr sz="2000" spc="15" dirty="0">
                <a:solidFill>
                  <a:srgbClr val="212121"/>
                </a:solidFill>
                <a:latin typeface="Tahoma"/>
                <a:cs typeface="Tahoma"/>
              </a:rPr>
              <a:t>n</a:t>
            </a:r>
            <a:r>
              <a:rPr sz="2000" spc="10" dirty="0">
                <a:solidFill>
                  <a:srgbClr val="212121"/>
                </a:solidFill>
                <a:latin typeface="Tahoma"/>
                <a:cs typeface="Tahoma"/>
              </a:rPr>
              <a:t>-</a:t>
            </a:r>
            <a:r>
              <a:rPr sz="2000" spc="20" dirty="0">
                <a:solidFill>
                  <a:srgbClr val="212121"/>
                </a:solidFill>
                <a:latin typeface="Tahoma"/>
                <a:cs typeface="Tahoma"/>
              </a:rPr>
              <a:t>l</a:t>
            </a:r>
            <a:r>
              <a:rPr sz="2000" spc="10" dirty="0">
                <a:solidFill>
                  <a:srgbClr val="212121"/>
                </a:solidFill>
                <a:latin typeface="Tahoma"/>
                <a:cs typeface="Tahoma"/>
              </a:rPr>
              <a:t>i</a:t>
            </a:r>
            <a:r>
              <a:rPr sz="2000" spc="5" dirty="0">
                <a:solidFill>
                  <a:srgbClr val="212121"/>
                </a:solidFill>
                <a:latin typeface="Tahoma"/>
                <a:cs typeface="Tahoma"/>
              </a:rPr>
              <a:t>n</a:t>
            </a:r>
            <a:r>
              <a:rPr sz="2000" spc="-5" dirty="0">
                <a:solidFill>
                  <a:srgbClr val="212121"/>
                </a:solidFill>
                <a:latin typeface="Tahoma"/>
                <a:cs typeface="Tahoma"/>
              </a:rPr>
              <a:t>e</a:t>
            </a:r>
            <a:r>
              <a:rPr sz="2000" spc="-25" dirty="0">
                <a:solidFill>
                  <a:srgbClr val="212121"/>
                </a:solidFill>
                <a:latin typeface="Tahoma"/>
                <a:cs typeface="Tahoma"/>
              </a:rPr>
              <a:t>ar</a:t>
            </a:r>
            <a:r>
              <a:rPr sz="2000" spc="-150" dirty="0">
                <a:solidFill>
                  <a:srgbClr val="212121"/>
                </a:solidFill>
                <a:latin typeface="Tahoma"/>
                <a:cs typeface="Tahoma"/>
              </a:rPr>
              <a:t> </a:t>
            </a:r>
            <a:r>
              <a:rPr sz="2000" spc="25" dirty="0">
                <a:solidFill>
                  <a:srgbClr val="212121"/>
                </a:solidFill>
                <a:latin typeface="Tahoma"/>
                <a:cs typeface="Tahoma"/>
              </a:rPr>
              <a:t>output</a:t>
            </a:r>
            <a:r>
              <a:rPr sz="2000" spc="-150" dirty="0">
                <a:solidFill>
                  <a:srgbClr val="212121"/>
                </a:solidFill>
                <a:latin typeface="Tahoma"/>
                <a:cs typeface="Tahoma"/>
              </a:rPr>
              <a:t> </a:t>
            </a:r>
            <a:r>
              <a:rPr sz="2000" dirty="0">
                <a:solidFill>
                  <a:srgbClr val="212121"/>
                </a:solidFill>
                <a:latin typeface="Tahoma"/>
                <a:cs typeface="Tahoma"/>
              </a:rPr>
              <a:t>s</a:t>
            </a:r>
            <a:r>
              <a:rPr sz="2000" spc="-10" dirty="0">
                <a:solidFill>
                  <a:srgbClr val="212121"/>
                </a:solidFill>
                <a:latin typeface="Tahoma"/>
                <a:cs typeface="Tahoma"/>
              </a:rPr>
              <a:t>i</a:t>
            </a:r>
            <a:r>
              <a:rPr sz="2000" spc="-30" dirty="0">
                <a:solidFill>
                  <a:srgbClr val="212121"/>
                </a:solidFill>
                <a:latin typeface="Tahoma"/>
                <a:cs typeface="Tahoma"/>
              </a:rPr>
              <a:t>gna</a:t>
            </a:r>
            <a:r>
              <a:rPr sz="2000" spc="-25" dirty="0">
                <a:solidFill>
                  <a:srgbClr val="212121"/>
                </a:solidFill>
                <a:latin typeface="Tahoma"/>
                <a:cs typeface="Tahoma"/>
              </a:rPr>
              <a:t>l</a:t>
            </a:r>
            <a:r>
              <a:rPr sz="2000" spc="-135" dirty="0">
                <a:solidFill>
                  <a:srgbClr val="212121"/>
                </a:solidFill>
                <a:latin typeface="Tahoma"/>
                <a:cs typeface="Tahoma"/>
              </a:rPr>
              <a:t>.</a:t>
            </a:r>
            <a:endParaRPr sz="2000">
              <a:latin typeface="Tahoma"/>
              <a:cs typeface="Tahoma"/>
            </a:endParaRPr>
          </a:p>
          <a:p>
            <a:pPr>
              <a:lnSpc>
                <a:spcPct val="100000"/>
              </a:lnSpc>
              <a:spcBef>
                <a:spcPts val="5"/>
              </a:spcBef>
            </a:pPr>
            <a:endParaRPr sz="3250">
              <a:latin typeface="Tahoma"/>
              <a:cs typeface="Tahoma"/>
            </a:endParaRPr>
          </a:p>
          <a:p>
            <a:pPr marL="92075">
              <a:lnSpc>
                <a:spcPct val="100000"/>
              </a:lnSpc>
            </a:pPr>
            <a:r>
              <a:rPr sz="2000" spc="-70" dirty="0">
                <a:solidFill>
                  <a:srgbClr val="212121"/>
                </a:solidFill>
                <a:latin typeface="Tahoma"/>
                <a:cs typeface="Tahoma"/>
              </a:rPr>
              <a:t>It</a:t>
            </a:r>
            <a:r>
              <a:rPr sz="2000" spc="-114" dirty="0">
                <a:solidFill>
                  <a:srgbClr val="212121"/>
                </a:solidFill>
                <a:latin typeface="Tahoma"/>
                <a:cs typeface="Tahoma"/>
              </a:rPr>
              <a:t> </a:t>
            </a:r>
            <a:r>
              <a:rPr sz="2000" spc="10" dirty="0">
                <a:solidFill>
                  <a:srgbClr val="212121"/>
                </a:solidFill>
                <a:latin typeface="Tahoma"/>
                <a:cs typeface="Tahoma"/>
              </a:rPr>
              <a:t>decides</a:t>
            </a:r>
            <a:r>
              <a:rPr sz="2000" spc="-150" dirty="0">
                <a:solidFill>
                  <a:srgbClr val="212121"/>
                </a:solidFill>
                <a:latin typeface="Tahoma"/>
                <a:cs typeface="Tahoma"/>
              </a:rPr>
              <a:t> </a:t>
            </a:r>
            <a:r>
              <a:rPr sz="2000" spc="30" dirty="0">
                <a:solidFill>
                  <a:srgbClr val="212121"/>
                </a:solidFill>
                <a:latin typeface="Tahoma"/>
                <a:cs typeface="Tahoma"/>
              </a:rPr>
              <a:t>wh</a:t>
            </a:r>
            <a:r>
              <a:rPr sz="2000" spc="15" dirty="0">
                <a:solidFill>
                  <a:srgbClr val="212121"/>
                </a:solidFill>
                <a:latin typeface="Tahoma"/>
                <a:cs typeface="Tahoma"/>
              </a:rPr>
              <a:t>ether</a:t>
            </a:r>
            <a:r>
              <a:rPr sz="2000" spc="-145" dirty="0">
                <a:solidFill>
                  <a:srgbClr val="212121"/>
                </a:solidFill>
                <a:latin typeface="Tahoma"/>
                <a:cs typeface="Tahoma"/>
              </a:rPr>
              <a:t> </a:t>
            </a:r>
            <a:r>
              <a:rPr sz="2000" spc="45" dirty="0">
                <a:solidFill>
                  <a:srgbClr val="212121"/>
                </a:solidFill>
                <a:latin typeface="Tahoma"/>
                <a:cs typeface="Tahoma"/>
              </a:rPr>
              <a:t>to</a:t>
            </a:r>
            <a:r>
              <a:rPr sz="2000" spc="-110" dirty="0">
                <a:solidFill>
                  <a:srgbClr val="212121"/>
                </a:solidFill>
                <a:latin typeface="Tahoma"/>
                <a:cs typeface="Tahoma"/>
              </a:rPr>
              <a:t> </a:t>
            </a:r>
            <a:r>
              <a:rPr sz="2000" spc="10" dirty="0">
                <a:solidFill>
                  <a:srgbClr val="212121"/>
                </a:solidFill>
                <a:latin typeface="Tahoma"/>
                <a:cs typeface="Tahoma"/>
              </a:rPr>
              <a:t>activate</a:t>
            </a:r>
            <a:r>
              <a:rPr sz="2000" spc="-140" dirty="0">
                <a:solidFill>
                  <a:srgbClr val="212121"/>
                </a:solidFill>
                <a:latin typeface="Tahoma"/>
                <a:cs typeface="Tahoma"/>
              </a:rPr>
              <a:t> </a:t>
            </a:r>
            <a:r>
              <a:rPr sz="2000" spc="-55" dirty="0">
                <a:solidFill>
                  <a:srgbClr val="212121"/>
                </a:solidFill>
                <a:latin typeface="Tahoma"/>
                <a:cs typeface="Tahoma"/>
              </a:rPr>
              <a:t>a</a:t>
            </a:r>
            <a:r>
              <a:rPr sz="2000" spc="-114" dirty="0">
                <a:solidFill>
                  <a:srgbClr val="212121"/>
                </a:solidFill>
                <a:latin typeface="Tahoma"/>
                <a:cs typeface="Tahoma"/>
              </a:rPr>
              <a:t> </a:t>
            </a:r>
            <a:r>
              <a:rPr sz="2000" spc="20" dirty="0">
                <a:solidFill>
                  <a:srgbClr val="212121"/>
                </a:solidFill>
                <a:latin typeface="Tahoma"/>
                <a:cs typeface="Tahoma"/>
              </a:rPr>
              <a:t>no</a:t>
            </a:r>
            <a:r>
              <a:rPr sz="2000" spc="25" dirty="0">
                <a:solidFill>
                  <a:srgbClr val="212121"/>
                </a:solidFill>
                <a:latin typeface="Tahoma"/>
                <a:cs typeface="Tahoma"/>
              </a:rPr>
              <a:t>d</a:t>
            </a:r>
            <a:r>
              <a:rPr sz="2000" spc="5" dirty="0">
                <a:solidFill>
                  <a:srgbClr val="212121"/>
                </a:solidFill>
                <a:latin typeface="Tahoma"/>
                <a:cs typeface="Tahoma"/>
              </a:rPr>
              <a:t>e</a:t>
            </a:r>
            <a:r>
              <a:rPr sz="2000" spc="-140" dirty="0">
                <a:solidFill>
                  <a:srgbClr val="212121"/>
                </a:solidFill>
                <a:latin typeface="Tahoma"/>
                <a:cs typeface="Tahoma"/>
              </a:rPr>
              <a:t> </a:t>
            </a:r>
            <a:r>
              <a:rPr sz="2000" spc="25" dirty="0">
                <a:solidFill>
                  <a:srgbClr val="212121"/>
                </a:solidFill>
                <a:latin typeface="Tahoma"/>
                <a:cs typeface="Tahoma"/>
              </a:rPr>
              <a:t>or</a:t>
            </a:r>
            <a:r>
              <a:rPr sz="2000" spc="-120" dirty="0">
                <a:solidFill>
                  <a:srgbClr val="212121"/>
                </a:solidFill>
                <a:latin typeface="Tahoma"/>
                <a:cs typeface="Tahoma"/>
              </a:rPr>
              <a:t> </a:t>
            </a:r>
            <a:r>
              <a:rPr sz="2000" spc="-10" dirty="0">
                <a:solidFill>
                  <a:srgbClr val="212121"/>
                </a:solidFill>
                <a:latin typeface="Tahoma"/>
                <a:cs typeface="Tahoma"/>
              </a:rPr>
              <a:t>not.</a:t>
            </a:r>
            <a:endParaRPr sz="2000">
              <a:latin typeface="Tahoma"/>
              <a:cs typeface="Tahoma"/>
            </a:endParaRPr>
          </a:p>
        </p:txBody>
      </p:sp>
      <p:grpSp>
        <p:nvGrpSpPr>
          <p:cNvPr id="4" name="object 4"/>
          <p:cNvGrpSpPr/>
          <p:nvPr/>
        </p:nvGrpSpPr>
        <p:grpSpPr>
          <a:xfrm>
            <a:off x="628651" y="1690116"/>
            <a:ext cx="3351371" cy="2410460"/>
            <a:chOff x="838200" y="1690116"/>
            <a:chExt cx="4468495" cy="2410460"/>
          </a:xfrm>
        </p:grpSpPr>
        <p:pic>
          <p:nvPicPr>
            <p:cNvPr id="5" name="object 5"/>
            <p:cNvPicPr/>
            <p:nvPr/>
          </p:nvPicPr>
          <p:blipFill>
            <a:blip r:embed="rId2" cstate="print"/>
            <a:stretch>
              <a:fillRect/>
            </a:stretch>
          </p:blipFill>
          <p:spPr>
            <a:xfrm>
              <a:off x="877227" y="1774240"/>
              <a:ext cx="4429340" cy="1818741"/>
            </a:xfrm>
            <a:prstGeom prst="rect">
              <a:avLst/>
            </a:prstGeom>
          </p:spPr>
        </p:pic>
        <p:sp>
          <p:nvSpPr>
            <p:cNvPr id="6" name="object 6"/>
            <p:cNvSpPr/>
            <p:nvPr/>
          </p:nvSpPr>
          <p:spPr>
            <a:xfrm>
              <a:off x="4080129" y="3021330"/>
              <a:ext cx="182880" cy="1079500"/>
            </a:xfrm>
            <a:custGeom>
              <a:avLst/>
              <a:gdLst/>
              <a:ahLst/>
              <a:cxnLst/>
              <a:rect l="l" t="t" r="r" b="b"/>
              <a:pathLst>
                <a:path w="182879" h="1079500">
                  <a:moveTo>
                    <a:pt x="132460" y="73829"/>
                  </a:moveTo>
                  <a:lnTo>
                    <a:pt x="0" y="1075563"/>
                  </a:lnTo>
                  <a:lnTo>
                    <a:pt x="25146" y="1078992"/>
                  </a:lnTo>
                  <a:lnTo>
                    <a:pt x="157601" y="77172"/>
                  </a:lnTo>
                  <a:lnTo>
                    <a:pt x="132460" y="73829"/>
                  </a:lnTo>
                  <a:close/>
                </a:path>
                <a:path w="182879" h="1079500">
                  <a:moveTo>
                    <a:pt x="176159" y="61341"/>
                  </a:moveTo>
                  <a:lnTo>
                    <a:pt x="134112" y="61341"/>
                  </a:lnTo>
                  <a:lnTo>
                    <a:pt x="159258" y="64643"/>
                  </a:lnTo>
                  <a:lnTo>
                    <a:pt x="157601" y="77172"/>
                  </a:lnTo>
                  <a:lnTo>
                    <a:pt x="182753" y="80518"/>
                  </a:lnTo>
                  <a:lnTo>
                    <a:pt x="176159" y="61341"/>
                  </a:lnTo>
                  <a:close/>
                </a:path>
                <a:path w="182879" h="1079500">
                  <a:moveTo>
                    <a:pt x="134112" y="61341"/>
                  </a:moveTo>
                  <a:lnTo>
                    <a:pt x="132460" y="73829"/>
                  </a:lnTo>
                  <a:lnTo>
                    <a:pt x="157601" y="77172"/>
                  </a:lnTo>
                  <a:lnTo>
                    <a:pt x="159258" y="64643"/>
                  </a:lnTo>
                  <a:lnTo>
                    <a:pt x="134112" y="61341"/>
                  </a:lnTo>
                  <a:close/>
                </a:path>
                <a:path w="182879" h="1079500">
                  <a:moveTo>
                    <a:pt x="155067" y="0"/>
                  </a:moveTo>
                  <a:lnTo>
                    <a:pt x="107315" y="70485"/>
                  </a:lnTo>
                  <a:lnTo>
                    <a:pt x="132460" y="73829"/>
                  </a:lnTo>
                  <a:lnTo>
                    <a:pt x="134112" y="61341"/>
                  </a:lnTo>
                  <a:lnTo>
                    <a:pt x="176159" y="61341"/>
                  </a:lnTo>
                  <a:lnTo>
                    <a:pt x="155067" y="0"/>
                  </a:lnTo>
                  <a:close/>
                </a:path>
              </a:pathLst>
            </a:custGeom>
            <a:solidFill>
              <a:srgbClr val="C00000"/>
            </a:solidFill>
          </p:spPr>
          <p:txBody>
            <a:bodyPr wrap="square" lIns="0" tIns="0" rIns="0" bIns="0" rtlCol="0"/>
            <a:lstStyle/>
            <a:p>
              <a:endParaRPr/>
            </a:p>
          </p:txBody>
        </p:sp>
        <p:sp>
          <p:nvSpPr>
            <p:cNvPr id="7" name="object 7"/>
            <p:cNvSpPr/>
            <p:nvPr/>
          </p:nvSpPr>
          <p:spPr>
            <a:xfrm>
              <a:off x="2210561" y="1867662"/>
              <a:ext cx="2585085" cy="1624965"/>
            </a:xfrm>
            <a:custGeom>
              <a:avLst/>
              <a:gdLst/>
              <a:ahLst/>
              <a:cxnLst/>
              <a:rect l="l" t="t" r="r" b="b"/>
              <a:pathLst>
                <a:path w="2585085" h="1624964">
                  <a:moveTo>
                    <a:pt x="0" y="812291"/>
                  </a:moveTo>
                  <a:lnTo>
                    <a:pt x="5281" y="738364"/>
                  </a:lnTo>
                  <a:lnTo>
                    <a:pt x="20821" y="666295"/>
                  </a:lnTo>
                  <a:lnTo>
                    <a:pt x="46164" y="596370"/>
                  </a:lnTo>
                  <a:lnTo>
                    <a:pt x="80853" y="528878"/>
                  </a:lnTo>
                  <a:lnTo>
                    <a:pt x="101560" y="496133"/>
                  </a:lnTo>
                  <a:lnTo>
                    <a:pt x="124432" y="464104"/>
                  </a:lnTo>
                  <a:lnTo>
                    <a:pt x="149413" y="432826"/>
                  </a:lnTo>
                  <a:lnTo>
                    <a:pt x="176445" y="402336"/>
                  </a:lnTo>
                  <a:lnTo>
                    <a:pt x="205471" y="372668"/>
                  </a:lnTo>
                  <a:lnTo>
                    <a:pt x="236435" y="343860"/>
                  </a:lnTo>
                  <a:lnTo>
                    <a:pt x="269279" y="315946"/>
                  </a:lnTo>
                  <a:lnTo>
                    <a:pt x="303947" y="288964"/>
                  </a:lnTo>
                  <a:lnTo>
                    <a:pt x="340380" y="262948"/>
                  </a:lnTo>
                  <a:lnTo>
                    <a:pt x="378523" y="237934"/>
                  </a:lnTo>
                  <a:lnTo>
                    <a:pt x="418318" y="213959"/>
                  </a:lnTo>
                  <a:lnTo>
                    <a:pt x="459708" y="191058"/>
                  </a:lnTo>
                  <a:lnTo>
                    <a:pt x="502636" y="169267"/>
                  </a:lnTo>
                  <a:lnTo>
                    <a:pt x="547046" y="148622"/>
                  </a:lnTo>
                  <a:lnTo>
                    <a:pt x="592879" y="129158"/>
                  </a:lnTo>
                  <a:lnTo>
                    <a:pt x="640079" y="110913"/>
                  </a:lnTo>
                  <a:lnTo>
                    <a:pt x="688590" y="93921"/>
                  </a:lnTo>
                  <a:lnTo>
                    <a:pt x="738353" y="78218"/>
                  </a:lnTo>
                  <a:lnTo>
                    <a:pt x="789312" y="63841"/>
                  </a:lnTo>
                  <a:lnTo>
                    <a:pt x="841411" y="50825"/>
                  </a:lnTo>
                  <a:lnTo>
                    <a:pt x="894591" y="39205"/>
                  </a:lnTo>
                  <a:lnTo>
                    <a:pt x="948795" y="29019"/>
                  </a:lnTo>
                  <a:lnTo>
                    <a:pt x="1003968" y="20301"/>
                  </a:lnTo>
                  <a:lnTo>
                    <a:pt x="1060051" y="13088"/>
                  </a:lnTo>
                  <a:lnTo>
                    <a:pt x="1116988" y="7416"/>
                  </a:lnTo>
                  <a:lnTo>
                    <a:pt x="1174722" y="3320"/>
                  </a:lnTo>
                  <a:lnTo>
                    <a:pt x="1233195" y="835"/>
                  </a:lnTo>
                  <a:lnTo>
                    <a:pt x="1292352" y="0"/>
                  </a:lnTo>
                  <a:lnTo>
                    <a:pt x="1351508" y="835"/>
                  </a:lnTo>
                  <a:lnTo>
                    <a:pt x="1409981" y="3320"/>
                  </a:lnTo>
                  <a:lnTo>
                    <a:pt x="1467715" y="7416"/>
                  </a:lnTo>
                  <a:lnTo>
                    <a:pt x="1524652" y="13088"/>
                  </a:lnTo>
                  <a:lnTo>
                    <a:pt x="1580735" y="20301"/>
                  </a:lnTo>
                  <a:lnTo>
                    <a:pt x="1635908" y="29019"/>
                  </a:lnTo>
                  <a:lnTo>
                    <a:pt x="1690112" y="39205"/>
                  </a:lnTo>
                  <a:lnTo>
                    <a:pt x="1743292" y="50825"/>
                  </a:lnTo>
                  <a:lnTo>
                    <a:pt x="1795391" y="63841"/>
                  </a:lnTo>
                  <a:lnTo>
                    <a:pt x="1846350" y="78218"/>
                  </a:lnTo>
                  <a:lnTo>
                    <a:pt x="1896113" y="93921"/>
                  </a:lnTo>
                  <a:lnTo>
                    <a:pt x="1944624" y="110913"/>
                  </a:lnTo>
                  <a:lnTo>
                    <a:pt x="1991824" y="129158"/>
                  </a:lnTo>
                  <a:lnTo>
                    <a:pt x="2037657" y="148622"/>
                  </a:lnTo>
                  <a:lnTo>
                    <a:pt x="2082067" y="169267"/>
                  </a:lnTo>
                  <a:lnTo>
                    <a:pt x="2124995" y="191058"/>
                  </a:lnTo>
                  <a:lnTo>
                    <a:pt x="2166385" y="213959"/>
                  </a:lnTo>
                  <a:lnTo>
                    <a:pt x="2206180" y="237934"/>
                  </a:lnTo>
                  <a:lnTo>
                    <a:pt x="2244323" y="262948"/>
                  </a:lnTo>
                  <a:lnTo>
                    <a:pt x="2280756" y="288964"/>
                  </a:lnTo>
                  <a:lnTo>
                    <a:pt x="2315424" y="315946"/>
                  </a:lnTo>
                  <a:lnTo>
                    <a:pt x="2348268" y="343860"/>
                  </a:lnTo>
                  <a:lnTo>
                    <a:pt x="2379232" y="372668"/>
                  </a:lnTo>
                  <a:lnTo>
                    <a:pt x="2408258" y="402336"/>
                  </a:lnTo>
                  <a:lnTo>
                    <a:pt x="2435290" y="432826"/>
                  </a:lnTo>
                  <a:lnTo>
                    <a:pt x="2460271" y="464104"/>
                  </a:lnTo>
                  <a:lnTo>
                    <a:pt x="2483143" y="496133"/>
                  </a:lnTo>
                  <a:lnTo>
                    <a:pt x="2503850" y="528878"/>
                  </a:lnTo>
                  <a:lnTo>
                    <a:pt x="2522334" y="562302"/>
                  </a:lnTo>
                  <a:lnTo>
                    <a:pt x="2552407" y="631047"/>
                  </a:lnTo>
                  <a:lnTo>
                    <a:pt x="2572906" y="702079"/>
                  </a:lnTo>
                  <a:lnTo>
                    <a:pt x="2583374" y="775114"/>
                  </a:lnTo>
                  <a:lnTo>
                    <a:pt x="2584704" y="812291"/>
                  </a:lnTo>
                  <a:lnTo>
                    <a:pt x="2583374" y="849469"/>
                  </a:lnTo>
                  <a:lnTo>
                    <a:pt x="2572906" y="922504"/>
                  </a:lnTo>
                  <a:lnTo>
                    <a:pt x="2552407" y="993536"/>
                  </a:lnTo>
                  <a:lnTo>
                    <a:pt x="2522334" y="1062281"/>
                  </a:lnTo>
                  <a:lnTo>
                    <a:pt x="2503850" y="1095705"/>
                  </a:lnTo>
                  <a:lnTo>
                    <a:pt x="2483143" y="1128450"/>
                  </a:lnTo>
                  <a:lnTo>
                    <a:pt x="2460271" y="1160479"/>
                  </a:lnTo>
                  <a:lnTo>
                    <a:pt x="2435290" y="1191757"/>
                  </a:lnTo>
                  <a:lnTo>
                    <a:pt x="2408258" y="1222247"/>
                  </a:lnTo>
                  <a:lnTo>
                    <a:pt x="2379232" y="1251915"/>
                  </a:lnTo>
                  <a:lnTo>
                    <a:pt x="2348268" y="1280723"/>
                  </a:lnTo>
                  <a:lnTo>
                    <a:pt x="2315424" y="1308637"/>
                  </a:lnTo>
                  <a:lnTo>
                    <a:pt x="2280756" y="1335619"/>
                  </a:lnTo>
                  <a:lnTo>
                    <a:pt x="2244323" y="1361635"/>
                  </a:lnTo>
                  <a:lnTo>
                    <a:pt x="2206180" y="1386649"/>
                  </a:lnTo>
                  <a:lnTo>
                    <a:pt x="2166385" y="1410624"/>
                  </a:lnTo>
                  <a:lnTo>
                    <a:pt x="2124995" y="1433525"/>
                  </a:lnTo>
                  <a:lnTo>
                    <a:pt x="2082067" y="1455316"/>
                  </a:lnTo>
                  <a:lnTo>
                    <a:pt x="2037657" y="1475961"/>
                  </a:lnTo>
                  <a:lnTo>
                    <a:pt x="1991824" y="1495425"/>
                  </a:lnTo>
                  <a:lnTo>
                    <a:pt x="1944624" y="1513670"/>
                  </a:lnTo>
                  <a:lnTo>
                    <a:pt x="1896113" y="1530662"/>
                  </a:lnTo>
                  <a:lnTo>
                    <a:pt x="1846350" y="1546365"/>
                  </a:lnTo>
                  <a:lnTo>
                    <a:pt x="1795391" y="1560742"/>
                  </a:lnTo>
                  <a:lnTo>
                    <a:pt x="1743292" y="1573758"/>
                  </a:lnTo>
                  <a:lnTo>
                    <a:pt x="1690112" y="1585378"/>
                  </a:lnTo>
                  <a:lnTo>
                    <a:pt x="1635908" y="1595564"/>
                  </a:lnTo>
                  <a:lnTo>
                    <a:pt x="1580735" y="1604282"/>
                  </a:lnTo>
                  <a:lnTo>
                    <a:pt x="1524652" y="1611495"/>
                  </a:lnTo>
                  <a:lnTo>
                    <a:pt x="1467715" y="1617167"/>
                  </a:lnTo>
                  <a:lnTo>
                    <a:pt x="1409981" y="1621263"/>
                  </a:lnTo>
                  <a:lnTo>
                    <a:pt x="1351508" y="1623748"/>
                  </a:lnTo>
                  <a:lnTo>
                    <a:pt x="1292352" y="1624584"/>
                  </a:lnTo>
                  <a:lnTo>
                    <a:pt x="1233195" y="1623748"/>
                  </a:lnTo>
                  <a:lnTo>
                    <a:pt x="1174722" y="1621263"/>
                  </a:lnTo>
                  <a:lnTo>
                    <a:pt x="1116988" y="1617167"/>
                  </a:lnTo>
                  <a:lnTo>
                    <a:pt x="1060051" y="1611495"/>
                  </a:lnTo>
                  <a:lnTo>
                    <a:pt x="1003968" y="1604282"/>
                  </a:lnTo>
                  <a:lnTo>
                    <a:pt x="948795" y="1595564"/>
                  </a:lnTo>
                  <a:lnTo>
                    <a:pt x="894591" y="1585378"/>
                  </a:lnTo>
                  <a:lnTo>
                    <a:pt x="841411" y="1573758"/>
                  </a:lnTo>
                  <a:lnTo>
                    <a:pt x="789312" y="1560742"/>
                  </a:lnTo>
                  <a:lnTo>
                    <a:pt x="738353" y="1546365"/>
                  </a:lnTo>
                  <a:lnTo>
                    <a:pt x="688590" y="1530662"/>
                  </a:lnTo>
                  <a:lnTo>
                    <a:pt x="640080" y="1513670"/>
                  </a:lnTo>
                  <a:lnTo>
                    <a:pt x="592879" y="1495425"/>
                  </a:lnTo>
                  <a:lnTo>
                    <a:pt x="547046" y="1475961"/>
                  </a:lnTo>
                  <a:lnTo>
                    <a:pt x="502636" y="1455316"/>
                  </a:lnTo>
                  <a:lnTo>
                    <a:pt x="459708" y="1433525"/>
                  </a:lnTo>
                  <a:lnTo>
                    <a:pt x="418318" y="1410624"/>
                  </a:lnTo>
                  <a:lnTo>
                    <a:pt x="378523" y="1386649"/>
                  </a:lnTo>
                  <a:lnTo>
                    <a:pt x="340380" y="1361635"/>
                  </a:lnTo>
                  <a:lnTo>
                    <a:pt x="303947" y="1335619"/>
                  </a:lnTo>
                  <a:lnTo>
                    <a:pt x="269279" y="1308637"/>
                  </a:lnTo>
                  <a:lnTo>
                    <a:pt x="236435" y="1280723"/>
                  </a:lnTo>
                  <a:lnTo>
                    <a:pt x="205471" y="1251915"/>
                  </a:lnTo>
                  <a:lnTo>
                    <a:pt x="176445" y="1222247"/>
                  </a:lnTo>
                  <a:lnTo>
                    <a:pt x="149413" y="1191757"/>
                  </a:lnTo>
                  <a:lnTo>
                    <a:pt x="124432" y="1160479"/>
                  </a:lnTo>
                  <a:lnTo>
                    <a:pt x="101560" y="1128450"/>
                  </a:lnTo>
                  <a:lnTo>
                    <a:pt x="80853" y="1095705"/>
                  </a:lnTo>
                  <a:lnTo>
                    <a:pt x="62369" y="1062281"/>
                  </a:lnTo>
                  <a:lnTo>
                    <a:pt x="32296" y="993536"/>
                  </a:lnTo>
                  <a:lnTo>
                    <a:pt x="11797" y="922504"/>
                  </a:lnTo>
                  <a:lnTo>
                    <a:pt x="1329" y="849469"/>
                  </a:lnTo>
                  <a:lnTo>
                    <a:pt x="0" y="812291"/>
                  </a:lnTo>
                  <a:close/>
                </a:path>
              </a:pathLst>
            </a:custGeom>
            <a:ln w="22225">
              <a:solidFill>
                <a:srgbClr val="C00000"/>
              </a:solidFill>
            </a:ln>
          </p:spPr>
          <p:txBody>
            <a:bodyPr wrap="square" lIns="0" tIns="0" rIns="0" bIns="0" rtlCol="0"/>
            <a:lstStyle/>
            <a:p>
              <a:endParaRPr/>
            </a:p>
          </p:txBody>
        </p:sp>
        <p:sp>
          <p:nvSpPr>
            <p:cNvPr id="8" name="object 8"/>
            <p:cNvSpPr/>
            <p:nvPr/>
          </p:nvSpPr>
          <p:spPr>
            <a:xfrm>
              <a:off x="838200" y="1690116"/>
              <a:ext cx="251460" cy="277495"/>
            </a:xfrm>
            <a:custGeom>
              <a:avLst/>
              <a:gdLst/>
              <a:ahLst/>
              <a:cxnLst/>
              <a:rect l="l" t="t" r="r" b="b"/>
              <a:pathLst>
                <a:path w="251459" h="277494">
                  <a:moveTo>
                    <a:pt x="251459" y="0"/>
                  </a:moveTo>
                  <a:lnTo>
                    <a:pt x="0" y="0"/>
                  </a:lnTo>
                  <a:lnTo>
                    <a:pt x="0" y="277367"/>
                  </a:lnTo>
                  <a:lnTo>
                    <a:pt x="251459" y="277367"/>
                  </a:lnTo>
                  <a:lnTo>
                    <a:pt x="251459" y="0"/>
                  </a:lnTo>
                  <a:close/>
                </a:path>
              </a:pathLst>
            </a:custGeom>
            <a:solidFill>
              <a:srgbClr val="FFFFFF"/>
            </a:solidFill>
          </p:spPr>
          <p:txBody>
            <a:bodyPr wrap="square" lIns="0" tIns="0" rIns="0" bIns="0" rtlCol="0"/>
            <a:lstStyle/>
            <a:p>
              <a:endParaRPr/>
            </a:p>
          </p:txBody>
        </p:sp>
      </p:grpSp>
      <p:sp>
        <p:nvSpPr>
          <p:cNvPr id="9" name="object 9"/>
          <p:cNvSpPr txBox="1"/>
          <p:nvPr/>
        </p:nvSpPr>
        <p:spPr>
          <a:xfrm>
            <a:off x="2703288" y="4124706"/>
            <a:ext cx="1259111" cy="628377"/>
          </a:xfrm>
          <a:prstGeom prst="rect">
            <a:avLst/>
          </a:prstGeom>
        </p:spPr>
        <p:txBody>
          <a:bodyPr vert="horz" wrap="square" lIns="0" tIns="12700" rIns="0" bIns="0" rtlCol="0">
            <a:spAutoFit/>
          </a:bodyPr>
          <a:lstStyle/>
          <a:p>
            <a:pPr marL="12700" marR="5080">
              <a:lnSpc>
                <a:spcPct val="100000"/>
              </a:lnSpc>
              <a:spcBef>
                <a:spcPts val="100"/>
              </a:spcBef>
            </a:pPr>
            <a:r>
              <a:rPr sz="2000" b="1" dirty="0">
                <a:solidFill>
                  <a:srgbClr val="C00000"/>
                </a:solidFill>
                <a:latin typeface="Calibri"/>
                <a:cs typeface="Calibri"/>
              </a:rPr>
              <a:t>Acti</a:t>
            </a:r>
            <a:r>
              <a:rPr sz="2000" b="1" spc="-25" dirty="0">
                <a:solidFill>
                  <a:srgbClr val="C00000"/>
                </a:solidFill>
                <a:latin typeface="Calibri"/>
                <a:cs typeface="Calibri"/>
              </a:rPr>
              <a:t>v</a:t>
            </a:r>
            <a:r>
              <a:rPr sz="2000" b="1" spc="-30" dirty="0">
                <a:solidFill>
                  <a:srgbClr val="C00000"/>
                </a:solidFill>
                <a:latin typeface="Calibri"/>
                <a:cs typeface="Calibri"/>
              </a:rPr>
              <a:t>a</a:t>
            </a:r>
            <a:r>
              <a:rPr sz="2000" b="1" dirty="0">
                <a:solidFill>
                  <a:srgbClr val="C00000"/>
                </a:solidFill>
                <a:latin typeface="Calibri"/>
                <a:cs typeface="Calibri"/>
              </a:rPr>
              <a:t>tion  Function</a:t>
            </a:r>
            <a:endParaRPr sz="2000">
              <a:latin typeface="Calibri"/>
              <a:cs typeface="Calibri"/>
            </a:endParaRPr>
          </a:p>
        </p:txBody>
      </p:sp>
      <p:sp>
        <p:nvSpPr>
          <p:cNvPr id="10" name="object 10"/>
          <p:cNvSpPr txBox="1"/>
          <p:nvPr/>
        </p:nvSpPr>
        <p:spPr>
          <a:xfrm>
            <a:off x="701039" y="1662761"/>
            <a:ext cx="135255" cy="474489"/>
          </a:xfrm>
          <a:prstGeom prst="rect">
            <a:avLst/>
          </a:prstGeom>
        </p:spPr>
        <p:txBody>
          <a:bodyPr vert="horz" wrap="square" lIns="0" tIns="12700" rIns="0" bIns="0" rtlCol="0">
            <a:spAutoFit/>
          </a:bodyPr>
          <a:lstStyle/>
          <a:p>
            <a:pPr marL="25400">
              <a:lnSpc>
                <a:spcPct val="100000"/>
              </a:lnSpc>
              <a:spcBef>
                <a:spcPts val="100"/>
              </a:spcBef>
            </a:pPr>
            <a:r>
              <a:rPr sz="1800" spc="-5" dirty="0">
                <a:latin typeface="Calibri"/>
                <a:cs typeface="Calibri"/>
              </a:rPr>
              <a:t>i</a:t>
            </a:r>
            <a:r>
              <a:rPr sz="1800" spc="-7" baseline="-20833" dirty="0">
                <a:latin typeface="Calibri"/>
                <a:cs typeface="Calibri"/>
              </a:rPr>
              <a:t>1</a:t>
            </a:r>
            <a:endParaRPr sz="1800" baseline="-20833">
              <a:latin typeface="Calibri"/>
              <a:cs typeface="Calibri"/>
            </a:endParaRPr>
          </a:p>
        </p:txBody>
      </p:sp>
      <p:sp>
        <p:nvSpPr>
          <p:cNvPr id="11" name="object 11"/>
          <p:cNvSpPr/>
          <p:nvPr/>
        </p:nvSpPr>
        <p:spPr>
          <a:xfrm>
            <a:off x="642366" y="2470405"/>
            <a:ext cx="190024" cy="277495"/>
          </a:xfrm>
          <a:custGeom>
            <a:avLst/>
            <a:gdLst/>
            <a:ahLst/>
            <a:cxnLst/>
            <a:rect l="l" t="t" r="r" b="b"/>
            <a:pathLst>
              <a:path w="253365" h="277494">
                <a:moveTo>
                  <a:pt x="252984" y="0"/>
                </a:moveTo>
                <a:lnTo>
                  <a:pt x="0" y="0"/>
                </a:lnTo>
                <a:lnTo>
                  <a:pt x="0" y="277367"/>
                </a:lnTo>
                <a:lnTo>
                  <a:pt x="252984" y="277367"/>
                </a:lnTo>
                <a:lnTo>
                  <a:pt x="252984" y="0"/>
                </a:lnTo>
                <a:close/>
              </a:path>
            </a:pathLst>
          </a:custGeom>
          <a:solidFill>
            <a:srgbClr val="FFFFFF"/>
          </a:solidFill>
        </p:spPr>
        <p:txBody>
          <a:bodyPr wrap="square" lIns="0" tIns="0" rIns="0" bIns="0" rtlCol="0"/>
          <a:lstStyle/>
          <a:p>
            <a:endParaRPr/>
          </a:p>
        </p:txBody>
      </p:sp>
      <p:sp>
        <p:nvSpPr>
          <p:cNvPr id="12" name="object 12"/>
          <p:cNvSpPr txBox="1"/>
          <p:nvPr/>
        </p:nvSpPr>
        <p:spPr>
          <a:xfrm>
            <a:off x="705917" y="2443098"/>
            <a:ext cx="154305" cy="474489"/>
          </a:xfrm>
          <a:prstGeom prst="rect">
            <a:avLst/>
          </a:prstGeom>
        </p:spPr>
        <p:txBody>
          <a:bodyPr vert="horz" wrap="square" lIns="0" tIns="12700" rIns="0" bIns="0" rtlCol="0">
            <a:spAutoFit/>
          </a:bodyPr>
          <a:lstStyle/>
          <a:p>
            <a:pPr marL="38100">
              <a:lnSpc>
                <a:spcPct val="100000"/>
              </a:lnSpc>
              <a:spcBef>
                <a:spcPts val="100"/>
              </a:spcBef>
            </a:pPr>
            <a:r>
              <a:rPr sz="1800" spc="-5" dirty="0">
                <a:latin typeface="Calibri"/>
                <a:cs typeface="Calibri"/>
              </a:rPr>
              <a:t>i</a:t>
            </a:r>
            <a:r>
              <a:rPr sz="1800" spc="-7" baseline="-20833" dirty="0">
                <a:latin typeface="Calibri"/>
                <a:cs typeface="Calibri"/>
              </a:rPr>
              <a:t>2</a:t>
            </a:r>
            <a:endParaRPr sz="1800" baseline="-20833">
              <a:latin typeface="Calibri"/>
              <a:cs typeface="Calibri"/>
            </a:endParaRPr>
          </a:p>
        </p:txBody>
      </p:sp>
      <p:sp>
        <p:nvSpPr>
          <p:cNvPr id="13" name="object 13"/>
          <p:cNvSpPr/>
          <p:nvPr/>
        </p:nvSpPr>
        <p:spPr>
          <a:xfrm>
            <a:off x="642366" y="3313177"/>
            <a:ext cx="190024" cy="277495"/>
          </a:xfrm>
          <a:custGeom>
            <a:avLst/>
            <a:gdLst/>
            <a:ahLst/>
            <a:cxnLst/>
            <a:rect l="l" t="t" r="r" b="b"/>
            <a:pathLst>
              <a:path w="253365" h="277495">
                <a:moveTo>
                  <a:pt x="252984" y="0"/>
                </a:moveTo>
                <a:lnTo>
                  <a:pt x="0" y="0"/>
                </a:lnTo>
                <a:lnTo>
                  <a:pt x="0" y="277367"/>
                </a:lnTo>
                <a:lnTo>
                  <a:pt x="252984" y="277367"/>
                </a:lnTo>
                <a:lnTo>
                  <a:pt x="252984" y="0"/>
                </a:lnTo>
                <a:close/>
              </a:path>
            </a:pathLst>
          </a:custGeom>
          <a:solidFill>
            <a:srgbClr val="FFFFFF"/>
          </a:solidFill>
        </p:spPr>
        <p:txBody>
          <a:bodyPr wrap="square" lIns="0" tIns="0" rIns="0" bIns="0" rtlCol="0"/>
          <a:lstStyle/>
          <a:p>
            <a:endParaRPr/>
          </a:p>
        </p:txBody>
      </p:sp>
      <p:sp>
        <p:nvSpPr>
          <p:cNvPr id="14" name="object 14"/>
          <p:cNvSpPr txBox="1"/>
          <p:nvPr/>
        </p:nvSpPr>
        <p:spPr>
          <a:xfrm>
            <a:off x="705917" y="3285821"/>
            <a:ext cx="154305" cy="474489"/>
          </a:xfrm>
          <a:prstGeom prst="rect">
            <a:avLst/>
          </a:prstGeom>
        </p:spPr>
        <p:txBody>
          <a:bodyPr vert="horz" wrap="square" lIns="0" tIns="12700" rIns="0" bIns="0" rtlCol="0">
            <a:spAutoFit/>
          </a:bodyPr>
          <a:lstStyle/>
          <a:p>
            <a:pPr marL="38100">
              <a:lnSpc>
                <a:spcPct val="100000"/>
              </a:lnSpc>
              <a:spcBef>
                <a:spcPts val="100"/>
              </a:spcBef>
            </a:pPr>
            <a:r>
              <a:rPr sz="1800" spc="-5" dirty="0">
                <a:latin typeface="Calibri"/>
                <a:cs typeface="Calibri"/>
              </a:rPr>
              <a:t>i</a:t>
            </a:r>
            <a:r>
              <a:rPr sz="1800" spc="-7" baseline="-20833" dirty="0">
                <a:latin typeface="Calibri"/>
                <a:cs typeface="Calibri"/>
              </a:rPr>
              <a:t>3</a:t>
            </a:r>
            <a:endParaRPr sz="1800" baseline="-20833">
              <a:latin typeface="Calibri"/>
              <a:cs typeface="Calibri"/>
            </a:endParaRPr>
          </a:p>
        </p:txBody>
      </p:sp>
      <p:sp>
        <p:nvSpPr>
          <p:cNvPr id="15" name="object 15"/>
          <p:cNvSpPr/>
          <p:nvPr/>
        </p:nvSpPr>
        <p:spPr>
          <a:xfrm>
            <a:off x="3824477" y="2484121"/>
            <a:ext cx="188595" cy="277495"/>
          </a:xfrm>
          <a:custGeom>
            <a:avLst/>
            <a:gdLst/>
            <a:ahLst/>
            <a:cxnLst/>
            <a:rect l="l" t="t" r="r" b="b"/>
            <a:pathLst>
              <a:path w="251460" h="277494">
                <a:moveTo>
                  <a:pt x="251460" y="0"/>
                </a:moveTo>
                <a:lnTo>
                  <a:pt x="0" y="0"/>
                </a:lnTo>
                <a:lnTo>
                  <a:pt x="0" y="277367"/>
                </a:lnTo>
                <a:lnTo>
                  <a:pt x="251460" y="277367"/>
                </a:lnTo>
                <a:lnTo>
                  <a:pt x="251460" y="0"/>
                </a:lnTo>
                <a:close/>
              </a:path>
            </a:pathLst>
          </a:custGeom>
          <a:solidFill>
            <a:srgbClr val="FFFFFF"/>
          </a:solidFill>
        </p:spPr>
        <p:txBody>
          <a:bodyPr wrap="square" lIns="0" tIns="0" rIns="0" bIns="0" rtlCol="0"/>
          <a:lstStyle/>
          <a:p>
            <a:endParaRPr/>
          </a:p>
        </p:txBody>
      </p:sp>
      <p:sp>
        <p:nvSpPr>
          <p:cNvPr id="16" name="object 16"/>
          <p:cNvSpPr txBox="1"/>
          <p:nvPr/>
        </p:nvSpPr>
        <p:spPr>
          <a:xfrm>
            <a:off x="3795902" y="2457069"/>
            <a:ext cx="205740" cy="474489"/>
          </a:xfrm>
          <a:prstGeom prst="rect">
            <a:avLst/>
          </a:prstGeom>
        </p:spPr>
        <p:txBody>
          <a:bodyPr vert="horz" wrap="square" lIns="0" tIns="12700" rIns="0" bIns="0" rtlCol="0">
            <a:spAutoFit/>
          </a:bodyPr>
          <a:lstStyle/>
          <a:p>
            <a:pPr marL="38100">
              <a:lnSpc>
                <a:spcPct val="100000"/>
              </a:lnSpc>
              <a:spcBef>
                <a:spcPts val="100"/>
              </a:spcBef>
            </a:pPr>
            <a:r>
              <a:rPr sz="1800" dirty="0">
                <a:latin typeface="Calibri"/>
                <a:cs typeface="Calibri"/>
              </a:rPr>
              <a:t>h</a:t>
            </a:r>
            <a:r>
              <a:rPr sz="1800" baseline="-20833" dirty="0">
                <a:latin typeface="Calibri"/>
                <a:cs typeface="Calibri"/>
              </a:rPr>
              <a:t>1</a:t>
            </a:r>
            <a:endParaRPr sz="1800" baseline="-20833">
              <a:latin typeface="Calibri"/>
              <a:cs typeface="Calibri"/>
            </a:endParaRPr>
          </a:p>
        </p:txBody>
      </p:sp>
      <p:pic>
        <p:nvPicPr>
          <p:cNvPr id="17" name="Picture 16" descr="new logo.png">
            <a:hlinkClick r:id="rId3"/>
          </p:cNvPr>
          <p:cNvPicPr>
            <a:picLocks noChangeAspect="1"/>
          </p:cNvPicPr>
          <p:nvPr/>
        </p:nvPicPr>
        <p:blipFill>
          <a:blip r:embed="rId4" cstate="print"/>
          <a:stretch>
            <a:fillRect/>
          </a:stretch>
        </p:blipFill>
        <p:spPr>
          <a:xfrm>
            <a:off x="0" y="0"/>
            <a:ext cx="1066800" cy="1066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Why Do We Need Activation Functions?</a:t>
            </a:r>
            <a:endParaRPr lang="en-US" sz="3600" dirty="0"/>
          </a:p>
        </p:txBody>
      </p:sp>
      <p:sp>
        <p:nvSpPr>
          <p:cNvPr id="3" name="Content Placeholder 2"/>
          <p:cNvSpPr>
            <a:spLocks noGrp="1"/>
          </p:cNvSpPr>
          <p:nvPr>
            <p:ph idx="1"/>
          </p:nvPr>
        </p:nvSpPr>
        <p:spPr>
          <a:xfrm>
            <a:off x="457200" y="1295400"/>
            <a:ext cx="8229600" cy="4525963"/>
          </a:xfrm>
        </p:spPr>
        <p:txBody>
          <a:bodyPr>
            <a:noAutofit/>
          </a:bodyPr>
          <a:lstStyle/>
          <a:p>
            <a:r>
              <a:rPr lang="en-US" sz="1800" b="1" dirty="0" smtClean="0"/>
              <a:t>Imagine a Simple Task:</a:t>
            </a:r>
            <a:r>
              <a:rPr lang="en-US" sz="1800" dirty="0" smtClean="0"/>
              <a:t> Think of a basic calculator. If you input 2 + 2, it will always give you 4. This is a straightforward linear operation. But what if you want the calculator to predict something complex, like whether an image is of a cat or a dog? A simple calculator can't do that because it's limited to just adding and multiplying numbers.</a:t>
            </a:r>
          </a:p>
          <a:p>
            <a:r>
              <a:rPr lang="en-US" sz="1800" b="1" dirty="0" smtClean="0"/>
              <a:t>Role of Activation Functions:</a:t>
            </a:r>
            <a:r>
              <a:rPr lang="en-US" sz="1800" dirty="0" smtClean="0"/>
              <a:t> Activation functions are like magical switches in a neural network. They allow the network to take complex decisions, beyond just adding or multiplying. Instead of just giving you linear, straightforward results like a basic calculator, these functions help the network understand and predict much more complicated things, like identifying a cat in a picture or recognizing handwritten digits.</a:t>
            </a:r>
          </a:p>
          <a:p>
            <a:r>
              <a:rPr lang="en-US" sz="1800" b="1" dirty="0" smtClean="0"/>
              <a:t>Example in Simple Terms:</a:t>
            </a:r>
            <a:r>
              <a:rPr lang="en-US" sz="1800" dirty="0" smtClean="0"/>
              <a:t> Think of a light switch (a neuron) that only turns on when it gets a signal (input). The activation function is like a smart switch. It decides not just "on" or "off," but maybe "dim," "bright," or "super bright" depending on the situation. For instance, with an activation function, the network might see an ear and a tail in a picture and think, "This is bright enough to say it's a cat."</a:t>
            </a:r>
            <a:endParaRPr lang="en-US" sz="1800" dirty="0"/>
          </a:p>
        </p:txBody>
      </p:sp>
      <p:pic>
        <p:nvPicPr>
          <p:cNvPr id="4" name="Picture 3" descr="new logo.png">
            <a:hlinkClick r:id="rId2"/>
          </p:cNvPr>
          <p:cNvPicPr>
            <a:picLocks noChangeAspect="1"/>
          </p:cNvPicPr>
          <p:nvPr/>
        </p:nvPicPr>
        <p:blipFill>
          <a:blip r:embed="rId3" cstate="print"/>
          <a:stretch>
            <a:fillRect/>
          </a:stretch>
        </p:blipFill>
        <p:spPr>
          <a:xfrm>
            <a:off x="0" y="0"/>
            <a:ext cx="1066800" cy="1066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Activation Functions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1. Linear Activation Function</a:t>
            </a:r>
            <a:endParaRPr lang="en-US" dirty="0" smtClean="0"/>
          </a:p>
          <a:p>
            <a:r>
              <a:rPr lang="en-US" b="1" dirty="0" smtClean="0"/>
              <a:t>Explanation:</a:t>
            </a:r>
            <a:r>
              <a:rPr lang="en-US" dirty="0" smtClean="0"/>
              <a:t> This is the simplest type of activation function. It just outputs the input as it is but with a weight (a number) multiplied by it.</a:t>
            </a:r>
          </a:p>
          <a:p>
            <a:r>
              <a:rPr lang="en-US" b="1" dirty="0" smtClean="0"/>
              <a:t>Example:</a:t>
            </a:r>
            <a:r>
              <a:rPr lang="en-US" dirty="0" smtClean="0"/>
              <a:t> Imagine a volume control. If you turn the knob, the output sound is just the input sound, but louder or softer depending on how much you turned it.</a:t>
            </a:r>
          </a:p>
          <a:p>
            <a:pPr>
              <a:buNone/>
            </a:pPr>
            <a:r>
              <a:rPr lang="en-US" b="1" dirty="0" smtClean="0"/>
              <a:t>2. Non-Linear Activation Functions</a:t>
            </a:r>
            <a:endParaRPr lang="en-US" dirty="0" smtClean="0"/>
          </a:p>
          <a:p>
            <a:r>
              <a:rPr lang="en-US" dirty="0" smtClean="0"/>
              <a:t>These are more commonly used in neural networks because they allow the model to learn complex patterns. Without them, the network would behave like a plain straight line and wouldn’t be able to handle complex data.</a:t>
            </a:r>
          </a:p>
          <a:p>
            <a:endParaRPr lang="en-US" dirty="0"/>
          </a:p>
        </p:txBody>
      </p:sp>
      <p:pic>
        <p:nvPicPr>
          <p:cNvPr id="4" name="Picture 3" descr="new logo.png">
            <a:hlinkClick r:id="rId2"/>
          </p:cNvPr>
          <p:cNvPicPr>
            <a:picLocks noChangeAspect="1"/>
          </p:cNvPicPr>
          <p:nvPr/>
        </p:nvPicPr>
        <p:blipFill>
          <a:blip r:embed="rId3" cstate="print"/>
          <a:stretch>
            <a:fillRect/>
          </a:stretch>
        </p:blipFill>
        <p:spPr>
          <a:xfrm>
            <a:off x="0" y="0"/>
            <a:ext cx="1066800" cy="1066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914400"/>
            <a:ext cx="4572000" cy="690574"/>
          </a:xfrm>
          <a:prstGeom prst="rect">
            <a:avLst/>
          </a:prstGeom>
        </p:spPr>
        <p:txBody>
          <a:bodyPr vert="horz" wrap="square" lIns="0" tIns="13335" rIns="0" bIns="0" rtlCol="0">
            <a:spAutoFit/>
          </a:bodyPr>
          <a:lstStyle/>
          <a:p>
            <a:pPr marL="12700">
              <a:lnSpc>
                <a:spcPct val="100000"/>
              </a:lnSpc>
              <a:spcBef>
                <a:spcPts val="105"/>
              </a:spcBef>
            </a:pPr>
            <a:r>
              <a:rPr spc="-15" dirty="0"/>
              <a:t>Activation</a:t>
            </a:r>
            <a:r>
              <a:rPr spc="-20" dirty="0"/>
              <a:t> </a:t>
            </a:r>
            <a:r>
              <a:rPr sz="4000" dirty="0"/>
              <a:t>Functions</a:t>
            </a:r>
          </a:p>
        </p:txBody>
      </p:sp>
      <p:sp>
        <p:nvSpPr>
          <p:cNvPr id="3" name="object 3"/>
          <p:cNvSpPr txBox="1"/>
          <p:nvPr/>
        </p:nvSpPr>
        <p:spPr>
          <a:xfrm>
            <a:off x="533400" y="1676400"/>
            <a:ext cx="4321493" cy="1054776"/>
          </a:xfrm>
          <a:prstGeom prst="rect">
            <a:avLst/>
          </a:prstGeom>
        </p:spPr>
        <p:txBody>
          <a:bodyPr vert="horz" wrap="square" lIns="0" tIns="53975" rIns="0" bIns="0" rtlCol="0">
            <a:spAutoFit/>
          </a:bodyPr>
          <a:lstStyle/>
          <a:p>
            <a:pPr marL="12700" marR="5080">
              <a:lnSpc>
                <a:spcPts val="2590"/>
              </a:lnSpc>
              <a:spcBef>
                <a:spcPts val="425"/>
              </a:spcBef>
            </a:pPr>
            <a:r>
              <a:rPr sz="2400" spc="40" dirty="0">
                <a:latin typeface="Tahoma"/>
                <a:cs typeface="Tahoma"/>
              </a:rPr>
              <a:t>Activation</a:t>
            </a:r>
            <a:r>
              <a:rPr sz="2400" spc="-145" dirty="0">
                <a:latin typeface="Tahoma"/>
                <a:cs typeface="Tahoma"/>
              </a:rPr>
              <a:t> </a:t>
            </a:r>
            <a:r>
              <a:rPr sz="2400" spc="25" dirty="0">
                <a:latin typeface="Tahoma"/>
                <a:cs typeface="Tahoma"/>
              </a:rPr>
              <a:t>functions</a:t>
            </a:r>
            <a:r>
              <a:rPr sz="2400" spc="-155" dirty="0">
                <a:latin typeface="Tahoma"/>
                <a:cs typeface="Tahoma"/>
              </a:rPr>
              <a:t> </a:t>
            </a:r>
            <a:r>
              <a:rPr sz="2400" spc="-5" dirty="0">
                <a:latin typeface="Tahoma"/>
                <a:cs typeface="Tahoma"/>
              </a:rPr>
              <a:t>must</a:t>
            </a:r>
            <a:r>
              <a:rPr sz="2400" spc="-155" dirty="0">
                <a:latin typeface="Tahoma"/>
                <a:cs typeface="Tahoma"/>
              </a:rPr>
              <a:t> </a:t>
            </a:r>
            <a:r>
              <a:rPr sz="2400" spc="10" dirty="0">
                <a:latin typeface="Tahoma"/>
                <a:cs typeface="Tahoma"/>
              </a:rPr>
              <a:t>be</a:t>
            </a:r>
            <a:r>
              <a:rPr sz="2400" spc="-165" dirty="0">
                <a:latin typeface="Tahoma"/>
                <a:cs typeface="Tahoma"/>
              </a:rPr>
              <a:t> </a:t>
            </a:r>
            <a:r>
              <a:rPr sz="2400" spc="5" dirty="0">
                <a:solidFill>
                  <a:srgbClr val="C00000"/>
                </a:solidFill>
                <a:latin typeface="Tahoma"/>
                <a:cs typeface="Tahoma"/>
              </a:rPr>
              <a:t>monotonic, </a:t>
            </a:r>
            <a:r>
              <a:rPr sz="2400" spc="-735" dirty="0">
                <a:solidFill>
                  <a:srgbClr val="C00000"/>
                </a:solidFill>
                <a:latin typeface="Tahoma"/>
                <a:cs typeface="Tahoma"/>
              </a:rPr>
              <a:t> </a:t>
            </a:r>
            <a:r>
              <a:rPr sz="2400" spc="5" dirty="0">
                <a:solidFill>
                  <a:srgbClr val="C00000"/>
                </a:solidFill>
                <a:latin typeface="Tahoma"/>
                <a:cs typeface="Tahoma"/>
              </a:rPr>
              <a:t>differentiable</a:t>
            </a:r>
            <a:r>
              <a:rPr sz="2400" spc="5" dirty="0">
                <a:latin typeface="Tahoma"/>
                <a:cs typeface="Tahoma"/>
              </a:rPr>
              <a:t>,</a:t>
            </a:r>
            <a:r>
              <a:rPr sz="2400" spc="-170" dirty="0">
                <a:latin typeface="Tahoma"/>
                <a:cs typeface="Tahoma"/>
              </a:rPr>
              <a:t> </a:t>
            </a:r>
            <a:r>
              <a:rPr sz="2400" spc="-20" dirty="0">
                <a:latin typeface="Tahoma"/>
                <a:cs typeface="Tahoma"/>
              </a:rPr>
              <a:t>and</a:t>
            </a:r>
            <a:r>
              <a:rPr sz="2400" spc="-140" dirty="0">
                <a:latin typeface="Tahoma"/>
                <a:cs typeface="Tahoma"/>
              </a:rPr>
              <a:t> </a:t>
            </a:r>
            <a:r>
              <a:rPr sz="2400" spc="20" dirty="0">
                <a:solidFill>
                  <a:srgbClr val="C00000"/>
                </a:solidFill>
                <a:latin typeface="Tahoma"/>
                <a:cs typeface="Tahoma"/>
              </a:rPr>
              <a:t>quickly</a:t>
            </a:r>
            <a:r>
              <a:rPr sz="2400" spc="-140" dirty="0">
                <a:solidFill>
                  <a:srgbClr val="C00000"/>
                </a:solidFill>
                <a:latin typeface="Tahoma"/>
                <a:cs typeface="Tahoma"/>
              </a:rPr>
              <a:t> </a:t>
            </a:r>
            <a:r>
              <a:rPr sz="2400" spc="-15" dirty="0">
                <a:solidFill>
                  <a:srgbClr val="C00000"/>
                </a:solidFill>
                <a:latin typeface="Tahoma"/>
                <a:cs typeface="Tahoma"/>
              </a:rPr>
              <a:t>converging</a:t>
            </a:r>
            <a:r>
              <a:rPr sz="2400" spc="-15" dirty="0">
                <a:latin typeface="Tahoma"/>
                <a:cs typeface="Tahoma"/>
              </a:rPr>
              <a:t>.</a:t>
            </a:r>
            <a:endParaRPr sz="2400">
              <a:latin typeface="Tahoma"/>
              <a:cs typeface="Tahoma"/>
            </a:endParaRPr>
          </a:p>
        </p:txBody>
      </p:sp>
      <p:sp>
        <p:nvSpPr>
          <p:cNvPr id="4" name="object 4"/>
          <p:cNvSpPr txBox="1"/>
          <p:nvPr/>
        </p:nvSpPr>
        <p:spPr>
          <a:xfrm>
            <a:off x="687705" y="2816759"/>
            <a:ext cx="3246596" cy="2000548"/>
          </a:xfrm>
          <a:prstGeom prst="rect">
            <a:avLst/>
          </a:prstGeom>
        </p:spPr>
        <p:txBody>
          <a:bodyPr vert="horz" wrap="square" lIns="0" tIns="96520" rIns="0" bIns="0" rtlCol="0">
            <a:spAutoFit/>
          </a:bodyPr>
          <a:lstStyle/>
          <a:p>
            <a:pPr marL="12700">
              <a:lnSpc>
                <a:spcPct val="100000"/>
              </a:lnSpc>
              <a:spcBef>
                <a:spcPts val="760"/>
              </a:spcBef>
            </a:pPr>
            <a:r>
              <a:rPr sz="2800" spc="-35" dirty="0">
                <a:latin typeface="Calibri"/>
                <a:cs typeface="Calibri"/>
              </a:rPr>
              <a:t>Types</a:t>
            </a:r>
            <a:r>
              <a:rPr sz="2800" dirty="0">
                <a:latin typeface="Calibri"/>
                <a:cs typeface="Calibri"/>
              </a:rPr>
              <a:t> </a:t>
            </a:r>
            <a:r>
              <a:rPr sz="2800" spc="-5" dirty="0">
                <a:latin typeface="Calibri"/>
                <a:cs typeface="Calibri"/>
              </a:rPr>
              <a:t>of</a:t>
            </a:r>
            <a:r>
              <a:rPr sz="2800" spc="-15" dirty="0">
                <a:latin typeface="Calibri"/>
                <a:cs typeface="Calibri"/>
              </a:rPr>
              <a:t> </a:t>
            </a:r>
            <a:r>
              <a:rPr sz="2800" spc="-10" dirty="0">
                <a:latin typeface="Calibri"/>
                <a:cs typeface="Calibri"/>
              </a:rPr>
              <a:t>Activation Functions:</a:t>
            </a:r>
            <a:endParaRPr sz="2800">
              <a:latin typeface="Calibri"/>
              <a:cs typeface="Calibri"/>
            </a:endParaRPr>
          </a:p>
          <a:p>
            <a:pPr marL="241300" indent="-228600">
              <a:lnSpc>
                <a:spcPct val="100000"/>
              </a:lnSpc>
              <a:spcBef>
                <a:spcPts val="660"/>
              </a:spcBef>
              <a:buFont typeface="Arial MT"/>
              <a:buChar char="•"/>
              <a:tabLst>
                <a:tab pos="241300" algn="l"/>
              </a:tabLst>
            </a:pPr>
            <a:r>
              <a:rPr sz="2800" spc="-10" dirty="0">
                <a:latin typeface="Calibri"/>
                <a:cs typeface="Calibri"/>
              </a:rPr>
              <a:t>Linear</a:t>
            </a:r>
            <a:endParaRPr sz="2800">
              <a:latin typeface="Calibri"/>
              <a:cs typeface="Calibri"/>
            </a:endParaRPr>
          </a:p>
          <a:p>
            <a:pPr marL="241300" indent="-228600">
              <a:lnSpc>
                <a:spcPct val="100000"/>
              </a:lnSpc>
              <a:spcBef>
                <a:spcPts val="670"/>
              </a:spcBef>
              <a:buFont typeface="Arial MT"/>
              <a:buChar char="•"/>
              <a:tabLst>
                <a:tab pos="241300" algn="l"/>
              </a:tabLst>
            </a:pPr>
            <a:r>
              <a:rPr sz="2800" spc="-10" dirty="0">
                <a:latin typeface="Calibri"/>
                <a:cs typeface="Calibri"/>
              </a:rPr>
              <a:t>Non-Linear</a:t>
            </a:r>
            <a:endParaRPr sz="2800">
              <a:latin typeface="Calibri"/>
              <a:cs typeface="Calibri"/>
            </a:endParaRPr>
          </a:p>
        </p:txBody>
      </p:sp>
      <p:grpSp>
        <p:nvGrpSpPr>
          <p:cNvPr id="5" name="object 5"/>
          <p:cNvGrpSpPr/>
          <p:nvPr/>
        </p:nvGrpSpPr>
        <p:grpSpPr>
          <a:xfrm>
            <a:off x="4906899" y="778763"/>
            <a:ext cx="3351371" cy="2409190"/>
            <a:chOff x="6542531" y="778763"/>
            <a:chExt cx="4468495" cy="2409190"/>
          </a:xfrm>
        </p:grpSpPr>
        <p:pic>
          <p:nvPicPr>
            <p:cNvPr id="6" name="object 6"/>
            <p:cNvPicPr/>
            <p:nvPr/>
          </p:nvPicPr>
          <p:blipFill>
            <a:blip r:embed="rId2" cstate="print"/>
            <a:stretch>
              <a:fillRect/>
            </a:stretch>
          </p:blipFill>
          <p:spPr>
            <a:xfrm>
              <a:off x="6583072" y="861364"/>
              <a:ext cx="4427827" cy="1818741"/>
            </a:xfrm>
            <a:prstGeom prst="rect">
              <a:avLst/>
            </a:prstGeom>
          </p:spPr>
        </p:pic>
        <p:sp>
          <p:nvSpPr>
            <p:cNvPr id="7" name="object 7"/>
            <p:cNvSpPr/>
            <p:nvPr/>
          </p:nvSpPr>
          <p:spPr>
            <a:xfrm>
              <a:off x="9784460" y="2108453"/>
              <a:ext cx="182880" cy="1079500"/>
            </a:xfrm>
            <a:custGeom>
              <a:avLst/>
              <a:gdLst/>
              <a:ahLst/>
              <a:cxnLst/>
              <a:rect l="l" t="t" r="r" b="b"/>
              <a:pathLst>
                <a:path w="182879" h="1079500">
                  <a:moveTo>
                    <a:pt x="132460" y="73829"/>
                  </a:moveTo>
                  <a:lnTo>
                    <a:pt x="0" y="1075563"/>
                  </a:lnTo>
                  <a:lnTo>
                    <a:pt x="25146" y="1078992"/>
                  </a:lnTo>
                  <a:lnTo>
                    <a:pt x="157601" y="77172"/>
                  </a:lnTo>
                  <a:lnTo>
                    <a:pt x="132460" y="73829"/>
                  </a:lnTo>
                  <a:close/>
                </a:path>
                <a:path w="182879" h="1079500">
                  <a:moveTo>
                    <a:pt x="176159" y="61341"/>
                  </a:moveTo>
                  <a:lnTo>
                    <a:pt x="134112" y="61341"/>
                  </a:lnTo>
                  <a:lnTo>
                    <a:pt x="159258" y="64643"/>
                  </a:lnTo>
                  <a:lnTo>
                    <a:pt x="157601" y="77172"/>
                  </a:lnTo>
                  <a:lnTo>
                    <a:pt x="182753" y="80518"/>
                  </a:lnTo>
                  <a:lnTo>
                    <a:pt x="176159" y="61341"/>
                  </a:lnTo>
                  <a:close/>
                </a:path>
                <a:path w="182879" h="1079500">
                  <a:moveTo>
                    <a:pt x="134112" y="61341"/>
                  </a:moveTo>
                  <a:lnTo>
                    <a:pt x="132460" y="73829"/>
                  </a:lnTo>
                  <a:lnTo>
                    <a:pt x="157601" y="77172"/>
                  </a:lnTo>
                  <a:lnTo>
                    <a:pt x="159258" y="64643"/>
                  </a:lnTo>
                  <a:lnTo>
                    <a:pt x="134112" y="61341"/>
                  </a:lnTo>
                  <a:close/>
                </a:path>
                <a:path w="182879" h="1079500">
                  <a:moveTo>
                    <a:pt x="155067" y="0"/>
                  </a:moveTo>
                  <a:lnTo>
                    <a:pt x="107315" y="70485"/>
                  </a:lnTo>
                  <a:lnTo>
                    <a:pt x="132460" y="73829"/>
                  </a:lnTo>
                  <a:lnTo>
                    <a:pt x="134112" y="61341"/>
                  </a:lnTo>
                  <a:lnTo>
                    <a:pt x="176159" y="61341"/>
                  </a:lnTo>
                  <a:lnTo>
                    <a:pt x="155067" y="0"/>
                  </a:lnTo>
                  <a:close/>
                </a:path>
              </a:pathLst>
            </a:custGeom>
            <a:solidFill>
              <a:srgbClr val="C00000"/>
            </a:solidFill>
          </p:spPr>
          <p:txBody>
            <a:bodyPr wrap="square" lIns="0" tIns="0" rIns="0" bIns="0" rtlCol="0"/>
            <a:lstStyle/>
            <a:p>
              <a:endParaRPr/>
            </a:p>
          </p:txBody>
        </p:sp>
        <p:sp>
          <p:nvSpPr>
            <p:cNvPr id="8" name="object 8"/>
            <p:cNvSpPr/>
            <p:nvPr/>
          </p:nvSpPr>
          <p:spPr>
            <a:xfrm>
              <a:off x="7914893" y="956309"/>
              <a:ext cx="2585085" cy="1623060"/>
            </a:xfrm>
            <a:custGeom>
              <a:avLst/>
              <a:gdLst/>
              <a:ahLst/>
              <a:cxnLst/>
              <a:rect l="l" t="t" r="r" b="b"/>
              <a:pathLst>
                <a:path w="2585084" h="1623060">
                  <a:moveTo>
                    <a:pt x="0" y="811529"/>
                  </a:moveTo>
                  <a:lnTo>
                    <a:pt x="5281" y="737666"/>
                  </a:lnTo>
                  <a:lnTo>
                    <a:pt x="20821" y="665659"/>
                  </a:lnTo>
                  <a:lnTo>
                    <a:pt x="46164" y="595797"/>
                  </a:lnTo>
                  <a:lnTo>
                    <a:pt x="80853" y="528365"/>
                  </a:lnTo>
                  <a:lnTo>
                    <a:pt x="101560" y="495651"/>
                  </a:lnTo>
                  <a:lnTo>
                    <a:pt x="124432" y="463651"/>
                  </a:lnTo>
                  <a:lnTo>
                    <a:pt x="149413" y="432402"/>
                  </a:lnTo>
                  <a:lnTo>
                    <a:pt x="176445" y="401940"/>
                  </a:lnTo>
                  <a:lnTo>
                    <a:pt x="205471" y="372301"/>
                  </a:lnTo>
                  <a:lnTo>
                    <a:pt x="236435" y="343520"/>
                  </a:lnTo>
                  <a:lnTo>
                    <a:pt x="269279" y="315633"/>
                  </a:lnTo>
                  <a:lnTo>
                    <a:pt x="303947" y="288676"/>
                  </a:lnTo>
                  <a:lnTo>
                    <a:pt x="340380" y="262685"/>
                  </a:lnTo>
                  <a:lnTo>
                    <a:pt x="378523" y="237696"/>
                  </a:lnTo>
                  <a:lnTo>
                    <a:pt x="418318" y="213744"/>
                  </a:lnTo>
                  <a:lnTo>
                    <a:pt x="459708" y="190865"/>
                  </a:lnTo>
                  <a:lnTo>
                    <a:pt x="502636" y="169096"/>
                  </a:lnTo>
                  <a:lnTo>
                    <a:pt x="547046" y="148471"/>
                  </a:lnTo>
                  <a:lnTo>
                    <a:pt x="592879" y="129027"/>
                  </a:lnTo>
                  <a:lnTo>
                    <a:pt x="640079" y="110800"/>
                  </a:lnTo>
                  <a:lnTo>
                    <a:pt x="688590" y="93825"/>
                  </a:lnTo>
                  <a:lnTo>
                    <a:pt x="738353" y="78138"/>
                  </a:lnTo>
                  <a:lnTo>
                    <a:pt x="789312" y="63775"/>
                  </a:lnTo>
                  <a:lnTo>
                    <a:pt x="841411" y="50772"/>
                  </a:lnTo>
                  <a:lnTo>
                    <a:pt x="894591" y="39165"/>
                  </a:lnTo>
                  <a:lnTo>
                    <a:pt x="948795" y="28989"/>
                  </a:lnTo>
                  <a:lnTo>
                    <a:pt x="1003968" y="20280"/>
                  </a:lnTo>
                  <a:lnTo>
                    <a:pt x="1060051" y="13075"/>
                  </a:lnTo>
                  <a:lnTo>
                    <a:pt x="1116988" y="7408"/>
                  </a:lnTo>
                  <a:lnTo>
                    <a:pt x="1174722" y="3316"/>
                  </a:lnTo>
                  <a:lnTo>
                    <a:pt x="1233195" y="835"/>
                  </a:lnTo>
                  <a:lnTo>
                    <a:pt x="1292352" y="0"/>
                  </a:lnTo>
                  <a:lnTo>
                    <a:pt x="1351508" y="835"/>
                  </a:lnTo>
                  <a:lnTo>
                    <a:pt x="1409981" y="3316"/>
                  </a:lnTo>
                  <a:lnTo>
                    <a:pt x="1467715" y="7408"/>
                  </a:lnTo>
                  <a:lnTo>
                    <a:pt x="1524652" y="13075"/>
                  </a:lnTo>
                  <a:lnTo>
                    <a:pt x="1580735" y="20280"/>
                  </a:lnTo>
                  <a:lnTo>
                    <a:pt x="1635908" y="28989"/>
                  </a:lnTo>
                  <a:lnTo>
                    <a:pt x="1690112" y="39165"/>
                  </a:lnTo>
                  <a:lnTo>
                    <a:pt x="1743292" y="50772"/>
                  </a:lnTo>
                  <a:lnTo>
                    <a:pt x="1795391" y="63775"/>
                  </a:lnTo>
                  <a:lnTo>
                    <a:pt x="1846350" y="78138"/>
                  </a:lnTo>
                  <a:lnTo>
                    <a:pt x="1896113" y="93825"/>
                  </a:lnTo>
                  <a:lnTo>
                    <a:pt x="1944624" y="110800"/>
                  </a:lnTo>
                  <a:lnTo>
                    <a:pt x="1991824" y="129027"/>
                  </a:lnTo>
                  <a:lnTo>
                    <a:pt x="2037657" y="148471"/>
                  </a:lnTo>
                  <a:lnTo>
                    <a:pt x="2082067" y="169096"/>
                  </a:lnTo>
                  <a:lnTo>
                    <a:pt x="2124995" y="190865"/>
                  </a:lnTo>
                  <a:lnTo>
                    <a:pt x="2166385" y="213744"/>
                  </a:lnTo>
                  <a:lnTo>
                    <a:pt x="2206180" y="237696"/>
                  </a:lnTo>
                  <a:lnTo>
                    <a:pt x="2244323" y="262685"/>
                  </a:lnTo>
                  <a:lnTo>
                    <a:pt x="2280756" y="288676"/>
                  </a:lnTo>
                  <a:lnTo>
                    <a:pt x="2315424" y="315633"/>
                  </a:lnTo>
                  <a:lnTo>
                    <a:pt x="2348268" y="343520"/>
                  </a:lnTo>
                  <a:lnTo>
                    <a:pt x="2379232" y="372301"/>
                  </a:lnTo>
                  <a:lnTo>
                    <a:pt x="2408258" y="401940"/>
                  </a:lnTo>
                  <a:lnTo>
                    <a:pt x="2435290" y="432402"/>
                  </a:lnTo>
                  <a:lnTo>
                    <a:pt x="2460271" y="463651"/>
                  </a:lnTo>
                  <a:lnTo>
                    <a:pt x="2483143" y="495651"/>
                  </a:lnTo>
                  <a:lnTo>
                    <a:pt x="2503850" y="528365"/>
                  </a:lnTo>
                  <a:lnTo>
                    <a:pt x="2522334" y="561760"/>
                  </a:lnTo>
                  <a:lnTo>
                    <a:pt x="2552407" y="630442"/>
                  </a:lnTo>
                  <a:lnTo>
                    <a:pt x="2572906" y="701412"/>
                  </a:lnTo>
                  <a:lnTo>
                    <a:pt x="2583374" y="774383"/>
                  </a:lnTo>
                  <a:lnTo>
                    <a:pt x="2584704" y="811529"/>
                  </a:lnTo>
                  <a:lnTo>
                    <a:pt x="2583374" y="848676"/>
                  </a:lnTo>
                  <a:lnTo>
                    <a:pt x="2572906" y="921647"/>
                  </a:lnTo>
                  <a:lnTo>
                    <a:pt x="2552407" y="992617"/>
                  </a:lnTo>
                  <a:lnTo>
                    <a:pt x="2522334" y="1061299"/>
                  </a:lnTo>
                  <a:lnTo>
                    <a:pt x="2503850" y="1094694"/>
                  </a:lnTo>
                  <a:lnTo>
                    <a:pt x="2483143" y="1127408"/>
                  </a:lnTo>
                  <a:lnTo>
                    <a:pt x="2460271" y="1159408"/>
                  </a:lnTo>
                  <a:lnTo>
                    <a:pt x="2435290" y="1190657"/>
                  </a:lnTo>
                  <a:lnTo>
                    <a:pt x="2408258" y="1221119"/>
                  </a:lnTo>
                  <a:lnTo>
                    <a:pt x="2379232" y="1250758"/>
                  </a:lnTo>
                  <a:lnTo>
                    <a:pt x="2348268" y="1279539"/>
                  </a:lnTo>
                  <a:lnTo>
                    <a:pt x="2315424" y="1307426"/>
                  </a:lnTo>
                  <a:lnTo>
                    <a:pt x="2280756" y="1334383"/>
                  </a:lnTo>
                  <a:lnTo>
                    <a:pt x="2244323" y="1360374"/>
                  </a:lnTo>
                  <a:lnTo>
                    <a:pt x="2206180" y="1385363"/>
                  </a:lnTo>
                  <a:lnTo>
                    <a:pt x="2166385" y="1409315"/>
                  </a:lnTo>
                  <a:lnTo>
                    <a:pt x="2124995" y="1432194"/>
                  </a:lnTo>
                  <a:lnTo>
                    <a:pt x="2082067" y="1453963"/>
                  </a:lnTo>
                  <a:lnTo>
                    <a:pt x="2037657" y="1474588"/>
                  </a:lnTo>
                  <a:lnTo>
                    <a:pt x="1991824" y="1494032"/>
                  </a:lnTo>
                  <a:lnTo>
                    <a:pt x="1944624" y="1512259"/>
                  </a:lnTo>
                  <a:lnTo>
                    <a:pt x="1896113" y="1529234"/>
                  </a:lnTo>
                  <a:lnTo>
                    <a:pt x="1846350" y="1544921"/>
                  </a:lnTo>
                  <a:lnTo>
                    <a:pt x="1795391" y="1559284"/>
                  </a:lnTo>
                  <a:lnTo>
                    <a:pt x="1743292" y="1572287"/>
                  </a:lnTo>
                  <a:lnTo>
                    <a:pt x="1690112" y="1583894"/>
                  </a:lnTo>
                  <a:lnTo>
                    <a:pt x="1635908" y="1594070"/>
                  </a:lnTo>
                  <a:lnTo>
                    <a:pt x="1580735" y="1602779"/>
                  </a:lnTo>
                  <a:lnTo>
                    <a:pt x="1524652" y="1609984"/>
                  </a:lnTo>
                  <a:lnTo>
                    <a:pt x="1467715" y="1615651"/>
                  </a:lnTo>
                  <a:lnTo>
                    <a:pt x="1409981" y="1619743"/>
                  </a:lnTo>
                  <a:lnTo>
                    <a:pt x="1351508" y="1622224"/>
                  </a:lnTo>
                  <a:lnTo>
                    <a:pt x="1292352" y="1623060"/>
                  </a:lnTo>
                  <a:lnTo>
                    <a:pt x="1233195" y="1622224"/>
                  </a:lnTo>
                  <a:lnTo>
                    <a:pt x="1174722" y="1619743"/>
                  </a:lnTo>
                  <a:lnTo>
                    <a:pt x="1116988" y="1615651"/>
                  </a:lnTo>
                  <a:lnTo>
                    <a:pt x="1060051" y="1609984"/>
                  </a:lnTo>
                  <a:lnTo>
                    <a:pt x="1003968" y="1602779"/>
                  </a:lnTo>
                  <a:lnTo>
                    <a:pt x="948795" y="1594070"/>
                  </a:lnTo>
                  <a:lnTo>
                    <a:pt x="894591" y="1583894"/>
                  </a:lnTo>
                  <a:lnTo>
                    <a:pt x="841411" y="1572287"/>
                  </a:lnTo>
                  <a:lnTo>
                    <a:pt x="789312" y="1559284"/>
                  </a:lnTo>
                  <a:lnTo>
                    <a:pt x="738353" y="1544921"/>
                  </a:lnTo>
                  <a:lnTo>
                    <a:pt x="688590" y="1529234"/>
                  </a:lnTo>
                  <a:lnTo>
                    <a:pt x="640079" y="1512259"/>
                  </a:lnTo>
                  <a:lnTo>
                    <a:pt x="592879" y="1494032"/>
                  </a:lnTo>
                  <a:lnTo>
                    <a:pt x="547046" y="1474588"/>
                  </a:lnTo>
                  <a:lnTo>
                    <a:pt x="502636" y="1453963"/>
                  </a:lnTo>
                  <a:lnTo>
                    <a:pt x="459708" y="1432194"/>
                  </a:lnTo>
                  <a:lnTo>
                    <a:pt x="418318" y="1409315"/>
                  </a:lnTo>
                  <a:lnTo>
                    <a:pt x="378523" y="1385363"/>
                  </a:lnTo>
                  <a:lnTo>
                    <a:pt x="340380" y="1360374"/>
                  </a:lnTo>
                  <a:lnTo>
                    <a:pt x="303947" y="1334383"/>
                  </a:lnTo>
                  <a:lnTo>
                    <a:pt x="269279" y="1307426"/>
                  </a:lnTo>
                  <a:lnTo>
                    <a:pt x="236435" y="1279539"/>
                  </a:lnTo>
                  <a:lnTo>
                    <a:pt x="205471" y="1250758"/>
                  </a:lnTo>
                  <a:lnTo>
                    <a:pt x="176445" y="1221119"/>
                  </a:lnTo>
                  <a:lnTo>
                    <a:pt x="149413" y="1190657"/>
                  </a:lnTo>
                  <a:lnTo>
                    <a:pt x="124432" y="1159408"/>
                  </a:lnTo>
                  <a:lnTo>
                    <a:pt x="101560" y="1127408"/>
                  </a:lnTo>
                  <a:lnTo>
                    <a:pt x="80853" y="1094694"/>
                  </a:lnTo>
                  <a:lnTo>
                    <a:pt x="62369" y="1061299"/>
                  </a:lnTo>
                  <a:lnTo>
                    <a:pt x="32296" y="992617"/>
                  </a:lnTo>
                  <a:lnTo>
                    <a:pt x="11797" y="921647"/>
                  </a:lnTo>
                  <a:lnTo>
                    <a:pt x="1329" y="848676"/>
                  </a:lnTo>
                  <a:lnTo>
                    <a:pt x="0" y="811529"/>
                  </a:lnTo>
                  <a:close/>
                </a:path>
              </a:pathLst>
            </a:custGeom>
            <a:ln w="22225">
              <a:solidFill>
                <a:srgbClr val="C00000"/>
              </a:solidFill>
            </a:ln>
          </p:spPr>
          <p:txBody>
            <a:bodyPr wrap="square" lIns="0" tIns="0" rIns="0" bIns="0" rtlCol="0"/>
            <a:lstStyle/>
            <a:p>
              <a:endParaRPr/>
            </a:p>
          </p:txBody>
        </p:sp>
        <p:sp>
          <p:nvSpPr>
            <p:cNvPr id="9" name="object 9"/>
            <p:cNvSpPr/>
            <p:nvPr/>
          </p:nvSpPr>
          <p:spPr>
            <a:xfrm>
              <a:off x="6542531" y="778763"/>
              <a:ext cx="253365" cy="276225"/>
            </a:xfrm>
            <a:custGeom>
              <a:avLst/>
              <a:gdLst/>
              <a:ahLst/>
              <a:cxnLst/>
              <a:rect l="l" t="t" r="r" b="b"/>
              <a:pathLst>
                <a:path w="253365" h="276225">
                  <a:moveTo>
                    <a:pt x="252983" y="0"/>
                  </a:moveTo>
                  <a:lnTo>
                    <a:pt x="0" y="0"/>
                  </a:lnTo>
                  <a:lnTo>
                    <a:pt x="0" y="275843"/>
                  </a:lnTo>
                  <a:lnTo>
                    <a:pt x="252983" y="275843"/>
                  </a:lnTo>
                  <a:lnTo>
                    <a:pt x="252983" y="0"/>
                  </a:lnTo>
                  <a:close/>
                </a:path>
              </a:pathLst>
            </a:custGeom>
            <a:solidFill>
              <a:srgbClr val="FFFFFF"/>
            </a:solidFill>
          </p:spPr>
          <p:txBody>
            <a:bodyPr wrap="square" lIns="0" tIns="0" rIns="0" bIns="0" rtlCol="0"/>
            <a:lstStyle/>
            <a:p>
              <a:endParaRPr/>
            </a:p>
          </p:txBody>
        </p:sp>
      </p:grpSp>
      <p:sp>
        <p:nvSpPr>
          <p:cNvPr id="10" name="object 10"/>
          <p:cNvSpPr txBox="1"/>
          <p:nvPr/>
        </p:nvSpPr>
        <p:spPr>
          <a:xfrm>
            <a:off x="6982396" y="3211831"/>
            <a:ext cx="1628204" cy="629018"/>
          </a:xfrm>
          <a:prstGeom prst="rect">
            <a:avLst/>
          </a:prstGeom>
        </p:spPr>
        <p:txBody>
          <a:bodyPr vert="horz" wrap="square" lIns="0" tIns="13335" rIns="0" bIns="0" rtlCol="0">
            <a:spAutoFit/>
          </a:bodyPr>
          <a:lstStyle/>
          <a:p>
            <a:pPr marL="12700" marR="5080">
              <a:lnSpc>
                <a:spcPct val="100000"/>
              </a:lnSpc>
              <a:spcBef>
                <a:spcPts val="105"/>
              </a:spcBef>
            </a:pPr>
            <a:r>
              <a:rPr sz="2000" b="1" dirty="0">
                <a:solidFill>
                  <a:srgbClr val="C00000"/>
                </a:solidFill>
                <a:latin typeface="Calibri"/>
                <a:cs typeface="Calibri"/>
              </a:rPr>
              <a:t>Acti</a:t>
            </a:r>
            <a:r>
              <a:rPr sz="2000" b="1" spc="-25" dirty="0">
                <a:solidFill>
                  <a:srgbClr val="C00000"/>
                </a:solidFill>
                <a:latin typeface="Calibri"/>
                <a:cs typeface="Calibri"/>
              </a:rPr>
              <a:t>v</a:t>
            </a:r>
            <a:r>
              <a:rPr sz="2000" b="1" spc="-30" dirty="0">
                <a:solidFill>
                  <a:srgbClr val="C00000"/>
                </a:solidFill>
                <a:latin typeface="Calibri"/>
                <a:cs typeface="Calibri"/>
              </a:rPr>
              <a:t>a</a:t>
            </a:r>
            <a:r>
              <a:rPr sz="2000" b="1" dirty="0">
                <a:solidFill>
                  <a:srgbClr val="C00000"/>
                </a:solidFill>
                <a:latin typeface="Calibri"/>
                <a:cs typeface="Calibri"/>
              </a:rPr>
              <a:t>tion  Function</a:t>
            </a:r>
            <a:endParaRPr sz="2000">
              <a:latin typeface="Calibri"/>
              <a:cs typeface="Calibri"/>
            </a:endParaRPr>
          </a:p>
        </p:txBody>
      </p:sp>
      <p:sp>
        <p:nvSpPr>
          <p:cNvPr id="11" name="object 11"/>
          <p:cNvSpPr txBox="1"/>
          <p:nvPr/>
        </p:nvSpPr>
        <p:spPr>
          <a:xfrm>
            <a:off x="4970907" y="750570"/>
            <a:ext cx="154305" cy="474489"/>
          </a:xfrm>
          <a:prstGeom prst="rect">
            <a:avLst/>
          </a:prstGeom>
        </p:spPr>
        <p:txBody>
          <a:bodyPr vert="horz" wrap="square" lIns="0" tIns="12700" rIns="0" bIns="0" rtlCol="0">
            <a:spAutoFit/>
          </a:bodyPr>
          <a:lstStyle/>
          <a:p>
            <a:pPr marL="38100">
              <a:lnSpc>
                <a:spcPct val="100000"/>
              </a:lnSpc>
              <a:spcBef>
                <a:spcPts val="100"/>
              </a:spcBef>
            </a:pPr>
            <a:r>
              <a:rPr sz="1800" spc="-5" dirty="0">
                <a:latin typeface="Calibri"/>
                <a:cs typeface="Calibri"/>
              </a:rPr>
              <a:t>i</a:t>
            </a:r>
            <a:r>
              <a:rPr sz="1800" spc="-7" baseline="-20833" dirty="0">
                <a:latin typeface="Calibri"/>
                <a:cs typeface="Calibri"/>
              </a:rPr>
              <a:t>1</a:t>
            </a:r>
            <a:endParaRPr sz="1800" baseline="-20833">
              <a:latin typeface="Calibri"/>
              <a:cs typeface="Calibri"/>
            </a:endParaRPr>
          </a:p>
        </p:txBody>
      </p:sp>
      <p:sp>
        <p:nvSpPr>
          <p:cNvPr id="12" name="object 12"/>
          <p:cNvSpPr/>
          <p:nvPr/>
        </p:nvSpPr>
        <p:spPr>
          <a:xfrm>
            <a:off x="4921757" y="1557528"/>
            <a:ext cx="188595" cy="277495"/>
          </a:xfrm>
          <a:custGeom>
            <a:avLst/>
            <a:gdLst/>
            <a:ahLst/>
            <a:cxnLst/>
            <a:rect l="l" t="t" r="r" b="b"/>
            <a:pathLst>
              <a:path w="251459" h="277494">
                <a:moveTo>
                  <a:pt x="251459" y="0"/>
                </a:moveTo>
                <a:lnTo>
                  <a:pt x="0" y="0"/>
                </a:lnTo>
                <a:lnTo>
                  <a:pt x="0" y="277367"/>
                </a:lnTo>
                <a:lnTo>
                  <a:pt x="251459" y="277367"/>
                </a:lnTo>
                <a:lnTo>
                  <a:pt x="251459" y="0"/>
                </a:lnTo>
                <a:close/>
              </a:path>
            </a:pathLst>
          </a:custGeom>
          <a:solidFill>
            <a:srgbClr val="FFFFFF"/>
          </a:solidFill>
        </p:spPr>
        <p:txBody>
          <a:bodyPr wrap="square" lIns="0" tIns="0" rIns="0" bIns="0" rtlCol="0"/>
          <a:lstStyle/>
          <a:p>
            <a:endParaRPr/>
          </a:p>
        </p:txBody>
      </p:sp>
      <p:sp>
        <p:nvSpPr>
          <p:cNvPr id="13" name="object 13"/>
          <p:cNvSpPr txBox="1"/>
          <p:nvPr/>
        </p:nvSpPr>
        <p:spPr>
          <a:xfrm>
            <a:off x="4985099" y="1529919"/>
            <a:ext cx="154305" cy="474489"/>
          </a:xfrm>
          <a:prstGeom prst="rect">
            <a:avLst/>
          </a:prstGeom>
        </p:spPr>
        <p:txBody>
          <a:bodyPr vert="horz" wrap="square" lIns="0" tIns="12700" rIns="0" bIns="0" rtlCol="0">
            <a:spAutoFit/>
          </a:bodyPr>
          <a:lstStyle/>
          <a:p>
            <a:pPr marL="38100">
              <a:lnSpc>
                <a:spcPct val="100000"/>
              </a:lnSpc>
              <a:spcBef>
                <a:spcPts val="100"/>
              </a:spcBef>
            </a:pPr>
            <a:r>
              <a:rPr sz="1800" spc="-5" dirty="0">
                <a:latin typeface="Calibri"/>
                <a:cs typeface="Calibri"/>
              </a:rPr>
              <a:t>i</a:t>
            </a:r>
            <a:r>
              <a:rPr sz="1800" spc="-7" baseline="-20833" dirty="0">
                <a:latin typeface="Calibri"/>
                <a:cs typeface="Calibri"/>
              </a:rPr>
              <a:t>2</a:t>
            </a:r>
            <a:endParaRPr sz="1800" baseline="-20833">
              <a:latin typeface="Calibri"/>
              <a:cs typeface="Calibri"/>
            </a:endParaRPr>
          </a:p>
        </p:txBody>
      </p:sp>
      <p:sp>
        <p:nvSpPr>
          <p:cNvPr id="14" name="object 14"/>
          <p:cNvSpPr/>
          <p:nvPr/>
        </p:nvSpPr>
        <p:spPr>
          <a:xfrm>
            <a:off x="4921757" y="2400301"/>
            <a:ext cx="188595" cy="277495"/>
          </a:xfrm>
          <a:custGeom>
            <a:avLst/>
            <a:gdLst/>
            <a:ahLst/>
            <a:cxnLst/>
            <a:rect l="l" t="t" r="r" b="b"/>
            <a:pathLst>
              <a:path w="251459" h="277494">
                <a:moveTo>
                  <a:pt x="251459" y="0"/>
                </a:moveTo>
                <a:lnTo>
                  <a:pt x="0" y="0"/>
                </a:lnTo>
                <a:lnTo>
                  <a:pt x="0" y="277367"/>
                </a:lnTo>
                <a:lnTo>
                  <a:pt x="251459" y="277367"/>
                </a:lnTo>
                <a:lnTo>
                  <a:pt x="251459" y="0"/>
                </a:lnTo>
                <a:close/>
              </a:path>
            </a:pathLst>
          </a:custGeom>
          <a:solidFill>
            <a:srgbClr val="FFFFFF"/>
          </a:solidFill>
        </p:spPr>
        <p:txBody>
          <a:bodyPr wrap="square" lIns="0" tIns="0" rIns="0" bIns="0" rtlCol="0"/>
          <a:lstStyle/>
          <a:p>
            <a:endParaRPr/>
          </a:p>
        </p:txBody>
      </p:sp>
      <p:sp>
        <p:nvSpPr>
          <p:cNvPr id="15" name="object 15"/>
          <p:cNvSpPr txBox="1"/>
          <p:nvPr/>
        </p:nvSpPr>
        <p:spPr>
          <a:xfrm>
            <a:off x="4985099" y="2373629"/>
            <a:ext cx="154305" cy="474489"/>
          </a:xfrm>
          <a:prstGeom prst="rect">
            <a:avLst/>
          </a:prstGeom>
        </p:spPr>
        <p:txBody>
          <a:bodyPr vert="horz" wrap="square" lIns="0" tIns="12700" rIns="0" bIns="0" rtlCol="0">
            <a:spAutoFit/>
          </a:bodyPr>
          <a:lstStyle/>
          <a:p>
            <a:pPr marL="38100">
              <a:lnSpc>
                <a:spcPct val="100000"/>
              </a:lnSpc>
              <a:spcBef>
                <a:spcPts val="100"/>
              </a:spcBef>
            </a:pPr>
            <a:r>
              <a:rPr sz="1800" spc="-5" dirty="0">
                <a:latin typeface="Calibri"/>
                <a:cs typeface="Calibri"/>
              </a:rPr>
              <a:t>i</a:t>
            </a:r>
            <a:r>
              <a:rPr sz="1800" spc="-7" baseline="-20833" dirty="0">
                <a:latin typeface="Calibri"/>
                <a:cs typeface="Calibri"/>
              </a:rPr>
              <a:t>3</a:t>
            </a:r>
            <a:endParaRPr sz="1800" baseline="-20833">
              <a:latin typeface="Calibri"/>
              <a:cs typeface="Calibri"/>
            </a:endParaRPr>
          </a:p>
        </p:txBody>
      </p:sp>
      <p:sp>
        <p:nvSpPr>
          <p:cNvPr id="16" name="object 16"/>
          <p:cNvSpPr/>
          <p:nvPr/>
        </p:nvSpPr>
        <p:spPr>
          <a:xfrm>
            <a:off x="8102726" y="1571245"/>
            <a:ext cx="188595" cy="277495"/>
          </a:xfrm>
          <a:custGeom>
            <a:avLst/>
            <a:gdLst/>
            <a:ahLst/>
            <a:cxnLst/>
            <a:rect l="l" t="t" r="r" b="b"/>
            <a:pathLst>
              <a:path w="251459" h="277494">
                <a:moveTo>
                  <a:pt x="251459" y="0"/>
                </a:moveTo>
                <a:lnTo>
                  <a:pt x="0" y="0"/>
                </a:lnTo>
                <a:lnTo>
                  <a:pt x="0" y="277367"/>
                </a:lnTo>
                <a:lnTo>
                  <a:pt x="251459" y="277367"/>
                </a:lnTo>
                <a:lnTo>
                  <a:pt x="251459" y="0"/>
                </a:lnTo>
                <a:close/>
              </a:path>
            </a:pathLst>
          </a:custGeom>
          <a:solidFill>
            <a:srgbClr val="FFFFFF"/>
          </a:solidFill>
        </p:spPr>
        <p:txBody>
          <a:bodyPr wrap="square" lIns="0" tIns="0" rIns="0" bIns="0" rtlCol="0"/>
          <a:lstStyle/>
          <a:p>
            <a:endParaRPr/>
          </a:p>
        </p:txBody>
      </p:sp>
      <p:sp>
        <p:nvSpPr>
          <p:cNvPr id="17" name="object 17"/>
          <p:cNvSpPr txBox="1"/>
          <p:nvPr/>
        </p:nvSpPr>
        <p:spPr>
          <a:xfrm>
            <a:off x="8075105" y="1544192"/>
            <a:ext cx="205740" cy="474489"/>
          </a:xfrm>
          <a:prstGeom prst="rect">
            <a:avLst/>
          </a:prstGeom>
        </p:spPr>
        <p:txBody>
          <a:bodyPr vert="horz" wrap="square" lIns="0" tIns="12700" rIns="0" bIns="0" rtlCol="0">
            <a:spAutoFit/>
          </a:bodyPr>
          <a:lstStyle/>
          <a:p>
            <a:pPr marL="38100">
              <a:lnSpc>
                <a:spcPct val="100000"/>
              </a:lnSpc>
              <a:spcBef>
                <a:spcPts val="100"/>
              </a:spcBef>
            </a:pPr>
            <a:r>
              <a:rPr sz="1800" dirty="0">
                <a:latin typeface="Calibri"/>
                <a:cs typeface="Calibri"/>
              </a:rPr>
              <a:t>h</a:t>
            </a:r>
            <a:r>
              <a:rPr sz="1800" baseline="-20833" dirty="0">
                <a:latin typeface="Calibri"/>
                <a:cs typeface="Calibri"/>
              </a:rPr>
              <a:t>1</a:t>
            </a:r>
            <a:endParaRPr sz="1800" baseline="-20833">
              <a:latin typeface="Calibri"/>
              <a:cs typeface="Calibri"/>
            </a:endParaRPr>
          </a:p>
        </p:txBody>
      </p:sp>
      <p:pic>
        <p:nvPicPr>
          <p:cNvPr id="18" name="Picture 17" descr="new logo.png">
            <a:hlinkClick r:id="rId3"/>
          </p:cNvPr>
          <p:cNvPicPr>
            <a:picLocks noChangeAspect="1"/>
          </p:cNvPicPr>
          <p:nvPr/>
        </p:nvPicPr>
        <p:blipFill>
          <a:blip r:embed="rId4" cstate="print"/>
          <a:stretch>
            <a:fillRect/>
          </a:stretch>
        </p:blipFill>
        <p:spPr>
          <a:xfrm>
            <a:off x="0" y="0"/>
            <a:ext cx="1066800" cy="1066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4" y="609676"/>
            <a:ext cx="2131696" cy="690574"/>
          </a:xfrm>
          <a:prstGeom prst="rect">
            <a:avLst/>
          </a:prstGeom>
        </p:spPr>
        <p:txBody>
          <a:bodyPr vert="horz" wrap="square" lIns="0" tIns="13335" rIns="0" bIns="0" rtlCol="0">
            <a:spAutoFit/>
          </a:bodyPr>
          <a:lstStyle/>
          <a:p>
            <a:pPr marL="12700">
              <a:lnSpc>
                <a:spcPct val="100000"/>
              </a:lnSpc>
              <a:spcBef>
                <a:spcPts val="105"/>
              </a:spcBef>
            </a:pPr>
            <a:r>
              <a:rPr dirty="0"/>
              <a:t>Linear</a:t>
            </a:r>
          </a:p>
        </p:txBody>
      </p:sp>
      <p:sp>
        <p:nvSpPr>
          <p:cNvPr id="3" name="object 3"/>
          <p:cNvSpPr/>
          <p:nvPr/>
        </p:nvSpPr>
        <p:spPr>
          <a:xfrm>
            <a:off x="965835" y="1871727"/>
            <a:ext cx="277654" cy="282575"/>
          </a:xfrm>
          <a:custGeom>
            <a:avLst/>
            <a:gdLst/>
            <a:ahLst/>
            <a:cxnLst/>
            <a:rect l="l" t="t" r="r" b="b"/>
            <a:pathLst>
              <a:path w="370205" h="282575">
                <a:moveTo>
                  <a:pt x="280161" y="0"/>
                </a:moveTo>
                <a:lnTo>
                  <a:pt x="276097" y="11557"/>
                </a:lnTo>
                <a:lnTo>
                  <a:pt x="292461" y="18631"/>
                </a:lnTo>
                <a:lnTo>
                  <a:pt x="306514" y="28432"/>
                </a:lnTo>
                <a:lnTo>
                  <a:pt x="335047" y="73925"/>
                </a:lnTo>
                <a:lnTo>
                  <a:pt x="343378" y="115732"/>
                </a:lnTo>
                <a:lnTo>
                  <a:pt x="344424" y="139826"/>
                </a:lnTo>
                <a:lnTo>
                  <a:pt x="343376" y="164707"/>
                </a:lnTo>
                <a:lnTo>
                  <a:pt x="334994" y="207656"/>
                </a:lnTo>
                <a:lnTo>
                  <a:pt x="306514" y="253857"/>
                </a:lnTo>
                <a:lnTo>
                  <a:pt x="276606" y="270890"/>
                </a:lnTo>
                <a:lnTo>
                  <a:pt x="280161" y="282321"/>
                </a:lnTo>
                <a:lnTo>
                  <a:pt x="318658" y="264302"/>
                </a:lnTo>
                <a:lnTo>
                  <a:pt x="346963" y="233045"/>
                </a:lnTo>
                <a:lnTo>
                  <a:pt x="364394" y="191135"/>
                </a:lnTo>
                <a:lnTo>
                  <a:pt x="370205" y="141224"/>
                </a:lnTo>
                <a:lnTo>
                  <a:pt x="368732" y="115359"/>
                </a:lnTo>
                <a:lnTo>
                  <a:pt x="357024" y="69536"/>
                </a:lnTo>
                <a:lnTo>
                  <a:pt x="333954" y="32164"/>
                </a:lnTo>
                <a:lnTo>
                  <a:pt x="300616" y="7435"/>
                </a:lnTo>
                <a:lnTo>
                  <a:pt x="280161" y="0"/>
                </a:lnTo>
                <a:close/>
              </a:path>
              <a:path w="370205" h="282575">
                <a:moveTo>
                  <a:pt x="90042" y="0"/>
                </a:moveTo>
                <a:lnTo>
                  <a:pt x="51657" y="18145"/>
                </a:lnTo>
                <a:lnTo>
                  <a:pt x="23367" y="49529"/>
                </a:lnTo>
                <a:lnTo>
                  <a:pt x="5873" y="91471"/>
                </a:lnTo>
                <a:lnTo>
                  <a:pt x="0" y="141224"/>
                </a:lnTo>
                <a:lnTo>
                  <a:pt x="1452" y="167179"/>
                </a:lnTo>
                <a:lnTo>
                  <a:pt x="13073" y="213090"/>
                </a:lnTo>
                <a:lnTo>
                  <a:pt x="36125" y="250334"/>
                </a:lnTo>
                <a:lnTo>
                  <a:pt x="69514" y="274960"/>
                </a:lnTo>
                <a:lnTo>
                  <a:pt x="90042" y="282321"/>
                </a:lnTo>
                <a:lnTo>
                  <a:pt x="93725" y="270890"/>
                </a:lnTo>
                <a:lnTo>
                  <a:pt x="77602" y="263773"/>
                </a:lnTo>
                <a:lnTo>
                  <a:pt x="63706" y="253857"/>
                </a:lnTo>
                <a:lnTo>
                  <a:pt x="35210" y="207656"/>
                </a:lnTo>
                <a:lnTo>
                  <a:pt x="26828" y="164707"/>
                </a:lnTo>
                <a:lnTo>
                  <a:pt x="25781" y="139826"/>
                </a:lnTo>
                <a:lnTo>
                  <a:pt x="26828" y="115732"/>
                </a:lnTo>
                <a:lnTo>
                  <a:pt x="35210" y="73925"/>
                </a:lnTo>
                <a:lnTo>
                  <a:pt x="63801" y="28432"/>
                </a:lnTo>
                <a:lnTo>
                  <a:pt x="94106" y="11557"/>
                </a:lnTo>
                <a:lnTo>
                  <a:pt x="90042" y="0"/>
                </a:lnTo>
                <a:close/>
              </a:path>
            </a:pathLst>
          </a:custGeom>
          <a:solidFill>
            <a:srgbClr val="000000"/>
          </a:solidFill>
        </p:spPr>
        <p:txBody>
          <a:bodyPr wrap="square" lIns="0" tIns="0" rIns="0" bIns="0" rtlCol="0"/>
          <a:lstStyle/>
          <a:p>
            <a:endParaRPr/>
          </a:p>
        </p:txBody>
      </p:sp>
      <p:sp>
        <p:nvSpPr>
          <p:cNvPr id="4" name="object 4"/>
          <p:cNvSpPr txBox="1"/>
          <p:nvPr/>
        </p:nvSpPr>
        <p:spPr>
          <a:xfrm>
            <a:off x="802690" y="1781633"/>
            <a:ext cx="2702510" cy="382156"/>
          </a:xfrm>
          <a:prstGeom prst="rect">
            <a:avLst/>
          </a:prstGeom>
        </p:spPr>
        <p:txBody>
          <a:bodyPr vert="horz" wrap="square" lIns="0" tIns="12700" rIns="0" bIns="0" rtlCol="0">
            <a:spAutoFit/>
          </a:bodyPr>
          <a:lstStyle/>
          <a:p>
            <a:pPr marL="12700">
              <a:lnSpc>
                <a:spcPct val="100000"/>
              </a:lnSpc>
              <a:spcBef>
                <a:spcPts val="100"/>
              </a:spcBef>
              <a:tabLst>
                <a:tab pos="316865" algn="l"/>
                <a:tab pos="697865" algn="l"/>
              </a:tabLst>
            </a:pPr>
            <a:r>
              <a:rPr sz="2400" smtClean="0">
                <a:latin typeface="Cambria Math"/>
                <a:cs typeface="Cambria Math"/>
              </a:rPr>
              <a:t>𝑓𝑥</a:t>
            </a:r>
            <a:r>
              <a:rPr sz="2400" dirty="0">
                <a:latin typeface="Cambria Math"/>
                <a:cs typeface="Cambria Math"/>
              </a:rPr>
              <a:t>	=</a:t>
            </a:r>
            <a:r>
              <a:rPr sz="2400" spc="100" dirty="0">
                <a:latin typeface="Cambria Math"/>
                <a:cs typeface="Cambria Math"/>
              </a:rPr>
              <a:t> </a:t>
            </a:r>
            <a:r>
              <a:rPr sz="2400" spc="-5" dirty="0">
                <a:latin typeface="Cambria Math"/>
                <a:cs typeface="Cambria Math"/>
              </a:rPr>
              <a:t>𝑎𝑥</a:t>
            </a:r>
            <a:r>
              <a:rPr sz="2400" spc="55" dirty="0">
                <a:latin typeface="Cambria Math"/>
                <a:cs typeface="Cambria Math"/>
              </a:rPr>
              <a:t> </a:t>
            </a:r>
            <a:r>
              <a:rPr sz="2400" dirty="0">
                <a:latin typeface="Cambria Math"/>
                <a:cs typeface="Cambria Math"/>
              </a:rPr>
              <a:t>+</a:t>
            </a:r>
            <a:r>
              <a:rPr sz="2400" spc="-35" dirty="0">
                <a:latin typeface="Cambria Math"/>
                <a:cs typeface="Cambria Math"/>
              </a:rPr>
              <a:t> </a:t>
            </a:r>
            <a:r>
              <a:rPr sz="2400" dirty="0">
                <a:latin typeface="Cambria Math"/>
                <a:cs typeface="Cambria Math"/>
              </a:rPr>
              <a:t>𝑏</a:t>
            </a:r>
            <a:endParaRPr sz="2400">
              <a:latin typeface="Cambria Math"/>
              <a:cs typeface="Cambria Math"/>
            </a:endParaRPr>
          </a:p>
        </p:txBody>
      </p:sp>
      <p:sp>
        <p:nvSpPr>
          <p:cNvPr id="5" name="object 5"/>
          <p:cNvSpPr/>
          <p:nvPr/>
        </p:nvSpPr>
        <p:spPr>
          <a:xfrm>
            <a:off x="810911" y="3042792"/>
            <a:ext cx="584359" cy="20320"/>
          </a:xfrm>
          <a:custGeom>
            <a:avLst/>
            <a:gdLst/>
            <a:ahLst/>
            <a:cxnLst/>
            <a:rect l="l" t="t" r="r" b="b"/>
            <a:pathLst>
              <a:path w="779144" h="20319">
                <a:moveTo>
                  <a:pt x="778700" y="0"/>
                </a:moveTo>
                <a:lnTo>
                  <a:pt x="0" y="0"/>
                </a:lnTo>
                <a:lnTo>
                  <a:pt x="0" y="19812"/>
                </a:lnTo>
                <a:lnTo>
                  <a:pt x="778700" y="19812"/>
                </a:lnTo>
                <a:lnTo>
                  <a:pt x="778700" y="0"/>
                </a:lnTo>
                <a:close/>
              </a:path>
            </a:pathLst>
          </a:custGeom>
          <a:solidFill>
            <a:srgbClr val="000000"/>
          </a:solidFill>
        </p:spPr>
        <p:txBody>
          <a:bodyPr wrap="square" lIns="0" tIns="0" rIns="0" bIns="0" rtlCol="0"/>
          <a:lstStyle/>
          <a:p>
            <a:endParaRPr/>
          </a:p>
        </p:txBody>
      </p:sp>
      <p:sp>
        <p:nvSpPr>
          <p:cNvPr id="6" name="object 6"/>
          <p:cNvSpPr txBox="1"/>
          <p:nvPr/>
        </p:nvSpPr>
        <p:spPr>
          <a:xfrm>
            <a:off x="801548" y="2591512"/>
            <a:ext cx="2246452" cy="382156"/>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mbria Math"/>
                <a:cs typeface="Cambria Math"/>
              </a:rPr>
              <a:t>𝑑</a:t>
            </a:r>
            <a:r>
              <a:rPr sz="2400" spc="70" dirty="0">
                <a:latin typeface="Cambria Math"/>
                <a:cs typeface="Cambria Math"/>
              </a:rPr>
              <a:t>𝑓</a:t>
            </a:r>
            <a:r>
              <a:rPr sz="2400" spc="-5" dirty="0">
                <a:latin typeface="Cambria Math"/>
                <a:cs typeface="Cambria Math"/>
              </a:rPr>
              <a:t>(</a:t>
            </a:r>
            <a:r>
              <a:rPr sz="2400" spc="65" dirty="0">
                <a:latin typeface="Cambria Math"/>
                <a:cs typeface="Cambria Math"/>
              </a:rPr>
              <a:t>𝑥</a:t>
            </a:r>
            <a:r>
              <a:rPr sz="2400" dirty="0">
                <a:latin typeface="Cambria Math"/>
                <a:cs typeface="Cambria Math"/>
              </a:rPr>
              <a:t>)</a:t>
            </a:r>
            <a:endParaRPr sz="2400">
              <a:latin typeface="Cambria Math"/>
              <a:cs typeface="Cambria Math"/>
            </a:endParaRPr>
          </a:p>
        </p:txBody>
      </p:sp>
      <p:sp>
        <p:nvSpPr>
          <p:cNvPr id="7" name="object 7"/>
          <p:cNvSpPr txBox="1"/>
          <p:nvPr/>
        </p:nvSpPr>
        <p:spPr>
          <a:xfrm>
            <a:off x="962690" y="3026409"/>
            <a:ext cx="2161509" cy="382156"/>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𝑑𝑥</a:t>
            </a:r>
            <a:endParaRPr sz="2400">
              <a:latin typeface="Cambria Math"/>
              <a:cs typeface="Cambria Math"/>
            </a:endParaRPr>
          </a:p>
        </p:txBody>
      </p:sp>
      <p:sp>
        <p:nvSpPr>
          <p:cNvPr id="8" name="object 8"/>
          <p:cNvSpPr txBox="1"/>
          <p:nvPr/>
        </p:nvSpPr>
        <p:spPr>
          <a:xfrm>
            <a:off x="1905000" y="2743200"/>
            <a:ext cx="685800" cy="382156"/>
          </a:xfrm>
          <a:prstGeom prst="rect">
            <a:avLst/>
          </a:prstGeom>
        </p:spPr>
        <p:txBody>
          <a:bodyPr vert="horz" wrap="square" lIns="0" tIns="12700" rIns="0" bIns="0" rtlCol="0">
            <a:spAutoFit/>
          </a:bodyPr>
          <a:lstStyle/>
          <a:p>
            <a:pPr marL="12700">
              <a:lnSpc>
                <a:spcPct val="100000"/>
              </a:lnSpc>
              <a:spcBef>
                <a:spcPts val="100"/>
              </a:spcBef>
            </a:pPr>
            <a:r>
              <a:rPr lang="en-US" sz="2400" dirty="0" smtClean="0">
                <a:latin typeface="Cambria Math"/>
                <a:cs typeface="Cambria Math"/>
              </a:rPr>
              <a:t>= </a:t>
            </a:r>
            <a:r>
              <a:rPr sz="2400" smtClean="0">
                <a:latin typeface="Cambria Math"/>
                <a:cs typeface="Cambria Math"/>
              </a:rPr>
              <a:t>𝑎</a:t>
            </a:r>
            <a:endParaRPr sz="2400">
              <a:latin typeface="Cambria Math"/>
              <a:cs typeface="Cambria Math"/>
            </a:endParaRPr>
          </a:p>
        </p:txBody>
      </p:sp>
      <p:pic>
        <p:nvPicPr>
          <p:cNvPr id="9" name="object 9"/>
          <p:cNvPicPr/>
          <p:nvPr/>
        </p:nvPicPr>
        <p:blipFill>
          <a:blip r:embed="rId2" cstate="print"/>
          <a:stretch>
            <a:fillRect/>
          </a:stretch>
        </p:blipFill>
        <p:spPr>
          <a:xfrm>
            <a:off x="4316254" y="1120139"/>
            <a:ext cx="3426434" cy="2592324"/>
          </a:xfrm>
          <a:prstGeom prst="rect">
            <a:avLst/>
          </a:prstGeom>
        </p:spPr>
      </p:pic>
      <p:sp>
        <p:nvSpPr>
          <p:cNvPr id="10" name="object 10"/>
          <p:cNvSpPr txBox="1"/>
          <p:nvPr/>
        </p:nvSpPr>
        <p:spPr>
          <a:xfrm>
            <a:off x="601065" y="4340097"/>
            <a:ext cx="8085735" cy="2228815"/>
          </a:xfrm>
          <a:prstGeom prst="rect">
            <a:avLst/>
          </a:prstGeom>
        </p:spPr>
        <p:txBody>
          <a:bodyPr vert="horz" wrap="square" lIns="0" tIns="12700" rIns="0" bIns="0" rtlCol="0">
            <a:spAutoFit/>
          </a:bodyPr>
          <a:lstStyle/>
          <a:p>
            <a:pPr marL="12700">
              <a:lnSpc>
                <a:spcPct val="100000"/>
              </a:lnSpc>
              <a:spcBef>
                <a:spcPts val="100"/>
              </a:spcBef>
            </a:pPr>
            <a:r>
              <a:rPr sz="1600" b="1" spc="-10" dirty="0">
                <a:solidFill>
                  <a:srgbClr val="292929"/>
                </a:solidFill>
                <a:latin typeface="Calibri"/>
                <a:cs typeface="Calibri"/>
              </a:rPr>
              <a:t>Observations:</a:t>
            </a:r>
            <a:endParaRPr sz="1600">
              <a:latin typeface="Calibri"/>
              <a:cs typeface="Calibri"/>
            </a:endParaRPr>
          </a:p>
          <a:p>
            <a:pPr marL="299085" indent="-287020">
              <a:lnSpc>
                <a:spcPct val="100000"/>
              </a:lnSpc>
              <a:buFont typeface="Arial MT"/>
              <a:buChar char="•"/>
              <a:tabLst>
                <a:tab pos="299085" algn="l"/>
                <a:tab pos="299720" algn="l"/>
              </a:tabLst>
            </a:pPr>
            <a:r>
              <a:rPr sz="1600" b="1" spc="-10">
                <a:solidFill>
                  <a:srgbClr val="292929"/>
                </a:solidFill>
                <a:latin typeface="Calibri"/>
                <a:cs typeface="Calibri"/>
              </a:rPr>
              <a:t>Constant</a:t>
            </a:r>
            <a:r>
              <a:rPr sz="1600" b="1" spc="-30">
                <a:solidFill>
                  <a:srgbClr val="292929"/>
                </a:solidFill>
                <a:latin typeface="Calibri"/>
                <a:cs typeface="Calibri"/>
              </a:rPr>
              <a:t> </a:t>
            </a:r>
            <a:r>
              <a:rPr sz="1600" b="1" spc="-10" smtClean="0">
                <a:solidFill>
                  <a:srgbClr val="292929"/>
                </a:solidFill>
                <a:latin typeface="Calibri"/>
                <a:cs typeface="Calibri"/>
              </a:rPr>
              <a:t>gradient</a:t>
            </a:r>
            <a:r>
              <a:rPr lang="en-US" sz="1600" b="1" spc="-10" dirty="0" smtClean="0">
                <a:solidFill>
                  <a:srgbClr val="292929"/>
                </a:solidFill>
                <a:latin typeface="Calibri"/>
                <a:cs typeface="Calibri"/>
              </a:rPr>
              <a:t> (</a:t>
            </a:r>
            <a:r>
              <a:rPr lang="en-US" sz="1600" dirty="0" smtClean="0"/>
              <a:t>In a linear activation function, the gradient (slope) is constant. the linear function's gradient is a fixed value (often 1). This means the rate of change of the output is constant, regardless of the input.</a:t>
            </a:r>
            <a:r>
              <a:rPr lang="en-US" sz="1600" b="1" spc="-10" dirty="0" smtClean="0">
                <a:solidFill>
                  <a:srgbClr val="292929"/>
                </a:solidFill>
                <a:latin typeface="Calibri"/>
                <a:cs typeface="Calibri"/>
              </a:rPr>
              <a:t>)</a:t>
            </a:r>
            <a:endParaRPr sz="1600" b="1">
              <a:latin typeface="Calibri"/>
              <a:cs typeface="Calibri"/>
            </a:endParaRPr>
          </a:p>
          <a:p>
            <a:pPr marL="299085" indent="-287020">
              <a:lnSpc>
                <a:spcPct val="100000"/>
              </a:lnSpc>
              <a:buFont typeface="Arial MT"/>
              <a:buChar char="•"/>
              <a:tabLst>
                <a:tab pos="299085" algn="l"/>
                <a:tab pos="299720" algn="l"/>
              </a:tabLst>
            </a:pPr>
            <a:r>
              <a:rPr sz="1600" b="1" spc="-10" dirty="0">
                <a:solidFill>
                  <a:srgbClr val="292929"/>
                </a:solidFill>
                <a:latin typeface="Calibri"/>
                <a:cs typeface="Calibri"/>
              </a:rPr>
              <a:t>Gradient </a:t>
            </a:r>
            <a:r>
              <a:rPr sz="1600" b="1" spc="-5" dirty="0">
                <a:solidFill>
                  <a:srgbClr val="292929"/>
                </a:solidFill>
                <a:latin typeface="Calibri"/>
                <a:cs typeface="Calibri"/>
              </a:rPr>
              <a:t>does</a:t>
            </a:r>
            <a:r>
              <a:rPr sz="1600" b="1" spc="5" dirty="0">
                <a:solidFill>
                  <a:srgbClr val="292929"/>
                </a:solidFill>
                <a:latin typeface="Calibri"/>
                <a:cs typeface="Calibri"/>
              </a:rPr>
              <a:t> </a:t>
            </a:r>
            <a:r>
              <a:rPr sz="1600" b="1" spc="-5" dirty="0">
                <a:solidFill>
                  <a:srgbClr val="292929"/>
                </a:solidFill>
                <a:latin typeface="Calibri"/>
                <a:cs typeface="Calibri"/>
              </a:rPr>
              <a:t>not</a:t>
            </a:r>
            <a:r>
              <a:rPr sz="1600" b="1" spc="5" dirty="0">
                <a:solidFill>
                  <a:srgbClr val="292929"/>
                </a:solidFill>
                <a:latin typeface="Calibri"/>
                <a:cs typeface="Calibri"/>
              </a:rPr>
              <a:t> </a:t>
            </a:r>
            <a:r>
              <a:rPr sz="1600" b="1" dirty="0">
                <a:solidFill>
                  <a:srgbClr val="292929"/>
                </a:solidFill>
                <a:latin typeface="Calibri"/>
                <a:cs typeface="Calibri"/>
              </a:rPr>
              <a:t>depend</a:t>
            </a:r>
            <a:r>
              <a:rPr sz="1600" b="1" spc="10" dirty="0">
                <a:solidFill>
                  <a:srgbClr val="292929"/>
                </a:solidFill>
                <a:latin typeface="Calibri"/>
                <a:cs typeface="Calibri"/>
              </a:rPr>
              <a:t> </a:t>
            </a:r>
            <a:r>
              <a:rPr sz="1600" b="1" spc="-5" dirty="0">
                <a:solidFill>
                  <a:srgbClr val="292929"/>
                </a:solidFill>
                <a:latin typeface="Calibri"/>
                <a:cs typeface="Calibri"/>
              </a:rPr>
              <a:t>on</a:t>
            </a:r>
            <a:r>
              <a:rPr sz="1600" b="1" spc="10" dirty="0">
                <a:solidFill>
                  <a:srgbClr val="292929"/>
                </a:solidFill>
                <a:latin typeface="Calibri"/>
                <a:cs typeface="Calibri"/>
              </a:rPr>
              <a:t> </a:t>
            </a:r>
            <a:r>
              <a:rPr sz="1600" b="1" dirty="0">
                <a:solidFill>
                  <a:srgbClr val="292929"/>
                </a:solidFill>
                <a:latin typeface="Calibri"/>
                <a:cs typeface="Calibri"/>
              </a:rPr>
              <a:t>the</a:t>
            </a:r>
            <a:r>
              <a:rPr sz="1600" b="1" spc="5" dirty="0">
                <a:solidFill>
                  <a:srgbClr val="292929"/>
                </a:solidFill>
                <a:latin typeface="Calibri"/>
                <a:cs typeface="Calibri"/>
              </a:rPr>
              <a:t> </a:t>
            </a:r>
            <a:r>
              <a:rPr sz="1600" b="1" dirty="0">
                <a:solidFill>
                  <a:srgbClr val="292929"/>
                </a:solidFill>
                <a:latin typeface="Calibri"/>
                <a:cs typeface="Calibri"/>
              </a:rPr>
              <a:t>change</a:t>
            </a:r>
            <a:r>
              <a:rPr sz="1600" b="1" spc="10" dirty="0">
                <a:solidFill>
                  <a:srgbClr val="292929"/>
                </a:solidFill>
                <a:latin typeface="Calibri"/>
                <a:cs typeface="Calibri"/>
              </a:rPr>
              <a:t> </a:t>
            </a:r>
            <a:r>
              <a:rPr sz="1600" b="1" spc="-5" dirty="0">
                <a:solidFill>
                  <a:srgbClr val="292929"/>
                </a:solidFill>
                <a:latin typeface="Calibri"/>
                <a:cs typeface="Calibri"/>
              </a:rPr>
              <a:t>in</a:t>
            </a:r>
            <a:r>
              <a:rPr sz="1600" b="1" spc="10" dirty="0">
                <a:solidFill>
                  <a:srgbClr val="292929"/>
                </a:solidFill>
                <a:latin typeface="Calibri"/>
                <a:cs typeface="Calibri"/>
              </a:rPr>
              <a:t> </a:t>
            </a:r>
            <a:r>
              <a:rPr sz="1600" b="1">
                <a:solidFill>
                  <a:srgbClr val="292929"/>
                </a:solidFill>
                <a:latin typeface="Calibri"/>
                <a:cs typeface="Calibri"/>
              </a:rPr>
              <a:t>the</a:t>
            </a:r>
            <a:r>
              <a:rPr sz="1600" b="1" spc="15">
                <a:solidFill>
                  <a:srgbClr val="292929"/>
                </a:solidFill>
                <a:latin typeface="Calibri"/>
                <a:cs typeface="Calibri"/>
              </a:rPr>
              <a:t> </a:t>
            </a:r>
            <a:r>
              <a:rPr sz="1600" b="1" spc="-5" smtClean="0">
                <a:solidFill>
                  <a:srgbClr val="292929"/>
                </a:solidFill>
                <a:latin typeface="Calibri"/>
                <a:cs typeface="Calibri"/>
              </a:rPr>
              <a:t>input</a:t>
            </a:r>
            <a:r>
              <a:rPr lang="en-US" sz="1600" b="1" spc="-5" dirty="0" smtClean="0">
                <a:solidFill>
                  <a:srgbClr val="292929"/>
                </a:solidFill>
                <a:latin typeface="Calibri"/>
                <a:cs typeface="Calibri"/>
              </a:rPr>
              <a:t> (</a:t>
            </a:r>
            <a:r>
              <a:rPr lang="en-US" sz="1600" dirty="0" smtClean="0"/>
              <a:t>Since the gradient is constant, it does not depend on the value of the input. Whether the input increases or decreases, the gradient remains unchanged. This characteristic prevents the model from capturing complex patterns, as it only produces a straight line output.</a:t>
            </a:r>
            <a:r>
              <a:rPr lang="en-US" sz="1600" b="1" spc="-5" dirty="0" smtClean="0">
                <a:solidFill>
                  <a:srgbClr val="292929"/>
                </a:solidFill>
                <a:latin typeface="Calibri"/>
                <a:cs typeface="Calibri"/>
              </a:rPr>
              <a:t>)</a:t>
            </a:r>
          </a:p>
          <a:p>
            <a:pPr marL="299085" indent="-287020">
              <a:lnSpc>
                <a:spcPct val="100000"/>
              </a:lnSpc>
              <a:buFont typeface="Arial MT"/>
              <a:buChar char="•"/>
              <a:tabLst>
                <a:tab pos="299085" algn="l"/>
                <a:tab pos="299720" algn="l"/>
              </a:tabLst>
            </a:pPr>
            <a:endParaRPr sz="1600" b="1">
              <a:latin typeface="Calibri"/>
              <a:cs typeface="Calibri"/>
            </a:endParaRPr>
          </a:p>
        </p:txBody>
      </p:sp>
      <p:pic>
        <p:nvPicPr>
          <p:cNvPr id="11" name="Picture 10" descr="new logo.png">
            <a:hlinkClick r:id="rId3"/>
          </p:cNvPr>
          <p:cNvPicPr>
            <a:picLocks noChangeAspect="1"/>
          </p:cNvPicPr>
          <p:nvPr/>
        </p:nvPicPr>
        <p:blipFill>
          <a:blip r:embed="rId4" cstate="print"/>
          <a:stretch>
            <a:fillRect/>
          </a:stretch>
        </p:blipFill>
        <p:spPr>
          <a:xfrm>
            <a:off x="0" y="0"/>
            <a:ext cx="1066800" cy="1066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4" y="609676"/>
            <a:ext cx="4189096" cy="690574"/>
          </a:xfrm>
          <a:prstGeom prst="rect">
            <a:avLst/>
          </a:prstGeom>
        </p:spPr>
        <p:txBody>
          <a:bodyPr vert="horz" wrap="square" lIns="0" tIns="13335" rIns="0" bIns="0" rtlCol="0">
            <a:spAutoFit/>
          </a:bodyPr>
          <a:lstStyle/>
          <a:p>
            <a:pPr marL="12700">
              <a:lnSpc>
                <a:spcPct val="100000"/>
              </a:lnSpc>
              <a:spcBef>
                <a:spcPts val="105"/>
              </a:spcBef>
            </a:pPr>
            <a:r>
              <a:rPr spc="-5" dirty="0"/>
              <a:t>Non-</a:t>
            </a:r>
            <a:r>
              <a:rPr dirty="0"/>
              <a:t>Linear</a:t>
            </a:r>
          </a:p>
        </p:txBody>
      </p:sp>
      <p:sp>
        <p:nvSpPr>
          <p:cNvPr id="3" name="object 3"/>
          <p:cNvSpPr txBox="1"/>
          <p:nvPr/>
        </p:nvSpPr>
        <p:spPr>
          <a:xfrm>
            <a:off x="687705" y="1998726"/>
            <a:ext cx="3655695" cy="2437206"/>
          </a:xfrm>
          <a:prstGeom prst="rect">
            <a:avLst/>
          </a:prstGeom>
        </p:spPr>
        <p:txBody>
          <a:bodyPr vert="horz" wrap="square" lIns="0" tIns="13335" rIns="0" bIns="0" rtlCol="0">
            <a:spAutoFit/>
          </a:bodyPr>
          <a:lstStyle/>
          <a:p>
            <a:pPr marL="299085" indent="-287020">
              <a:lnSpc>
                <a:spcPct val="100000"/>
              </a:lnSpc>
              <a:spcBef>
                <a:spcPts val="105"/>
              </a:spcBef>
              <a:buFont typeface="Arial MT"/>
              <a:buChar char="•"/>
              <a:tabLst>
                <a:tab pos="299085" algn="l"/>
                <a:tab pos="299720" algn="l"/>
              </a:tabLst>
            </a:pPr>
            <a:r>
              <a:rPr sz="2000" spc="-5" dirty="0">
                <a:solidFill>
                  <a:srgbClr val="212121"/>
                </a:solidFill>
                <a:latin typeface="Tahoma"/>
                <a:cs typeface="Tahoma"/>
              </a:rPr>
              <a:t>Sigmoid</a:t>
            </a:r>
            <a:r>
              <a:rPr sz="2000" spc="-150" dirty="0">
                <a:solidFill>
                  <a:srgbClr val="212121"/>
                </a:solidFill>
                <a:latin typeface="Tahoma"/>
                <a:cs typeface="Tahoma"/>
              </a:rPr>
              <a:t> </a:t>
            </a:r>
            <a:r>
              <a:rPr sz="2000" spc="-35" dirty="0">
                <a:solidFill>
                  <a:srgbClr val="212121"/>
                </a:solidFill>
                <a:latin typeface="Tahoma"/>
                <a:cs typeface="Tahoma"/>
              </a:rPr>
              <a:t>(</a:t>
            </a:r>
            <a:r>
              <a:rPr sz="2000" spc="-35">
                <a:solidFill>
                  <a:srgbClr val="212121"/>
                </a:solidFill>
                <a:latin typeface="Tahoma"/>
                <a:cs typeface="Tahoma"/>
              </a:rPr>
              <a:t>Logistic</a:t>
            </a:r>
            <a:r>
              <a:rPr sz="2000" spc="-35" smtClean="0">
                <a:solidFill>
                  <a:srgbClr val="212121"/>
                </a:solidFill>
                <a:latin typeface="Tahoma"/>
                <a:cs typeface="Tahoma"/>
              </a:rPr>
              <a:t>)</a:t>
            </a:r>
            <a:endParaRPr lang="en-US" sz="2000" spc="-35" dirty="0" smtClean="0">
              <a:solidFill>
                <a:srgbClr val="212121"/>
              </a:solidFill>
              <a:latin typeface="Tahoma"/>
              <a:cs typeface="Tahoma"/>
            </a:endParaRPr>
          </a:p>
          <a:p>
            <a:pPr marL="299085" indent="-287020">
              <a:lnSpc>
                <a:spcPct val="100000"/>
              </a:lnSpc>
              <a:spcBef>
                <a:spcPts val="105"/>
              </a:spcBef>
              <a:buFont typeface="Arial MT"/>
              <a:buChar char="•"/>
              <a:tabLst>
                <a:tab pos="299085" algn="l"/>
                <a:tab pos="299720" algn="l"/>
              </a:tabLst>
            </a:pPr>
            <a:r>
              <a:rPr lang="en-US" sz="2000" spc="-35" dirty="0" err="1" smtClean="0">
                <a:solidFill>
                  <a:srgbClr val="212121"/>
                </a:solidFill>
                <a:latin typeface="Tahoma"/>
                <a:cs typeface="Tahoma"/>
              </a:rPr>
              <a:t>Softmax</a:t>
            </a:r>
            <a:endParaRPr sz="2000">
              <a:latin typeface="Tahoma"/>
              <a:cs typeface="Tahoma"/>
            </a:endParaRPr>
          </a:p>
          <a:p>
            <a:pPr marL="299085" indent="-287020">
              <a:lnSpc>
                <a:spcPct val="100000"/>
              </a:lnSpc>
              <a:buFont typeface="Arial MT"/>
              <a:buChar char="•"/>
              <a:tabLst>
                <a:tab pos="299085" algn="l"/>
                <a:tab pos="299720" algn="l"/>
              </a:tabLst>
            </a:pPr>
            <a:r>
              <a:rPr sz="2000" spc="180" dirty="0">
                <a:solidFill>
                  <a:srgbClr val="212121"/>
                </a:solidFill>
                <a:latin typeface="Tahoma"/>
                <a:cs typeface="Tahoma"/>
              </a:rPr>
              <a:t>H</a:t>
            </a:r>
            <a:r>
              <a:rPr sz="2000" spc="25" dirty="0">
                <a:solidFill>
                  <a:srgbClr val="212121"/>
                </a:solidFill>
                <a:latin typeface="Tahoma"/>
                <a:cs typeface="Tahoma"/>
              </a:rPr>
              <a:t>y</a:t>
            </a:r>
            <a:r>
              <a:rPr sz="2000" spc="30" dirty="0">
                <a:solidFill>
                  <a:srgbClr val="212121"/>
                </a:solidFill>
                <a:latin typeface="Tahoma"/>
                <a:cs typeface="Tahoma"/>
              </a:rPr>
              <a:t>p</a:t>
            </a:r>
            <a:r>
              <a:rPr sz="2000" spc="5" dirty="0">
                <a:solidFill>
                  <a:srgbClr val="212121"/>
                </a:solidFill>
                <a:latin typeface="Tahoma"/>
                <a:cs typeface="Tahoma"/>
              </a:rPr>
              <a:t>er</a:t>
            </a:r>
            <a:r>
              <a:rPr sz="2000" spc="20" dirty="0">
                <a:solidFill>
                  <a:srgbClr val="212121"/>
                </a:solidFill>
                <a:latin typeface="Tahoma"/>
                <a:cs typeface="Tahoma"/>
              </a:rPr>
              <a:t>b</a:t>
            </a:r>
            <a:r>
              <a:rPr sz="2000" spc="50" dirty="0">
                <a:solidFill>
                  <a:srgbClr val="212121"/>
                </a:solidFill>
                <a:latin typeface="Tahoma"/>
                <a:cs typeface="Tahoma"/>
              </a:rPr>
              <a:t>o</a:t>
            </a:r>
            <a:r>
              <a:rPr sz="2000" spc="20" dirty="0">
                <a:solidFill>
                  <a:srgbClr val="212121"/>
                </a:solidFill>
                <a:latin typeface="Tahoma"/>
                <a:cs typeface="Tahoma"/>
              </a:rPr>
              <a:t>lic</a:t>
            </a:r>
            <a:r>
              <a:rPr sz="2000" spc="-160" dirty="0">
                <a:solidFill>
                  <a:srgbClr val="212121"/>
                </a:solidFill>
                <a:latin typeface="Tahoma"/>
                <a:cs typeface="Tahoma"/>
              </a:rPr>
              <a:t> </a:t>
            </a:r>
            <a:r>
              <a:rPr sz="2000" spc="20" dirty="0">
                <a:solidFill>
                  <a:srgbClr val="212121"/>
                </a:solidFill>
                <a:latin typeface="Tahoma"/>
                <a:cs typeface="Tahoma"/>
              </a:rPr>
              <a:t>T</a:t>
            </a:r>
            <a:r>
              <a:rPr sz="2000" spc="-40" dirty="0">
                <a:solidFill>
                  <a:srgbClr val="212121"/>
                </a:solidFill>
                <a:latin typeface="Tahoma"/>
                <a:cs typeface="Tahoma"/>
              </a:rPr>
              <a:t>ang</a:t>
            </a:r>
            <a:r>
              <a:rPr sz="2000" spc="15" dirty="0">
                <a:solidFill>
                  <a:srgbClr val="212121"/>
                </a:solidFill>
                <a:latin typeface="Tahoma"/>
                <a:cs typeface="Tahoma"/>
              </a:rPr>
              <a:t>ent</a:t>
            </a:r>
            <a:r>
              <a:rPr sz="2000" spc="-155" dirty="0">
                <a:solidFill>
                  <a:srgbClr val="212121"/>
                </a:solidFill>
                <a:latin typeface="Tahoma"/>
                <a:cs typeface="Tahoma"/>
              </a:rPr>
              <a:t> </a:t>
            </a:r>
            <a:r>
              <a:rPr sz="2000" spc="-90" dirty="0">
                <a:solidFill>
                  <a:srgbClr val="212121"/>
                </a:solidFill>
                <a:latin typeface="Tahoma"/>
                <a:cs typeface="Tahoma"/>
              </a:rPr>
              <a:t>(</a:t>
            </a:r>
            <a:r>
              <a:rPr sz="2000" spc="-125" dirty="0">
                <a:solidFill>
                  <a:srgbClr val="212121"/>
                </a:solidFill>
                <a:latin typeface="Tahoma"/>
                <a:cs typeface="Tahoma"/>
              </a:rPr>
              <a:t>T</a:t>
            </a:r>
            <a:r>
              <a:rPr sz="2000" spc="-70" dirty="0">
                <a:solidFill>
                  <a:srgbClr val="212121"/>
                </a:solidFill>
                <a:latin typeface="Tahoma"/>
                <a:cs typeface="Tahoma"/>
              </a:rPr>
              <a:t>anh)</a:t>
            </a:r>
            <a:endParaRPr sz="2000">
              <a:latin typeface="Tahoma"/>
              <a:cs typeface="Tahoma"/>
            </a:endParaRPr>
          </a:p>
          <a:p>
            <a:pPr marL="299085" indent="-287020">
              <a:lnSpc>
                <a:spcPct val="100000"/>
              </a:lnSpc>
              <a:spcBef>
                <a:spcPts val="960"/>
              </a:spcBef>
              <a:buFont typeface="Arial MT"/>
              <a:buChar char="•"/>
              <a:tabLst>
                <a:tab pos="299085" algn="l"/>
                <a:tab pos="299720" algn="l"/>
              </a:tabLst>
            </a:pPr>
            <a:r>
              <a:rPr sz="2000" spc="20" dirty="0">
                <a:solidFill>
                  <a:srgbClr val="212121"/>
                </a:solidFill>
                <a:latin typeface="Tahoma"/>
                <a:cs typeface="Tahoma"/>
              </a:rPr>
              <a:t>Rectified</a:t>
            </a:r>
            <a:r>
              <a:rPr sz="2000" spc="-140" dirty="0">
                <a:solidFill>
                  <a:srgbClr val="212121"/>
                </a:solidFill>
                <a:latin typeface="Tahoma"/>
                <a:cs typeface="Tahoma"/>
              </a:rPr>
              <a:t> </a:t>
            </a:r>
            <a:r>
              <a:rPr sz="2000" dirty="0">
                <a:solidFill>
                  <a:srgbClr val="212121"/>
                </a:solidFill>
                <a:latin typeface="Tahoma"/>
                <a:cs typeface="Tahoma"/>
              </a:rPr>
              <a:t>Linear</a:t>
            </a:r>
            <a:r>
              <a:rPr sz="2000" spc="-140" dirty="0">
                <a:solidFill>
                  <a:srgbClr val="212121"/>
                </a:solidFill>
                <a:latin typeface="Tahoma"/>
                <a:cs typeface="Tahoma"/>
              </a:rPr>
              <a:t> </a:t>
            </a:r>
            <a:r>
              <a:rPr sz="2000" spc="55" dirty="0">
                <a:solidFill>
                  <a:srgbClr val="212121"/>
                </a:solidFill>
                <a:latin typeface="Tahoma"/>
                <a:cs typeface="Tahoma"/>
              </a:rPr>
              <a:t>Unit</a:t>
            </a:r>
            <a:r>
              <a:rPr sz="2000" spc="-105" dirty="0">
                <a:solidFill>
                  <a:srgbClr val="212121"/>
                </a:solidFill>
                <a:latin typeface="Tahoma"/>
                <a:cs typeface="Tahoma"/>
              </a:rPr>
              <a:t> </a:t>
            </a:r>
            <a:r>
              <a:rPr sz="2000" spc="-50">
                <a:solidFill>
                  <a:srgbClr val="212121"/>
                </a:solidFill>
                <a:latin typeface="Tahoma"/>
                <a:cs typeface="Tahoma"/>
              </a:rPr>
              <a:t>(</a:t>
            </a:r>
            <a:r>
              <a:rPr sz="2000" spc="-50" smtClean="0">
                <a:solidFill>
                  <a:srgbClr val="212121"/>
                </a:solidFill>
                <a:latin typeface="Tahoma"/>
                <a:cs typeface="Tahoma"/>
              </a:rPr>
              <a:t>ReLU)</a:t>
            </a:r>
            <a:endParaRPr sz="2000" smtClean="0">
              <a:latin typeface="Tahoma"/>
              <a:cs typeface="Tahoma"/>
            </a:endParaRPr>
          </a:p>
          <a:p>
            <a:pPr marL="756285" lvl="1" indent="-287020">
              <a:lnSpc>
                <a:spcPct val="100000"/>
              </a:lnSpc>
              <a:buFont typeface="Arial MT"/>
              <a:buChar char="•"/>
              <a:tabLst>
                <a:tab pos="756285" algn="l"/>
                <a:tab pos="756920" algn="l"/>
              </a:tabLst>
            </a:pPr>
            <a:r>
              <a:rPr sz="2000" i="1" spc="-70" dirty="0">
                <a:solidFill>
                  <a:srgbClr val="212121"/>
                </a:solidFill>
                <a:latin typeface="Trebuchet MS"/>
                <a:cs typeface="Trebuchet MS"/>
              </a:rPr>
              <a:t>Le</a:t>
            </a:r>
            <a:r>
              <a:rPr sz="2000" i="1" spc="-80" dirty="0">
                <a:solidFill>
                  <a:srgbClr val="212121"/>
                </a:solidFill>
                <a:latin typeface="Trebuchet MS"/>
                <a:cs typeface="Trebuchet MS"/>
              </a:rPr>
              <a:t>a</a:t>
            </a:r>
            <a:r>
              <a:rPr sz="2000" i="1" spc="-45" dirty="0">
                <a:solidFill>
                  <a:srgbClr val="212121"/>
                </a:solidFill>
                <a:latin typeface="Trebuchet MS"/>
                <a:cs typeface="Trebuchet MS"/>
              </a:rPr>
              <a:t>ky</a:t>
            </a:r>
            <a:r>
              <a:rPr sz="2000" i="1" spc="-130" dirty="0">
                <a:solidFill>
                  <a:srgbClr val="212121"/>
                </a:solidFill>
                <a:latin typeface="Trebuchet MS"/>
                <a:cs typeface="Trebuchet MS"/>
              </a:rPr>
              <a:t> </a:t>
            </a:r>
            <a:r>
              <a:rPr sz="2000" i="1" dirty="0">
                <a:solidFill>
                  <a:srgbClr val="212121"/>
                </a:solidFill>
                <a:latin typeface="Trebuchet MS"/>
                <a:cs typeface="Trebuchet MS"/>
              </a:rPr>
              <a:t>R</a:t>
            </a:r>
            <a:r>
              <a:rPr sz="2000" i="1" spc="-120" dirty="0">
                <a:solidFill>
                  <a:srgbClr val="212121"/>
                </a:solidFill>
                <a:latin typeface="Trebuchet MS"/>
                <a:cs typeface="Trebuchet MS"/>
              </a:rPr>
              <a:t>elu</a:t>
            </a:r>
            <a:endParaRPr sz="2000">
              <a:latin typeface="Trebuchet MS"/>
              <a:cs typeface="Trebuchet MS"/>
            </a:endParaRPr>
          </a:p>
          <a:p>
            <a:pPr marL="756285" lvl="1" indent="-287020">
              <a:lnSpc>
                <a:spcPct val="100000"/>
              </a:lnSpc>
              <a:buFont typeface="Arial MT"/>
              <a:buChar char="•"/>
              <a:tabLst>
                <a:tab pos="756285" algn="l"/>
                <a:tab pos="756920" algn="l"/>
              </a:tabLst>
            </a:pPr>
            <a:r>
              <a:rPr sz="2000" i="1" spc="-50" smtClean="0">
                <a:solidFill>
                  <a:srgbClr val="212121"/>
                </a:solidFill>
                <a:latin typeface="Trebuchet MS"/>
                <a:cs typeface="Trebuchet MS"/>
              </a:rPr>
              <a:t>Par</a:t>
            </a:r>
            <a:r>
              <a:rPr sz="2000" i="1" spc="-45" smtClean="0">
                <a:solidFill>
                  <a:srgbClr val="212121"/>
                </a:solidFill>
                <a:latin typeface="Trebuchet MS"/>
                <a:cs typeface="Trebuchet MS"/>
              </a:rPr>
              <a:t>a</a:t>
            </a:r>
            <a:r>
              <a:rPr sz="2000" i="1" spc="-85" smtClean="0">
                <a:solidFill>
                  <a:srgbClr val="212121"/>
                </a:solidFill>
                <a:latin typeface="Trebuchet MS"/>
                <a:cs typeface="Trebuchet MS"/>
              </a:rPr>
              <a:t>m</a:t>
            </a:r>
            <a:r>
              <a:rPr sz="2000" i="1" spc="-140" smtClean="0">
                <a:solidFill>
                  <a:srgbClr val="212121"/>
                </a:solidFill>
                <a:latin typeface="Trebuchet MS"/>
                <a:cs typeface="Trebuchet MS"/>
              </a:rPr>
              <a:t>et</a:t>
            </a:r>
            <a:r>
              <a:rPr sz="2000" i="1" spc="-130" smtClean="0">
                <a:solidFill>
                  <a:srgbClr val="212121"/>
                </a:solidFill>
                <a:latin typeface="Trebuchet MS"/>
                <a:cs typeface="Trebuchet MS"/>
              </a:rPr>
              <a:t>r</a:t>
            </a:r>
            <a:r>
              <a:rPr sz="2000" i="1" spc="-80" smtClean="0">
                <a:solidFill>
                  <a:srgbClr val="212121"/>
                </a:solidFill>
                <a:latin typeface="Trebuchet MS"/>
                <a:cs typeface="Trebuchet MS"/>
              </a:rPr>
              <a:t>ic</a:t>
            </a:r>
            <a:r>
              <a:rPr sz="2000" i="1" spc="-120" smtClean="0">
                <a:solidFill>
                  <a:srgbClr val="212121"/>
                </a:solidFill>
                <a:latin typeface="Trebuchet MS"/>
                <a:cs typeface="Trebuchet MS"/>
              </a:rPr>
              <a:t> </a:t>
            </a:r>
            <a:r>
              <a:rPr sz="2000" i="1" spc="-5" smtClean="0">
                <a:solidFill>
                  <a:srgbClr val="212121"/>
                </a:solidFill>
                <a:latin typeface="Trebuchet MS"/>
                <a:cs typeface="Trebuchet MS"/>
              </a:rPr>
              <a:t>R</a:t>
            </a:r>
            <a:r>
              <a:rPr sz="2000" i="1" spc="-120" smtClean="0">
                <a:solidFill>
                  <a:srgbClr val="212121"/>
                </a:solidFill>
                <a:latin typeface="Trebuchet MS"/>
                <a:cs typeface="Trebuchet MS"/>
              </a:rPr>
              <a:t>elu</a:t>
            </a:r>
            <a:endParaRPr sz="2000" smtClean="0">
              <a:latin typeface="Trebuchet MS"/>
              <a:cs typeface="Trebuchet MS"/>
            </a:endParaRPr>
          </a:p>
          <a:p>
            <a:pPr marL="299085" indent="-287020">
              <a:lnSpc>
                <a:spcPct val="100000"/>
              </a:lnSpc>
              <a:spcBef>
                <a:spcPts val="960"/>
              </a:spcBef>
              <a:buFont typeface="Arial MT"/>
              <a:buChar char="•"/>
              <a:tabLst>
                <a:tab pos="299085" algn="l"/>
                <a:tab pos="299720" algn="l"/>
              </a:tabLst>
            </a:pPr>
            <a:r>
              <a:rPr sz="2000" spc="10" smtClean="0">
                <a:solidFill>
                  <a:srgbClr val="212121"/>
                </a:solidFill>
                <a:latin typeface="Tahoma"/>
                <a:cs typeface="Tahoma"/>
              </a:rPr>
              <a:t>Exponential</a:t>
            </a:r>
            <a:r>
              <a:rPr sz="2000" spc="-130" smtClean="0">
                <a:solidFill>
                  <a:srgbClr val="212121"/>
                </a:solidFill>
                <a:latin typeface="Tahoma"/>
                <a:cs typeface="Tahoma"/>
              </a:rPr>
              <a:t> </a:t>
            </a:r>
            <a:r>
              <a:rPr sz="2000" dirty="0">
                <a:solidFill>
                  <a:srgbClr val="212121"/>
                </a:solidFill>
                <a:latin typeface="Tahoma"/>
                <a:cs typeface="Tahoma"/>
              </a:rPr>
              <a:t>Linear</a:t>
            </a:r>
            <a:r>
              <a:rPr sz="2000" spc="-125" dirty="0">
                <a:solidFill>
                  <a:srgbClr val="212121"/>
                </a:solidFill>
                <a:latin typeface="Tahoma"/>
                <a:cs typeface="Tahoma"/>
              </a:rPr>
              <a:t> </a:t>
            </a:r>
            <a:r>
              <a:rPr sz="2000" spc="55" dirty="0">
                <a:solidFill>
                  <a:srgbClr val="212121"/>
                </a:solidFill>
                <a:latin typeface="Tahoma"/>
                <a:cs typeface="Tahoma"/>
              </a:rPr>
              <a:t>Unit</a:t>
            </a:r>
            <a:r>
              <a:rPr sz="2000" spc="-165" dirty="0">
                <a:solidFill>
                  <a:srgbClr val="212121"/>
                </a:solidFill>
                <a:latin typeface="Tahoma"/>
                <a:cs typeface="Tahoma"/>
              </a:rPr>
              <a:t> </a:t>
            </a:r>
            <a:r>
              <a:rPr sz="2000" spc="-50" dirty="0">
                <a:solidFill>
                  <a:srgbClr val="212121"/>
                </a:solidFill>
                <a:latin typeface="Tahoma"/>
                <a:cs typeface="Tahoma"/>
              </a:rPr>
              <a:t>(ELU)</a:t>
            </a:r>
            <a:endParaRPr sz="2000">
              <a:latin typeface="Tahoma"/>
              <a:cs typeface="Tahoma"/>
            </a:endParaRPr>
          </a:p>
        </p:txBody>
      </p:sp>
      <p:pic>
        <p:nvPicPr>
          <p:cNvPr id="4" name="Picture 3" descr="image-10.png"/>
          <p:cNvPicPr>
            <a:picLocks noChangeAspect="1"/>
          </p:cNvPicPr>
          <p:nvPr/>
        </p:nvPicPr>
        <p:blipFill>
          <a:blip r:embed="rId2"/>
          <a:srcRect l="51000"/>
          <a:stretch>
            <a:fillRect/>
          </a:stretch>
        </p:blipFill>
        <p:spPr>
          <a:xfrm>
            <a:off x="4343400" y="990600"/>
            <a:ext cx="4480560" cy="4644572"/>
          </a:xfrm>
          <a:prstGeom prst="rect">
            <a:avLst/>
          </a:prstGeom>
        </p:spPr>
      </p:pic>
      <p:pic>
        <p:nvPicPr>
          <p:cNvPr id="5" name="Picture 4" descr="new logo.png">
            <a:hlinkClick r:id="rId3"/>
          </p:cNvPr>
          <p:cNvPicPr>
            <a:picLocks noChangeAspect="1"/>
          </p:cNvPicPr>
          <p:nvPr/>
        </p:nvPicPr>
        <p:blipFill>
          <a:blip r:embed="rId4" cstate="print"/>
          <a:stretch>
            <a:fillRect/>
          </a:stretch>
        </p:blipFill>
        <p:spPr>
          <a:xfrm>
            <a:off x="0" y="0"/>
            <a:ext cx="1066800" cy="1066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xresdefault (5).jpg"/>
          <p:cNvPicPr>
            <a:picLocks noGrp="1" noChangeAspect="1"/>
          </p:cNvPicPr>
          <p:nvPr>
            <p:ph idx="1"/>
          </p:nvPr>
        </p:nvPicPr>
        <p:blipFill>
          <a:blip r:embed="rId2"/>
          <a:stretch>
            <a:fillRect/>
          </a:stretch>
        </p:blipFill>
        <p:spPr>
          <a:xfrm>
            <a:off x="609600" y="1371600"/>
            <a:ext cx="8046156" cy="4572000"/>
          </a:xfrm>
        </p:spPr>
      </p:pic>
      <p:pic>
        <p:nvPicPr>
          <p:cNvPr id="3" name="Picture 2" descr="new logo.png">
            <a:hlinkClick r:id="rId3"/>
          </p:cNvPr>
          <p:cNvPicPr>
            <a:picLocks noChangeAspect="1"/>
          </p:cNvPicPr>
          <p:nvPr/>
        </p:nvPicPr>
        <p:blipFill>
          <a:blip r:embed="rId4" cstate="print"/>
          <a:stretch>
            <a:fillRect/>
          </a:stretch>
        </p:blipFill>
        <p:spPr>
          <a:xfrm>
            <a:off x="0" y="0"/>
            <a:ext cx="1066800" cy="1066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1566</Words>
  <Application>Microsoft Office PowerPoint</Application>
  <PresentationFormat>On-screen Show (4:3)</PresentationFormat>
  <Paragraphs>114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Introduction to Activation Functions</vt:lpstr>
      <vt:lpstr>What is an Activation Function?</vt:lpstr>
      <vt:lpstr>Activation Functions</vt:lpstr>
      <vt:lpstr>Why Do We Need Activation Functions?</vt:lpstr>
      <vt:lpstr>Types of Activation Functions</vt:lpstr>
      <vt:lpstr>Activation Functions</vt:lpstr>
      <vt:lpstr>Linear</vt:lpstr>
      <vt:lpstr>Non-Linear</vt:lpstr>
      <vt:lpstr>Slide 9</vt:lpstr>
      <vt:lpstr>Sigmoid Function</vt:lpstr>
      <vt:lpstr>Sigmoid Activation Functions (Logistics)</vt:lpstr>
      <vt:lpstr>Softmax Activation Function: </vt:lpstr>
      <vt:lpstr>Tanh (Hyperbolic Tangent) Function: </vt:lpstr>
      <vt:lpstr>Tanh Activation Function</vt:lpstr>
      <vt:lpstr>ReLU (Rectified Linear Unit) Activation Function: </vt:lpstr>
      <vt:lpstr>Rectified Linear Unit(ReLU)</vt:lpstr>
      <vt:lpstr>Leaky ReLU Activation Function: </vt:lpstr>
      <vt:lpstr>Leaky-ReLU</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Activation Functions</dc:title>
  <dc:creator>hp</dc:creator>
  <cp:lastModifiedBy>hp</cp:lastModifiedBy>
  <cp:revision>10</cp:revision>
  <dcterms:created xsi:type="dcterms:W3CDTF">2024-08-23T07:29:18Z</dcterms:created>
  <dcterms:modified xsi:type="dcterms:W3CDTF">2024-08-26T07:00:03Z</dcterms:modified>
</cp:coreProperties>
</file>