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6"/>
  </p:notesMasterIdLst>
  <p:handoutMasterIdLst>
    <p:handoutMasterId r:id="rId17"/>
  </p:handoutMasterIdLst>
  <p:sldIdLst>
    <p:sldId id="296" r:id="rId2"/>
    <p:sldId id="297" r:id="rId3"/>
    <p:sldId id="313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F5A4C-7447-40FB-874B-5B3B044E8B2F}" v="144" dt="2025-02-20T06:24:40.639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59175-E928-45A5-B966-C83803C6BF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A9A245B-5FD5-4B85-8BA0-B3A560D9481A}">
      <dgm:prSet/>
      <dgm:spPr/>
      <dgm:t>
        <a:bodyPr/>
        <a:lstStyle/>
        <a:p>
          <a:r>
            <a:rPr lang="en-US" b="1" i="0" baseline="0"/>
            <a:t>Git</a:t>
          </a:r>
          <a:r>
            <a:rPr lang="en-US" b="0" i="0" baseline="0"/>
            <a:t> is a distributed version control system that allows multiple people to work on a project simultaneously without overwriting each other's changes. It helps track changes in source code during software development. Think of it as a </a:t>
          </a:r>
          <a:r>
            <a:rPr lang="en-US" b="1" i="0" baseline="0"/>
            <a:t>time machine</a:t>
          </a:r>
          <a:r>
            <a:rPr lang="en-US" b="0" i="0" baseline="0"/>
            <a:t> for your code, where you can go back to any previous version if something goes wrong.</a:t>
          </a:r>
          <a:endParaRPr lang="en-US"/>
        </a:p>
      </dgm:t>
    </dgm:pt>
    <dgm:pt modelId="{7879EA21-E47E-4B1D-AC0C-10B570A403F1}" type="parTrans" cxnId="{A795ED66-0323-47DD-B3EF-0497E929A36E}">
      <dgm:prSet/>
      <dgm:spPr/>
      <dgm:t>
        <a:bodyPr/>
        <a:lstStyle/>
        <a:p>
          <a:endParaRPr lang="en-US"/>
        </a:p>
      </dgm:t>
    </dgm:pt>
    <dgm:pt modelId="{345B45C8-CC64-4FFF-BB26-55DBD7E69D7F}" type="sibTrans" cxnId="{A795ED66-0323-47DD-B3EF-0497E929A36E}">
      <dgm:prSet/>
      <dgm:spPr/>
      <dgm:t>
        <a:bodyPr/>
        <a:lstStyle/>
        <a:p>
          <a:endParaRPr lang="en-US"/>
        </a:p>
      </dgm:t>
    </dgm:pt>
    <dgm:pt modelId="{9B537196-8F53-45DC-A688-A8EC9E1A7F53}">
      <dgm:prSet/>
      <dgm:spPr/>
      <dgm:t>
        <a:bodyPr/>
        <a:lstStyle/>
        <a:p>
          <a:r>
            <a:rPr lang="en-US" b="1" i="0" baseline="0"/>
            <a:t>GitHub</a:t>
          </a:r>
          <a:r>
            <a:rPr lang="en-US" b="0" i="0" baseline="0"/>
            <a:t> is a web-based platform that uses Git for version control. It provides a collaborative environment for developers to store, manage, and share their code. Imagine GitHub as a </a:t>
          </a:r>
          <a:r>
            <a:rPr lang="en-US" b="1" i="0" baseline="0"/>
            <a:t>social network</a:t>
          </a:r>
          <a:r>
            <a:rPr lang="en-US" b="0" i="0" baseline="0"/>
            <a:t> for developers, where they can showcase their projects, collaborate with others, and contribute to open-source projects.</a:t>
          </a:r>
          <a:endParaRPr lang="en-US"/>
        </a:p>
      </dgm:t>
    </dgm:pt>
    <dgm:pt modelId="{8BDCA324-F3CB-4E6B-80E0-3A15FEA14CA1}" type="parTrans" cxnId="{1F1BD4ED-6EE3-496B-AE77-6E0F88BE9A98}">
      <dgm:prSet/>
      <dgm:spPr/>
      <dgm:t>
        <a:bodyPr/>
        <a:lstStyle/>
        <a:p>
          <a:endParaRPr lang="en-US"/>
        </a:p>
      </dgm:t>
    </dgm:pt>
    <dgm:pt modelId="{E98F478F-9BBA-40F8-A275-3066E7B22CEE}" type="sibTrans" cxnId="{1F1BD4ED-6EE3-496B-AE77-6E0F88BE9A98}">
      <dgm:prSet/>
      <dgm:spPr/>
      <dgm:t>
        <a:bodyPr/>
        <a:lstStyle/>
        <a:p>
          <a:endParaRPr lang="en-US"/>
        </a:p>
      </dgm:t>
    </dgm:pt>
    <dgm:pt modelId="{349D01BE-158C-4276-8812-5C31FB45C95E}" type="pres">
      <dgm:prSet presAssocID="{A5459175-E928-45A5-B966-C83803C6BFAE}" presName="root" presStyleCnt="0">
        <dgm:presLayoutVars>
          <dgm:dir/>
          <dgm:resizeHandles val="exact"/>
        </dgm:presLayoutVars>
      </dgm:prSet>
      <dgm:spPr/>
    </dgm:pt>
    <dgm:pt modelId="{B3E40635-7201-49B5-A201-F3979490D9FA}" type="pres">
      <dgm:prSet presAssocID="{6A9A245B-5FD5-4B85-8BA0-B3A560D9481A}" presName="compNode" presStyleCnt="0"/>
      <dgm:spPr/>
    </dgm:pt>
    <dgm:pt modelId="{38255641-5817-436C-A0B2-A442D8976607}" type="pres">
      <dgm:prSet presAssocID="{6A9A245B-5FD5-4B85-8BA0-B3A560D9481A}" presName="bgRect" presStyleLbl="bgShp" presStyleIdx="0" presStyleCnt="2"/>
      <dgm:spPr/>
    </dgm:pt>
    <dgm:pt modelId="{7C23CC8C-79F2-4D67-A1DA-AD6B3778E730}" type="pres">
      <dgm:prSet presAssocID="{6A9A245B-5FD5-4B85-8BA0-B3A560D948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F4AAA78-A927-40D2-8EA5-E86002752848}" type="pres">
      <dgm:prSet presAssocID="{6A9A245B-5FD5-4B85-8BA0-B3A560D9481A}" presName="spaceRect" presStyleCnt="0"/>
      <dgm:spPr/>
    </dgm:pt>
    <dgm:pt modelId="{E0500D44-8800-4B93-B2C1-4F5FDE0ADAFE}" type="pres">
      <dgm:prSet presAssocID="{6A9A245B-5FD5-4B85-8BA0-B3A560D9481A}" presName="parTx" presStyleLbl="revTx" presStyleIdx="0" presStyleCnt="2">
        <dgm:presLayoutVars>
          <dgm:chMax val="0"/>
          <dgm:chPref val="0"/>
        </dgm:presLayoutVars>
      </dgm:prSet>
      <dgm:spPr/>
    </dgm:pt>
    <dgm:pt modelId="{E0A7B332-0222-4CAB-9258-1F7BF0B7327D}" type="pres">
      <dgm:prSet presAssocID="{345B45C8-CC64-4FFF-BB26-55DBD7E69D7F}" presName="sibTrans" presStyleCnt="0"/>
      <dgm:spPr/>
    </dgm:pt>
    <dgm:pt modelId="{4D48429F-6574-4C53-BD4A-9F1CCDA470B6}" type="pres">
      <dgm:prSet presAssocID="{9B537196-8F53-45DC-A688-A8EC9E1A7F53}" presName="compNode" presStyleCnt="0"/>
      <dgm:spPr/>
    </dgm:pt>
    <dgm:pt modelId="{F12D5B7B-B673-4386-AE67-714D9823AC85}" type="pres">
      <dgm:prSet presAssocID="{9B537196-8F53-45DC-A688-A8EC9E1A7F53}" presName="bgRect" presStyleLbl="bgShp" presStyleIdx="1" presStyleCnt="2"/>
      <dgm:spPr/>
    </dgm:pt>
    <dgm:pt modelId="{712E2F4F-2F8D-4557-97EE-CA60D7B62A07}" type="pres">
      <dgm:prSet presAssocID="{9B537196-8F53-45DC-A688-A8EC9E1A7F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05F2C28-344C-442A-8B1E-6570CFB96A8C}" type="pres">
      <dgm:prSet presAssocID="{9B537196-8F53-45DC-A688-A8EC9E1A7F53}" presName="spaceRect" presStyleCnt="0"/>
      <dgm:spPr/>
    </dgm:pt>
    <dgm:pt modelId="{277090CE-FF16-4BAD-B78D-51F77F80B1C3}" type="pres">
      <dgm:prSet presAssocID="{9B537196-8F53-45DC-A688-A8EC9E1A7F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EF835B-5031-4220-8647-D49AD828F860}" type="presOf" srcId="{A5459175-E928-45A5-B966-C83803C6BFAE}" destId="{349D01BE-158C-4276-8812-5C31FB45C95E}" srcOrd="0" destOrd="0" presId="urn:microsoft.com/office/officeart/2018/2/layout/IconVerticalSolidList"/>
    <dgm:cxn modelId="{A795ED66-0323-47DD-B3EF-0497E929A36E}" srcId="{A5459175-E928-45A5-B966-C83803C6BFAE}" destId="{6A9A245B-5FD5-4B85-8BA0-B3A560D9481A}" srcOrd="0" destOrd="0" parTransId="{7879EA21-E47E-4B1D-AC0C-10B570A403F1}" sibTransId="{345B45C8-CC64-4FFF-BB26-55DBD7E69D7F}"/>
    <dgm:cxn modelId="{A6C23C56-8F0B-40DD-902F-9B9FBEABBF65}" type="presOf" srcId="{6A9A245B-5FD5-4B85-8BA0-B3A560D9481A}" destId="{E0500D44-8800-4B93-B2C1-4F5FDE0ADAFE}" srcOrd="0" destOrd="0" presId="urn:microsoft.com/office/officeart/2018/2/layout/IconVerticalSolidList"/>
    <dgm:cxn modelId="{7F94B995-A561-4DE2-88E6-AF588F7785B2}" type="presOf" srcId="{9B537196-8F53-45DC-A688-A8EC9E1A7F53}" destId="{277090CE-FF16-4BAD-B78D-51F77F80B1C3}" srcOrd="0" destOrd="0" presId="urn:microsoft.com/office/officeart/2018/2/layout/IconVerticalSolidList"/>
    <dgm:cxn modelId="{1F1BD4ED-6EE3-496B-AE77-6E0F88BE9A98}" srcId="{A5459175-E928-45A5-B966-C83803C6BFAE}" destId="{9B537196-8F53-45DC-A688-A8EC9E1A7F53}" srcOrd="1" destOrd="0" parTransId="{8BDCA324-F3CB-4E6B-80E0-3A15FEA14CA1}" sibTransId="{E98F478F-9BBA-40F8-A275-3066E7B22CEE}"/>
    <dgm:cxn modelId="{B318373A-815A-4CBC-BD7E-EF1E89EB7B42}" type="presParOf" srcId="{349D01BE-158C-4276-8812-5C31FB45C95E}" destId="{B3E40635-7201-49B5-A201-F3979490D9FA}" srcOrd="0" destOrd="0" presId="urn:microsoft.com/office/officeart/2018/2/layout/IconVerticalSolidList"/>
    <dgm:cxn modelId="{0099B169-B784-47FB-B9A7-91AA42DADD32}" type="presParOf" srcId="{B3E40635-7201-49B5-A201-F3979490D9FA}" destId="{38255641-5817-436C-A0B2-A442D8976607}" srcOrd="0" destOrd="0" presId="urn:microsoft.com/office/officeart/2018/2/layout/IconVerticalSolidList"/>
    <dgm:cxn modelId="{553BDD10-9A16-4FAE-A994-317A6E848F04}" type="presParOf" srcId="{B3E40635-7201-49B5-A201-F3979490D9FA}" destId="{7C23CC8C-79F2-4D67-A1DA-AD6B3778E730}" srcOrd="1" destOrd="0" presId="urn:microsoft.com/office/officeart/2018/2/layout/IconVerticalSolidList"/>
    <dgm:cxn modelId="{7588B7DF-A898-4D71-849C-8F061B46728C}" type="presParOf" srcId="{B3E40635-7201-49B5-A201-F3979490D9FA}" destId="{CF4AAA78-A927-40D2-8EA5-E86002752848}" srcOrd="2" destOrd="0" presId="urn:microsoft.com/office/officeart/2018/2/layout/IconVerticalSolidList"/>
    <dgm:cxn modelId="{0BD86774-685E-42E6-8785-E6AF3F4369A8}" type="presParOf" srcId="{B3E40635-7201-49B5-A201-F3979490D9FA}" destId="{E0500D44-8800-4B93-B2C1-4F5FDE0ADAFE}" srcOrd="3" destOrd="0" presId="urn:microsoft.com/office/officeart/2018/2/layout/IconVerticalSolidList"/>
    <dgm:cxn modelId="{ED594355-B881-4BA6-AAC8-F71D58416C7B}" type="presParOf" srcId="{349D01BE-158C-4276-8812-5C31FB45C95E}" destId="{E0A7B332-0222-4CAB-9258-1F7BF0B7327D}" srcOrd="1" destOrd="0" presId="urn:microsoft.com/office/officeart/2018/2/layout/IconVerticalSolidList"/>
    <dgm:cxn modelId="{24BC3A21-D281-4507-9E1A-F3EB1C91F8E8}" type="presParOf" srcId="{349D01BE-158C-4276-8812-5C31FB45C95E}" destId="{4D48429F-6574-4C53-BD4A-9F1CCDA470B6}" srcOrd="2" destOrd="0" presId="urn:microsoft.com/office/officeart/2018/2/layout/IconVerticalSolidList"/>
    <dgm:cxn modelId="{861A9474-EF4D-49DE-A0E3-512E151C0AB8}" type="presParOf" srcId="{4D48429F-6574-4C53-BD4A-9F1CCDA470B6}" destId="{F12D5B7B-B673-4386-AE67-714D9823AC85}" srcOrd="0" destOrd="0" presId="urn:microsoft.com/office/officeart/2018/2/layout/IconVerticalSolidList"/>
    <dgm:cxn modelId="{ADCDEC36-30E1-49FF-98B5-9F20C1FDD3D9}" type="presParOf" srcId="{4D48429F-6574-4C53-BD4A-9F1CCDA470B6}" destId="{712E2F4F-2F8D-4557-97EE-CA60D7B62A07}" srcOrd="1" destOrd="0" presId="urn:microsoft.com/office/officeart/2018/2/layout/IconVerticalSolidList"/>
    <dgm:cxn modelId="{7812D0B8-0489-418A-845D-566BB2C38B4E}" type="presParOf" srcId="{4D48429F-6574-4C53-BD4A-9F1CCDA470B6}" destId="{205F2C28-344C-442A-8B1E-6570CFB96A8C}" srcOrd="2" destOrd="0" presId="urn:microsoft.com/office/officeart/2018/2/layout/IconVerticalSolidList"/>
    <dgm:cxn modelId="{2A7838C6-506C-469D-991E-967748D75246}" type="presParOf" srcId="{4D48429F-6574-4C53-BD4A-9F1CCDA470B6}" destId="{277090CE-FF16-4BAD-B78D-51F77F80B1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55641-5817-436C-A0B2-A442D8976607}">
      <dsp:nvSpPr>
        <dsp:cNvPr id="0" name=""/>
        <dsp:cNvSpPr/>
      </dsp:nvSpPr>
      <dsp:spPr>
        <a:xfrm>
          <a:off x="0" y="764877"/>
          <a:ext cx="10904087" cy="14120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3CC8C-79F2-4D67-A1DA-AD6B3778E730}">
      <dsp:nvSpPr>
        <dsp:cNvPr id="0" name=""/>
        <dsp:cNvSpPr/>
      </dsp:nvSpPr>
      <dsp:spPr>
        <a:xfrm>
          <a:off x="427154" y="1082595"/>
          <a:ext cx="776644" cy="776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0D44-8800-4B93-B2C1-4F5FDE0ADAFE}">
      <dsp:nvSpPr>
        <dsp:cNvPr id="0" name=""/>
        <dsp:cNvSpPr/>
      </dsp:nvSpPr>
      <dsp:spPr>
        <a:xfrm>
          <a:off x="1630954" y="764877"/>
          <a:ext cx="9273133" cy="14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45" tIns="149445" rIns="149445" bIns="14944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Git</a:t>
          </a:r>
          <a:r>
            <a:rPr lang="en-US" sz="1800" b="0" i="0" kern="1200" baseline="0"/>
            <a:t> is a distributed version control system that allows multiple people to work on a project simultaneously without overwriting each other's changes. It helps track changes in source code during software development. Think of it as a </a:t>
          </a:r>
          <a:r>
            <a:rPr lang="en-US" sz="1800" b="1" i="0" kern="1200" baseline="0"/>
            <a:t>time machine</a:t>
          </a:r>
          <a:r>
            <a:rPr lang="en-US" sz="1800" b="0" i="0" kern="1200" baseline="0"/>
            <a:t> for your code, where you can go back to any previous version if something goes wrong.</a:t>
          </a:r>
          <a:endParaRPr lang="en-US" sz="1800" kern="1200"/>
        </a:p>
      </dsp:txBody>
      <dsp:txXfrm>
        <a:off x="1630954" y="764877"/>
        <a:ext cx="9273133" cy="1412081"/>
      </dsp:txXfrm>
    </dsp:sp>
    <dsp:sp modelId="{F12D5B7B-B673-4386-AE67-714D9823AC85}">
      <dsp:nvSpPr>
        <dsp:cNvPr id="0" name=""/>
        <dsp:cNvSpPr/>
      </dsp:nvSpPr>
      <dsp:spPr>
        <a:xfrm>
          <a:off x="0" y="2529979"/>
          <a:ext cx="10904087" cy="14120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E2F4F-2F8D-4557-97EE-CA60D7B62A07}">
      <dsp:nvSpPr>
        <dsp:cNvPr id="0" name=""/>
        <dsp:cNvSpPr/>
      </dsp:nvSpPr>
      <dsp:spPr>
        <a:xfrm>
          <a:off x="427154" y="2847697"/>
          <a:ext cx="776644" cy="776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090CE-FF16-4BAD-B78D-51F77F80B1C3}">
      <dsp:nvSpPr>
        <dsp:cNvPr id="0" name=""/>
        <dsp:cNvSpPr/>
      </dsp:nvSpPr>
      <dsp:spPr>
        <a:xfrm>
          <a:off x="1630954" y="2529979"/>
          <a:ext cx="9273133" cy="141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45" tIns="149445" rIns="149445" bIns="14944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GitHub</a:t>
          </a:r>
          <a:r>
            <a:rPr lang="en-US" sz="1800" b="0" i="0" kern="1200" baseline="0"/>
            <a:t> is a web-based platform that uses Git for version control. It provides a collaborative environment for developers to store, manage, and share their code. Imagine GitHub as a </a:t>
          </a:r>
          <a:r>
            <a:rPr lang="en-US" sz="1800" b="1" i="0" kern="1200" baseline="0"/>
            <a:t>social network</a:t>
          </a:r>
          <a:r>
            <a:rPr lang="en-US" sz="1800" b="0" i="0" kern="1200" baseline="0"/>
            <a:t> for developers, where they can showcase their projects, collaborate with others, and contribute to open-source projects.</a:t>
          </a:r>
          <a:endParaRPr lang="en-US" sz="1800" kern="1200"/>
        </a:p>
      </dsp:txBody>
      <dsp:txXfrm>
        <a:off x="1630954" y="2529979"/>
        <a:ext cx="9273133" cy="141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/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2/20/2025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2/20/2025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8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.email@examp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0" y="3267744"/>
            <a:ext cx="5651293" cy="1726950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pic>
        <p:nvPicPr>
          <p:cNvPr id="6" name="Picture Placeholder 5" descr="A person and person working on a computer&#10;&#10;AI-generated content may be incorrect.">
            <a:extLst>
              <a:ext uri="{FF2B5EF4-FFF2-40B4-BE49-F238E27FC236}">
                <a16:creationId xmlns:a16="http://schemas.microsoft.com/office/drawing/2014/main" id="{69862DA7-B3FA-1EDC-99F1-4F6EC913B9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294" r="4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7A67B-C21E-7922-AEC7-DE8FBB205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F8DD-B688-5443-10B1-7ADAE81C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Essential Git Commands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0AC005-72EE-C2D7-8B55-C304E242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06" y="1415617"/>
            <a:ext cx="1154385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branch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Lists all the branches in your repository.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branch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displays all the branches in your repository and highlights the current branch. It's useful for managing and switching between branches.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branch -M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Renames the current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branch -M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new_branch_name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renames the current branch to the specified new name. It's useful for standardizing branch names, such as renaming "master" to "main".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push origin main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Pushes the commits to the "main" branch of the remote repository named "origin".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push origin main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uploads your local commits to the "main" branch of the remote repository named "origin". It's like updating the main version of your project on the remote server.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1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304F-8779-AD26-DD97-7B46F8E01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DF56-A518-77A8-6B51-AC68DFAD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spc="150" baseline="0" dirty="0">
                <a:effectLst/>
                <a:latin typeface="+mj-lt"/>
                <a:ea typeface="Meiryo UI" panose="020B0604030504040204" pitchFamily="34" charset="-128"/>
                <a:cs typeface="+mj-cs"/>
              </a:rPr>
              <a:t>git branch </a:t>
            </a:r>
          </a:p>
        </p:txBody>
      </p:sp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50FB6A1-5218-7D35-E679-83204F24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9" y="1901254"/>
            <a:ext cx="6437284" cy="3542014"/>
          </a:xfrm>
          <a:prstGeom prst="rect">
            <a:avLst/>
          </a:prstGeom>
          <a:noFill/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64D44C7-5C83-41D3-D74F-7C3C1E12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1265238"/>
            <a:ext cx="4791591" cy="4911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Lists all branches.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 &lt;</a:t>
            </a:r>
            <a:r>
              <a:rPr kumimoji="0" lang="en-US" altLang="en-US" sz="2600" b="1" i="0" u="none" strike="noStrike" kern="1200" cap="none" spc="150" normalizeH="0" baseline="0" dirty="0" err="1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branch_name</a:t>
            </a: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&gt;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Creates a new branch.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checkout &lt;</a:t>
            </a:r>
            <a:r>
              <a:rPr kumimoji="0" lang="en-US" altLang="en-US" sz="2600" b="1" i="0" u="none" strike="noStrike" kern="1200" cap="none" spc="150" normalizeH="0" baseline="0" dirty="0" err="1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branch_name</a:t>
            </a: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&gt;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Switches to a branch.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checkout -b &lt;</a:t>
            </a:r>
            <a:r>
              <a:rPr kumimoji="0" lang="en-US" altLang="en-US" sz="2600" b="1" i="0" u="none" strike="noStrike" kern="1200" cap="none" spc="150" normalizeH="0" baseline="0" dirty="0" err="1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branch_name</a:t>
            </a: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&gt;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Creates and switches to a new branch.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 -m &lt;</a:t>
            </a:r>
            <a:r>
              <a:rPr kumimoji="0" lang="en-US" altLang="en-US" sz="2600" b="1" i="0" u="none" strike="noStrike" kern="1200" cap="none" spc="150" normalizeH="0" baseline="0" dirty="0" err="1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new_branch_name</a:t>
            </a: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&gt;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Renames the current branch.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 -d &lt;</a:t>
            </a:r>
            <a:r>
              <a:rPr kumimoji="0" lang="en-US" altLang="en-US" sz="2600" b="1" i="0" u="none" strike="noStrike" kern="1200" cap="none" spc="150" normalizeH="0" baseline="0" dirty="0" err="1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branch_name</a:t>
            </a: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&gt;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Deletes a branch.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 -r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Lists remote branches.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git branch -a</a:t>
            </a:r>
            <a:r>
              <a:rPr kumimoji="0" lang="en-US" altLang="en-US" sz="2600" b="0" i="0" u="none" strike="noStrike" kern="1200" cap="none" spc="150" normalizeH="0" baseline="0" dirty="0">
                <a:ln>
                  <a:noFill/>
                </a:ln>
                <a:effectLst/>
                <a:latin typeface="+mn-lt"/>
                <a:ea typeface="Meiryo UI" panose="020B0604030504040204" pitchFamily="34" charset="-128"/>
                <a:cs typeface="+mn-cs"/>
              </a:rPr>
              <a:t>: Lists all branches.</a:t>
            </a:r>
          </a:p>
          <a:p>
            <a:pPr marL="228600" marR="0" indent="-228600" fontAlgn="base">
              <a:lnSpc>
                <a:spcPct val="19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100" b="0" i="0" u="none" strike="noStrike" kern="1200" cap="none" spc="150" normalizeH="0" baseline="0" dirty="0">
              <a:ln>
                <a:noFill/>
              </a:ln>
              <a:effectLst/>
              <a:latin typeface="+mn-lt"/>
              <a:ea typeface="Meiryo UI" panose="020B060403050404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5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6F9C-5063-C265-27A9-140AD1D2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CCF2-2CB3-DCD8-ED93-E8924820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Merging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6C35A1-AEB1-ACFB-0962-1D809173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6" y="1346821"/>
            <a:ext cx="1152489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diff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Shows the differences between various commits, branches, or the working directory and the staging area.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shows the changes that have been made in the working directory but not yet staged. You can also 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diff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branch_name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compare the current branch with another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merge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branch_name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Merges the specified branch into the current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checkout main git merge feature-branch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merges the changes 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feature-branch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into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branch. If there are conflicts, Git will prompt you to resolve them.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cherry-pick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Applies the changes from a specific commit to the current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cherry-pick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commit_hash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takes the changes from the commit identified by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hash”and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applies them to the current branch. It's useful for selectively applying changes.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65CE-B136-BABC-A2C3-D421715F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6CB-E1B0-E5D8-149A-392040A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Merging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0923AB-FE5F-9A83-EFE1-CE242CC4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52" y="1334755"/>
            <a:ext cx="11481759" cy="503980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Pull Request (PR)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request to merge changes from one branch into another, typically used in collaborative projects hosted on platforms like GitHub, GitLab, or Bitbucket.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a 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Push your branch to the remote repository.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the repository on the hosting platform.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on "New Pull Request" and select the branches to merge.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PR allows team members to review and discuss changes before merging them into the main branch. It's a key part of collaborative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Merge Conflict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merge conflict occurs when Git is unable to automatically resolve differences between two branches.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Resolving Conflicts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the conflicting files and manually resolve the conflicts.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 the conflicts 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resolved: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 add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resolved_file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&gt;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Complete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merge: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 commit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When a merge conflict occurs, Git will mark the conflicting areas in the files. You need to manually edit the files to resolve the conflicts, then stage and commit the resolved files.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56300-81BD-9001-9049-F9300852F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ED0-449B-3C46-A816-11412D0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Undoing Changes in Git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36C5AB-9217-ACF3-CE39-C24B5D44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2" y="1340515"/>
            <a:ext cx="1145587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Unstage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Changes from staging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reset HEAD &lt;file&gt;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removes the file from the staging area, but keeps the changes in the working directory.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Undo the Last Commit (Discard Changes)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reset --hard HEAD~1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undoes the last commit and discards all changes in the working directory.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Revert a Commit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revert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commit_hash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creates a new commit that undoes the changes from the specified commit.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Discard All Local 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reset --hard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discards all local changes and resets the working directory to the state of the latest commit. </a:t>
            </a:r>
          </a:p>
        </p:txBody>
      </p:sp>
    </p:spTree>
    <p:extLst>
      <p:ext uri="{BB962C8B-B14F-4D97-AF65-F5344CB8AC3E}">
        <p14:creationId xmlns:p14="http://schemas.microsoft.com/office/powerpoint/2010/main" val="12526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</a:rPr>
              <a:t>Definition of Git and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FDBB9-E3B8-BC76-7DAD-80A51E71A0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5076037"/>
              </p:ext>
            </p:extLst>
          </p:nvPr>
        </p:nvGraphicFramePr>
        <p:xfrm>
          <a:off x="639763" y="1470025"/>
          <a:ext cx="10904088" cy="470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2E93-B4F9-303E-04AA-3ADBC8119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F94D-202E-C84B-1927-E072CC17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</a:rPr>
              <a:t>Definition of Git and GitHub</a:t>
            </a:r>
          </a:p>
        </p:txBody>
      </p:sp>
      <p:pic>
        <p:nvPicPr>
          <p:cNvPr id="11" name="Content Placeholder 10" descr="A diagram of a diagram&#10;&#10;AI-generated content may be incorrect.">
            <a:extLst>
              <a:ext uri="{FF2B5EF4-FFF2-40B4-BE49-F238E27FC236}">
                <a16:creationId xmlns:a16="http://schemas.microsoft.com/office/drawing/2014/main" id="{937F0197-6ED8-6540-5FC9-D20A5655E6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78501" y="1470025"/>
            <a:ext cx="6827060" cy="4706938"/>
          </a:xfrm>
        </p:spPr>
      </p:pic>
    </p:spTree>
    <p:extLst>
      <p:ext uri="{BB962C8B-B14F-4D97-AF65-F5344CB8AC3E}">
        <p14:creationId xmlns:p14="http://schemas.microsoft.com/office/powerpoint/2010/main" val="341820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CEC0-EFD7-64E4-9180-25F2E553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435-89BB-F9E1-8B45-A28B202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Steps to Set Up a GitHub Account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C8A41-2D7E-32C2-6F78-84128834608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26699" y="1314514"/>
            <a:ext cx="1118529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Setting up a GitHub account is straightforward. Here are the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Visit the GitHub Sign-Up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GitHub's sign-up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Enter Your Personal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Choose a unique username.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Email 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Enter a valid email address.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Create a strong password (at least 15 characters or at least 8 characters with a number and a lowercase letter).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Verify Your Account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Complete the CAPTCHA to verify that you are human.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Choose Your 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the free plan or any other plan that suits your needs.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Complete the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Follow the on-screen instructions to finish setting up your account.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6668-3858-7FF4-F4CB-3CA8E520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FE3-1AFB-B49C-68AB-FC95AE73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Steps to Set Up Git Locally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B37311-0289-4693-474C-15107CCD2C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10378" y="1345442"/>
            <a:ext cx="1136250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Setting up Git on your local machine involves a few simple steps. Here's a guide to get you started: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Install 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Download the Git installer from git-scm.com and follow the installation instructions.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Install Git using Homebrew by running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brew install 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 the Terminal. Alternatively, you can download the installer from git-scm.com.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Use your package manager to install Git. For example, on Ubuntu, run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 apt-get install 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Configure 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your terminal or command prompt.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 your username: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config --global user.name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"Your 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 your email: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config --global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user.email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  <a:hlinkClick r:id="rId2"/>
              </a:rPr>
              <a:t>your.email@example.com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Verify the Installation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 the installed version of Git by running: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--version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65C3-1B5C-7881-544A-E99B8F51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7E2C-2EE1-8A84-D7D3-7DA958DB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Understanding Git/</a:t>
            </a:r>
            <a:r>
              <a:rPr lang="en-IN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Vscode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Common Commands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901A4816-4C10-996A-A5ED-75110DE0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02" y="1719505"/>
            <a:ext cx="5478334" cy="424731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Clone a Repository: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</a:rPr>
              <a:t>git clone https://github.com/username/repository.git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Change Directory: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</a:rPr>
              <a:t>cd path\to\your\directory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List Files: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424"/>
                </a:solidFill>
                <a:latin typeface="Arial Unicode MS"/>
              </a:rPr>
              <a:t>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List Hidden Files: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424"/>
                </a:solidFill>
                <a:latin typeface="Arial Unicode MS"/>
              </a:rPr>
              <a:t>ls-a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Check Git Status: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</a:rPr>
              <a:t>git 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ouple of logos with text&#10;&#10;AI-generated content may be incorrect.">
            <a:extLst>
              <a:ext uri="{FF2B5EF4-FFF2-40B4-BE49-F238E27FC236}">
                <a16:creationId xmlns:a16="http://schemas.microsoft.com/office/drawing/2014/main" id="{DD8D9DD7-CC22-BD2D-B6BD-48EDE977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t="22252" r="9779" b="22252"/>
          <a:stretch/>
        </p:blipFill>
        <p:spPr>
          <a:xfrm>
            <a:off x="7151298" y="3068208"/>
            <a:ext cx="3355675" cy="14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456A-A6CD-9691-B89D-ED709779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E8A3-E7CE-A77B-F1FE-1542666C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Understanding Git Workflow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1875D2D9-5595-EFA2-41B8-15F3D088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02" y="1304013"/>
            <a:ext cx="11357278" cy="50783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effectLst/>
              </a:rPr>
              <a:t>Modify</a:t>
            </a:r>
            <a:r>
              <a:rPr lang="en-US" dirty="0">
                <a:effectLst/>
              </a:rPr>
              <a:t>: Edit files in your working directory.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Ranveer and Deepika started spending more time together, adjusting their routines to include each other.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effectLst/>
              </a:rPr>
              <a:t>Untracked</a:t>
            </a:r>
            <a:r>
              <a:rPr lang="en-US" dirty="0">
                <a:effectLst/>
              </a:rPr>
              <a:t>: New files not yet added to version control.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They explored new activities like road trips and dance classes, enjoying these moments without making them official.</a:t>
            </a:r>
            <a:endParaRPr lang="en-US" dirty="0"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effectLst/>
              </a:rPr>
              <a:t>Staged</a:t>
            </a:r>
            <a:r>
              <a:rPr lang="en-US" dirty="0">
                <a:effectLst/>
              </a:rPr>
              <a:t>: Files marked to be included in the next commit (git add &lt;file&gt;).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Realizing their strong feelings, they made plans to meet each other's families and discussed future trips, preparing to make their relationship official.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effectLst/>
              </a:rPr>
              <a:t>Commit</a:t>
            </a:r>
            <a:r>
              <a:rPr lang="en-US" dirty="0">
                <a:effectLst/>
              </a:rPr>
              <a:t>: Save the staged changes to the repository (git commit -m "message").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Finally, Ranveer and Deepika announced their relationship to friends and family, officially becoming a couple.</a:t>
            </a:r>
            <a:endParaRPr lang="en-US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0F82-EE41-7BFA-94A4-BAA6AA6B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14C-6BA4-24EB-A62F-302F8998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Understanding Git Workflow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F53203-1381-4D20-983C-8AFB434A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4" y="1615097"/>
            <a:ext cx="5469147" cy="482436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Git 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 push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 push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uploads your local commits to the remote repository. It's like sharing your relationship status on social media.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Git Push Origin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 push origin main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cs typeface="Segoe UI" panose="020B0502040204020203" pitchFamily="34" charset="0"/>
              </a:rPr>
              <a:t>git push origin main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pushes your commits to the main branch of the remote repository. It's like posting updates on your main social media accounts to ensure everyone sees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C57196D3-F565-6601-96DA-3AA38BF7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4" y="1667928"/>
            <a:ext cx="5533132" cy="45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9DB55-E6DF-4C7A-2F8C-BC85DD72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5BF5-BEBB-73D4-5DCC-4E8963A4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Essential Git Commands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C9BAF4-0C5E-56E4-5619-27450D5E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06" y="1306235"/>
            <a:ext cx="1154385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init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Initializes a new Git repository.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sets up a new Git repository in your current directory. It's like creating a new project folder where you can start tracking changes.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remote add origin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Adds a remote repository and names it "origin".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remote add origin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remote_repository_URL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links your local repository to a remote repository (usually on a platform like GitHub). "Origin" is the default name for the remote repository.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remote -v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Displays the URLs of the remote repositories.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Segoe UI" panose="020B0502040204020203" pitchFamily="34" charset="0"/>
              </a:rPr>
              <a:t>git remote -v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command shows the URLs of the remote repositories that your local repository is connected to. It's useful for verifying the remote connections.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9319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 business presentation</Template>
  <TotalTime>602</TotalTime>
  <Words>1620</Words>
  <Application>Microsoft Office PowerPoint</Application>
  <PresentationFormat>Widescreen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Arial</vt:lpstr>
      <vt:lpstr>Arial Unicode MS</vt:lpstr>
      <vt:lpstr>Calibri</vt:lpstr>
      <vt:lpstr>Segoe UI</vt:lpstr>
      <vt:lpstr>Wingdings</vt:lpstr>
      <vt:lpstr>Minimal and Muted_ALT</vt:lpstr>
      <vt:lpstr>Git &amp; GitHub</vt:lpstr>
      <vt:lpstr>Definition of Git and GitHub</vt:lpstr>
      <vt:lpstr>Definition of Git and GitHub</vt:lpstr>
      <vt:lpstr>Steps to Set Up a GitHub Account</vt:lpstr>
      <vt:lpstr>Steps to Set Up Git Locally</vt:lpstr>
      <vt:lpstr>Understanding Git/Vscode Common Commands</vt:lpstr>
      <vt:lpstr>Understanding Git Workflow</vt:lpstr>
      <vt:lpstr>Understanding Git Workflow</vt:lpstr>
      <vt:lpstr>Essential Git Commands</vt:lpstr>
      <vt:lpstr>Essential Git Commands</vt:lpstr>
      <vt:lpstr>git branch </vt:lpstr>
      <vt:lpstr>Merging </vt:lpstr>
      <vt:lpstr>Merging </vt:lpstr>
      <vt:lpstr>Undoing Changes in Git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Dobal - Network</dc:creator>
  <cp:lastModifiedBy>Deepak Singh Dobal - Network</cp:lastModifiedBy>
  <cp:revision>2</cp:revision>
  <dcterms:created xsi:type="dcterms:W3CDTF">2025-02-19T10:17:11Z</dcterms:created>
  <dcterms:modified xsi:type="dcterms:W3CDTF">2025-02-20T09:25:51Z</dcterms:modified>
</cp:coreProperties>
</file>