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3"/>
  </p:notesMasterIdLst>
  <p:handoutMasterIdLst>
    <p:handoutMasterId r:id="rId14"/>
  </p:handoutMasterIdLst>
  <p:sldIdLst>
    <p:sldId id="296" r:id="rId2"/>
    <p:sldId id="297" r:id="rId3"/>
    <p:sldId id="303" r:id="rId4"/>
    <p:sldId id="302" r:id="rId5"/>
    <p:sldId id="305" r:id="rId6"/>
    <p:sldId id="306" r:id="rId7"/>
    <p:sldId id="307" r:id="rId8"/>
    <p:sldId id="308" r:id="rId9"/>
    <p:sldId id="311" r:id="rId10"/>
    <p:sldId id="312" r:id="rId11"/>
    <p:sldId id="31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20D93C-FB9C-4A9C-A168-7B89E926AF54}" v="115" dt="2025-02-18T12:17:02.189"/>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74" d="100"/>
          <a:sy n="74" d="100"/>
        </p:scale>
        <p:origin x="376" y="56"/>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2/20/2025</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2/20/2025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C9CAD-5616-795D-705B-314A78529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D69DA-1ABD-9293-E2C2-9B230505C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F60878-854E-4CEE-BF82-58040910C9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4B9DD8-19ED-4998-8D16-43088DCE1E3C}"/>
              </a:ext>
            </a:extLst>
          </p:cNvPr>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20116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E578F-D7A5-4C51-851C-159E4DB9B2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08995B-361F-6F81-A5F5-A688AA9CE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9D4514-0471-4D19-96AF-673EE4C11E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B4F694-634A-7E1E-0F44-46509A742128}"/>
              </a:ext>
            </a:extLst>
          </p:cNvPr>
          <p:cNvSpPr>
            <a:spLocks noGrp="1"/>
          </p:cNvSpPr>
          <p:nvPr>
            <p:ph type="sldNum" sz="quarter" idx="5"/>
          </p:nvPr>
        </p:nvSpPr>
        <p:spPr/>
        <p:txBody>
          <a:bodyPr/>
          <a:lstStyle/>
          <a:p>
            <a:fld id="{DB303FA8-A3F3-7640-B13D-36C73B3E5587}" type="slidenum">
              <a:rPr lang="en-US" smtClean="0"/>
              <a:t>7</a:t>
            </a:fld>
            <a:endParaRPr lang="en-US" dirty="0"/>
          </a:p>
        </p:txBody>
      </p:sp>
    </p:spTree>
    <p:extLst>
      <p:ext uri="{BB962C8B-B14F-4D97-AF65-F5344CB8AC3E}">
        <p14:creationId xmlns:p14="http://schemas.microsoft.com/office/powerpoint/2010/main" val="89484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75F8F-E501-C11D-C38D-A63432C18B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FE2911-8DE4-1AD7-7382-3C2E46CD1D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DBB85A-6360-86F5-0DE9-1F048938C3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345377-4983-A431-3AE9-B238F958D495}"/>
              </a:ext>
            </a:extLst>
          </p:cNvPr>
          <p:cNvSpPr>
            <a:spLocks noGrp="1"/>
          </p:cNvSpPr>
          <p:nvPr>
            <p:ph type="sldNum" sz="quarter" idx="5"/>
          </p:nvPr>
        </p:nvSpPr>
        <p:spPr/>
        <p:txBody>
          <a:bodyPr/>
          <a:lstStyle/>
          <a:p>
            <a:fld id="{DB303FA8-A3F3-7640-B13D-36C73B3E5587}" type="slidenum">
              <a:rPr lang="en-US" smtClean="0"/>
              <a:t>8</a:t>
            </a:fld>
            <a:endParaRPr lang="en-US" dirty="0"/>
          </a:p>
        </p:txBody>
      </p:sp>
    </p:spTree>
    <p:extLst>
      <p:ext uri="{BB962C8B-B14F-4D97-AF65-F5344CB8AC3E}">
        <p14:creationId xmlns:p14="http://schemas.microsoft.com/office/powerpoint/2010/main" val="3863147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anchor="ctr" anchorCtr="0">
            <a:noAutofit/>
          </a:bodyPr>
          <a:lstStyle>
            <a:lvl1pPr algn="l">
              <a:defRPr sz="8800" b="1" i="0" spc="150" baseline="0">
                <a:solidFill>
                  <a:schemeClr val="tx1"/>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a:noAutofit/>
          </a:bodyPr>
          <a:lstStyle>
            <a:lvl1pPr marL="0" indent="0">
              <a:buNone/>
              <a:defRPr>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anchor="ctr">
            <a:normAutofit/>
          </a:bodyPr>
          <a:lstStyle>
            <a:lvl1pPr marL="0" indent="0">
              <a:buNone/>
              <a:defRPr sz="2400" b="1" i="0" cap="all" spc="600" baseline="0"/>
            </a:lvl1pPr>
          </a:lstStyle>
          <a:p>
            <a:pPr lvl="0"/>
            <a:r>
              <a:rPr lang="en-US" dirty="0"/>
              <a:t>Subtitle</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2/20/2025</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2/20/2025</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a:lstStyle>
            <a:lvl1pPr marL="0" indent="0">
              <a:buNone/>
              <a:defRPr>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a:lstStyle>
            <a:lvl1pPr>
              <a:lnSpc>
                <a:spcPct val="200000"/>
              </a:lnSpc>
              <a:spcBef>
                <a:spcPts val="1000"/>
              </a:spcBef>
              <a:buClrTx/>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a:r>
              <a:rPr lang="en-US"/>
              <a:t>Click to edit Master text styles</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2/20/2025</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noProof="0" dirty="0">
              <a:solidFill>
                <a:schemeClr val="bg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2/20/2025</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a:lstStyle>
            <a:lvl1pPr marL="0" indent="0">
              <a:buNone/>
              <a:defRPr>
                <a:solidFill>
                  <a:schemeClr val="bg1"/>
                </a:solidFill>
              </a:defRPr>
            </a:lvl1pPr>
          </a:lstStyle>
          <a:p>
            <a:r>
              <a:rPr lang="en-US" noProof="0"/>
              <a:t>Click icon to add picture</a:t>
            </a:r>
            <a:endParaRPr lang="en-US" noProof="0" dirty="0"/>
          </a:p>
        </p:txBody>
      </p:sp>
      <p:sp>
        <p:nvSpPr>
          <p:cNvPr id="6" name="Content Placeholder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a:lstStyle>
            <a:lvl1pPr marL="0" indent="0">
              <a:lnSpc>
                <a:spcPct val="200000"/>
              </a:lnSpc>
              <a:spcBef>
                <a:spcPts val="1900"/>
              </a:spcBef>
              <a:buNone/>
              <a:defRPr/>
            </a:lvl1pPr>
          </a:lstStyle>
          <a:p>
            <a:pPr lvl="0"/>
            <a:r>
              <a:rPr lang="en-US"/>
              <a:t>Click to edit Master text styles</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2/20/2025</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defRPr>
            </a:lvl1pPr>
          </a:lstStyle>
          <a:p>
            <a:fld id="{CACCE73A-EC7C-C74F-BDE1-B9AFE6B3713A}" type="datetimeFigureOut">
              <a:rPr lang="en-US" smtClean="0"/>
              <a:pPr/>
              <a:t>2/20/2025</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txStyles>
    <p:titleStyle>
      <a:lvl1pPr algn="l" defTabSz="914400" rtl="0" eaLnBrk="1" latinLnBrk="0" hangingPunct="1">
        <a:lnSpc>
          <a:spcPct val="90000"/>
        </a:lnSpc>
        <a:spcBef>
          <a:spcPct val="0"/>
        </a:spcBef>
        <a:buNone/>
        <a:defRPr sz="36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8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B2B7-A83A-4015-92BD-4080BC4FD7E7}"/>
              </a:ext>
            </a:extLst>
          </p:cNvPr>
          <p:cNvSpPr>
            <a:spLocks noGrp="1"/>
          </p:cNvSpPr>
          <p:nvPr>
            <p:ph type="title"/>
          </p:nvPr>
        </p:nvSpPr>
        <p:spPr>
          <a:xfrm>
            <a:off x="639413" y="483440"/>
            <a:ext cx="10904438" cy="583800"/>
          </a:xfrm>
        </p:spPr>
        <p:txBody>
          <a:bodyPr anchor="ctr">
            <a:noAutofit/>
          </a:bodyPr>
          <a:lstStyle/>
          <a:p>
            <a:pPr algn="ctr"/>
            <a:r>
              <a:rPr lang="en-US" sz="4800" dirty="0"/>
              <a:t>Introduction to </a:t>
            </a:r>
            <a:r>
              <a:rPr lang="en-US" sz="4800" dirty="0" err="1"/>
              <a:t>MLOps</a:t>
            </a:r>
            <a:r>
              <a:rPr lang="en-US" sz="4800" dirty="0"/>
              <a:t> </a:t>
            </a:r>
          </a:p>
        </p:txBody>
      </p:sp>
      <p:pic>
        <p:nvPicPr>
          <p:cNvPr id="14" name="Picture Placeholder 13" descr="A diagram of software development&#10;&#10;Description automatically generated">
            <a:extLst>
              <a:ext uri="{FF2B5EF4-FFF2-40B4-BE49-F238E27FC236}">
                <a16:creationId xmlns:a16="http://schemas.microsoft.com/office/drawing/2014/main" id="{C201E5BD-9281-842F-AA24-B45FA2C7B9B6}"/>
              </a:ext>
            </a:extLst>
          </p:cNvPr>
          <p:cNvPicPr>
            <a:picLocks noGrp="1" noChangeAspect="1"/>
          </p:cNvPicPr>
          <p:nvPr>
            <p:ph sz="quarter" idx="13"/>
          </p:nvPr>
        </p:nvPicPr>
        <p:blipFill>
          <a:blip r:embed="rId3"/>
          <a:stretch>
            <a:fillRect/>
          </a:stretch>
        </p:blipFill>
        <p:spPr>
          <a:xfrm>
            <a:off x="3131469" y="1470025"/>
            <a:ext cx="5920676" cy="4706938"/>
          </a:xfrm>
          <a:noFill/>
        </p:spPr>
      </p:pic>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76803-6993-CFA7-DEAD-6453F6BA4E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5659C-68B8-3970-B3A2-5313760C722E}"/>
              </a:ext>
            </a:extLst>
          </p:cNvPr>
          <p:cNvSpPr>
            <a:spLocks noGrp="1"/>
          </p:cNvSpPr>
          <p:nvPr>
            <p:ph type="title"/>
          </p:nvPr>
        </p:nvSpPr>
        <p:spPr/>
        <p:txBody>
          <a:bodyPr/>
          <a:lstStyle/>
          <a:p>
            <a:pPr algn="l"/>
            <a:r>
              <a:rPr lang="en-US" b="1" i="0" dirty="0">
                <a:solidFill>
                  <a:srgbClr val="242424"/>
                </a:solidFill>
                <a:effectLst/>
                <a:latin typeface="Segoe UI" panose="020B0502040204020203" pitchFamily="34" charset="0"/>
              </a:rPr>
              <a:t>Key Learning Areas in </a:t>
            </a:r>
            <a:r>
              <a:rPr lang="en-US" b="1" i="0" dirty="0" err="1">
                <a:solidFill>
                  <a:srgbClr val="242424"/>
                </a:solidFill>
                <a:effectLst/>
                <a:latin typeface="Segoe UI" panose="020B0502040204020203" pitchFamily="34" charset="0"/>
              </a:rPr>
              <a:t>MLOps</a:t>
            </a:r>
            <a:endParaRPr lang="en-US" b="1" i="0" dirty="0">
              <a:solidFill>
                <a:srgbClr val="242424"/>
              </a:solidFill>
              <a:effectLst/>
              <a:latin typeface="Segoe UI" panose="020B0502040204020203" pitchFamily="34" charset="0"/>
            </a:endParaRPr>
          </a:p>
        </p:txBody>
      </p:sp>
      <p:sp>
        <p:nvSpPr>
          <p:cNvPr id="3" name="Rectangle 1">
            <a:extLst>
              <a:ext uri="{FF2B5EF4-FFF2-40B4-BE49-F238E27FC236}">
                <a16:creationId xmlns:a16="http://schemas.microsoft.com/office/drawing/2014/main" id="{94D9BD64-5B90-8E24-11D4-5D542825F6A2}"/>
              </a:ext>
            </a:extLst>
          </p:cNvPr>
          <p:cNvSpPr>
            <a:spLocks noChangeArrowheads="1"/>
          </p:cNvSpPr>
          <p:nvPr/>
        </p:nvSpPr>
        <p:spPr bwMode="auto">
          <a:xfrm>
            <a:off x="334536" y="1431296"/>
            <a:ext cx="1101740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CI/CD</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GitHub Actions</a:t>
            </a:r>
            <a:r>
              <a:rPr kumimoji="0" lang="en-US" altLang="en-US" b="0" i="0" u="none" strike="noStrike" cap="none" normalizeH="0" baseline="0" dirty="0">
                <a:ln>
                  <a:noFill/>
                </a:ln>
                <a:solidFill>
                  <a:schemeClr val="tx1"/>
                </a:solidFill>
                <a:effectLst/>
                <a:latin typeface="+mj-lt"/>
                <a:cs typeface="Segoe UI" panose="020B0502040204020203" pitchFamily="34" charset="0"/>
              </a:rPr>
              <a:t>: Automating continuous integration and continuous deployment processes.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Containerization</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Docker</a:t>
            </a:r>
            <a:r>
              <a:rPr kumimoji="0" lang="en-US" altLang="en-US" b="0" i="0" u="none" strike="noStrike" cap="none" normalizeH="0" baseline="0" dirty="0">
                <a:ln>
                  <a:noFill/>
                </a:ln>
                <a:solidFill>
                  <a:schemeClr val="tx1"/>
                </a:solidFill>
                <a:effectLst/>
                <a:latin typeface="+mj-lt"/>
                <a:cs typeface="Segoe UI" panose="020B0502040204020203" pitchFamily="34" charset="0"/>
              </a:rPr>
              <a:t>: Creating and managing containers for consistent environments.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Docker Hub</a:t>
            </a:r>
            <a:r>
              <a:rPr kumimoji="0" lang="en-US" altLang="en-US" b="0" i="0" u="none" strike="noStrike" cap="none" normalizeH="0" baseline="0" dirty="0">
                <a:ln>
                  <a:noFill/>
                </a:ln>
                <a:solidFill>
                  <a:schemeClr val="tx1"/>
                </a:solidFill>
                <a:effectLst/>
                <a:latin typeface="+mj-lt"/>
                <a:cs typeface="Segoe UI" panose="020B0502040204020203" pitchFamily="34" charset="0"/>
              </a:rPr>
              <a:t>: Storing and sharing container images.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Scalability and Monitoring</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Kubernetes</a:t>
            </a:r>
            <a:r>
              <a:rPr kumimoji="0" lang="en-US" altLang="en-US" b="0" i="0" u="none" strike="noStrike" cap="none" normalizeH="0" baseline="0" dirty="0">
                <a:ln>
                  <a:noFill/>
                </a:ln>
                <a:solidFill>
                  <a:schemeClr val="tx1"/>
                </a:solidFill>
                <a:effectLst/>
                <a:latin typeface="+mj-lt"/>
                <a:cs typeface="Segoe UI" panose="020B0502040204020203" pitchFamily="34" charset="0"/>
              </a:rPr>
              <a:t>: Orchestrating and scaling containerized applications.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Monitoring Tools</a:t>
            </a:r>
            <a:r>
              <a:rPr kumimoji="0" lang="en-US" altLang="en-US" b="0" i="0" u="none" strike="noStrike" cap="none" normalizeH="0" baseline="0" dirty="0">
                <a:ln>
                  <a:noFill/>
                </a:ln>
                <a:solidFill>
                  <a:schemeClr val="tx1"/>
                </a:solidFill>
                <a:effectLst/>
                <a:latin typeface="+mj-lt"/>
                <a:cs typeface="Segoe UI" panose="020B0502040204020203" pitchFamily="34" charset="0"/>
              </a:rPr>
              <a:t>: Tools for monitoring model performance and infrastructure.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AWS Services</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IAM</a:t>
            </a:r>
            <a:r>
              <a:rPr kumimoji="0" lang="en-US" altLang="en-US" b="0" i="0" u="none" strike="noStrike" cap="none" normalizeH="0" baseline="0" dirty="0">
                <a:ln>
                  <a:noFill/>
                </a:ln>
                <a:solidFill>
                  <a:schemeClr val="tx1"/>
                </a:solidFill>
                <a:effectLst/>
                <a:latin typeface="+mj-lt"/>
                <a:cs typeface="Segoe UI" panose="020B0502040204020203" pitchFamily="34" charset="0"/>
              </a:rPr>
              <a:t>: Managing access and permissions.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ECR</a:t>
            </a:r>
            <a:r>
              <a:rPr kumimoji="0" lang="en-US" altLang="en-US" b="0" i="0" u="none" strike="noStrike" cap="none" normalizeH="0" baseline="0" dirty="0">
                <a:ln>
                  <a:noFill/>
                </a:ln>
                <a:solidFill>
                  <a:schemeClr val="tx1"/>
                </a:solidFill>
                <a:effectLst/>
                <a:latin typeface="+mj-lt"/>
                <a:cs typeface="Segoe UI" panose="020B0502040204020203" pitchFamily="34" charset="0"/>
              </a:rPr>
              <a:t>: Storing and managing Docker container images.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S3</a:t>
            </a:r>
            <a:r>
              <a:rPr kumimoji="0" lang="en-US" altLang="en-US" b="0" i="0" u="none" strike="noStrike" cap="none" normalizeH="0" baseline="0" dirty="0">
                <a:ln>
                  <a:noFill/>
                </a:ln>
                <a:solidFill>
                  <a:schemeClr val="tx1"/>
                </a:solidFill>
                <a:effectLst/>
                <a:latin typeface="+mj-lt"/>
                <a:cs typeface="Segoe UI" panose="020B0502040204020203" pitchFamily="34" charset="0"/>
              </a:rPr>
              <a:t>: Storing and retrieving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EC2</a:t>
            </a:r>
            <a:r>
              <a:rPr kumimoji="0" lang="en-US" altLang="en-US" b="0" i="0" u="none" strike="noStrike" cap="none" normalizeH="0" baseline="0" dirty="0">
                <a:ln>
                  <a:noFill/>
                </a:ln>
                <a:solidFill>
                  <a:schemeClr val="tx1"/>
                </a:solidFill>
                <a:effectLst/>
                <a:latin typeface="+mj-lt"/>
                <a:cs typeface="Segoe UI" panose="020B0502040204020203" pitchFamily="34" charset="0"/>
              </a:rPr>
              <a:t>: Running virtual servers in the cloud.</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p:txBody>
      </p:sp>
    </p:spTree>
    <p:extLst>
      <p:ext uri="{BB962C8B-B14F-4D97-AF65-F5344CB8AC3E}">
        <p14:creationId xmlns:p14="http://schemas.microsoft.com/office/powerpoint/2010/main" val="178124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C132D-1A89-A55B-897C-150931500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2A381-C1C7-1F37-ABB4-DA5F21C01C21}"/>
              </a:ext>
            </a:extLst>
          </p:cNvPr>
          <p:cNvSpPr>
            <a:spLocks noGrp="1"/>
          </p:cNvSpPr>
          <p:nvPr>
            <p:ph type="title"/>
          </p:nvPr>
        </p:nvSpPr>
        <p:spPr>
          <a:xfrm>
            <a:off x="6761117" y="681037"/>
            <a:ext cx="4791637" cy="583800"/>
          </a:xfrm>
        </p:spPr>
        <p:txBody>
          <a:bodyPr vert="horz" lIns="91440" tIns="45720" rIns="91440" bIns="45720" rtlCol="0" anchor="ctr">
            <a:normAutofit/>
          </a:bodyPr>
          <a:lstStyle/>
          <a:p>
            <a:r>
              <a:rPr lang="en-US" b="1" i="0" kern="1200" spc="150" baseline="0">
                <a:effectLst/>
                <a:latin typeface="+mj-lt"/>
                <a:ea typeface="Meiryo UI" panose="020B0604030504040204" pitchFamily="34" charset="-128"/>
                <a:cs typeface="+mj-cs"/>
              </a:rPr>
              <a:t>All-in-One Services</a:t>
            </a:r>
          </a:p>
        </p:txBody>
      </p:sp>
      <p:pic>
        <p:nvPicPr>
          <p:cNvPr id="5" name="Picture 4" descr="A blue rectangular sign with white text&#10;&#10;Description automatically generated">
            <a:extLst>
              <a:ext uri="{FF2B5EF4-FFF2-40B4-BE49-F238E27FC236}">
                <a16:creationId xmlns:a16="http://schemas.microsoft.com/office/drawing/2014/main" id="{29203407-9364-F94A-190E-23394ECD582E}"/>
              </a:ext>
            </a:extLst>
          </p:cNvPr>
          <p:cNvPicPr>
            <a:picLocks noChangeAspect="1"/>
          </p:cNvPicPr>
          <p:nvPr/>
        </p:nvPicPr>
        <p:blipFill>
          <a:blip r:embed="rId2"/>
          <a:stretch>
            <a:fillRect/>
          </a:stretch>
        </p:blipFill>
        <p:spPr>
          <a:xfrm>
            <a:off x="542925" y="2165675"/>
            <a:ext cx="5553075" cy="2526649"/>
          </a:xfrm>
          <a:prstGeom prst="rect">
            <a:avLst/>
          </a:prstGeom>
          <a:noFill/>
        </p:spPr>
      </p:pic>
      <p:sp>
        <p:nvSpPr>
          <p:cNvPr id="3" name="Rectangle 1">
            <a:extLst>
              <a:ext uri="{FF2B5EF4-FFF2-40B4-BE49-F238E27FC236}">
                <a16:creationId xmlns:a16="http://schemas.microsoft.com/office/drawing/2014/main" id="{847110B7-DEF7-67C5-47A3-8495B350179A}"/>
              </a:ext>
            </a:extLst>
          </p:cNvPr>
          <p:cNvSpPr>
            <a:spLocks noChangeArrowheads="1"/>
          </p:cNvSpPr>
          <p:nvPr/>
        </p:nvSpPr>
        <p:spPr bwMode="auto">
          <a:xfrm>
            <a:off x="6761163" y="1265238"/>
            <a:ext cx="4791591" cy="49117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28600" indent="-228600">
              <a:lnSpc>
                <a:spcPct val="190000"/>
              </a:lnSpc>
              <a:spcBef>
                <a:spcPts val="1000"/>
              </a:spcBef>
              <a:spcAft>
                <a:spcPts val="750"/>
              </a:spcAft>
              <a:buFont typeface="Wingdings" panose="05000000000000000000" pitchFamily="2" charset="2"/>
              <a:buChar char="§"/>
            </a:pPr>
            <a:r>
              <a:rPr lang="en-US" sz="1500" b="1" i="0" kern="1200" spc="150" baseline="0" dirty="0">
                <a:effectLst/>
                <a:latin typeface="+mn-lt"/>
                <a:ea typeface="Meiryo UI" panose="020B0604030504040204" pitchFamily="34" charset="-128"/>
                <a:cs typeface="+mn-cs"/>
              </a:rPr>
              <a:t>AWS </a:t>
            </a:r>
            <a:r>
              <a:rPr lang="en-US" sz="1500" b="1" i="0" kern="1200" spc="150" baseline="0" dirty="0" err="1">
                <a:effectLst/>
                <a:latin typeface="+mn-lt"/>
                <a:ea typeface="Meiryo UI" panose="020B0604030504040204" pitchFamily="34" charset="-128"/>
                <a:cs typeface="+mn-cs"/>
              </a:rPr>
              <a:t>SageMaker</a:t>
            </a:r>
            <a:r>
              <a:rPr lang="en-US" sz="1500" b="0" i="0" kern="1200" spc="150" baseline="0" dirty="0">
                <a:effectLst/>
                <a:latin typeface="+mn-lt"/>
                <a:ea typeface="Meiryo UI" panose="020B0604030504040204" pitchFamily="34" charset="-128"/>
                <a:cs typeface="+mn-cs"/>
              </a:rPr>
              <a:t>: Comprehensive service for building, training, and deploying ML models.</a:t>
            </a:r>
          </a:p>
          <a:p>
            <a:pPr marL="228600" indent="-228600">
              <a:lnSpc>
                <a:spcPct val="190000"/>
              </a:lnSpc>
              <a:spcBef>
                <a:spcPts val="1000"/>
              </a:spcBef>
              <a:spcAft>
                <a:spcPts val="750"/>
              </a:spcAft>
              <a:buFont typeface="Wingdings" panose="05000000000000000000" pitchFamily="2" charset="2"/>
              <a:buChar char="§"/>
            </a:pPr>
            <a:r>
              <a:rPr lang="en-US" sz="1500" b="1" i="0" kern="1200" spc="150" baseline="0" dirty="0">
                <a:effectLst/>
                <a:latin typeface="+mn-lt"/>
                <a:ea typeface="Meiryo UI" panose="020B0604030504040204" pitchFamily="34" charset="-128"/>
                <a:cs typeface="+mn-cs"/>
              </a:rPr>
              <a:t>Azure ML</a:t>
            </a:r>
            <a:r>
              <a:rPr lang="en-US" sz="1500" b="0" i="0" kern="1200" spc="150" baseline="0" dirty="0">
                <a:effectLst/>
                <a:latin typeface="+mn-lt"/>
                <a:ea typeface="Meiryo UI" panose="020B0604030504040204" pitchFamily="34" charset="-128"/>
                <a:cs typeface="+mn-cs"/>
              </a:rPr>
              <a:t>: End-to-end machine learning service for building and deploying models.</a:t>
            </a:r>
          </a:p>
          <a:p>
            <a:pPr marL="228600" indent="-228600">
              <a:lnSpc>
                <a:spcPct val="190000"/>
              </a:lnSpc>
              <a:spcBef>
                <a:spcPts val="1000"/>
              </a:spcBef>
              <a:spcAft>
                <a:spcPts val="750"/>
              </a:spcAft>
              <a:buFont typeface="Wingdings" panose="05000000000000000000" pitchFamily="2" charset="2"/>
              <a:buChar char="§"/>
            </a:pPr>
            <a:r>
              <a:rPr lang="en-US" sz="1500" b="1" i="0" kern="1200" spc="150" baseline="0" dirty="0">
                <a:effectLst/>
                <a:latin typeface="+mn-lt"/>
                <a:ea typeface="Meiryo UI" panose="020B0604030504040204" pitchFamily="34" charset="-128"/>
                <a:cs typeface="+mn-cs"/>
              </a:rPr>
              <a:t>Google Vertex AI</a:t>
            </a:r>
            <a:r>
              <a:rPr lang="en-US" sz="1500" b="0" i="0" kern="1200" spc="150" baseline="0" dirty="0">
                <a:effectLst/>
                <a:latin typeface="+mn-lt"/>
                <a:ea typeface="Meiryo UI" panose="020B0604030504040204" pitchFamily="34" charset="-128"/>
                <a:cs typeface="+mn-cs"/>
              </a:rPr>
              <a:t>: Fully-managed, unified AI development platform for training, deploying, and managing ML models</a:t>
            </a:r>
          </a:p>
        </p:txBody>
      </p:sp>
    </p:spTree>
    <p:extLst>
      <p:ext uri="{BB962C8B-B14F-4D97-AF65-F5344CB8AC3E}">
        <p14:creationId xmlns:p14="http://schemas.microsoft.com/office/powerpoint/2010/main" val="3871518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a:normAutofit/>
          </a:bodyPr>
          <a:lstStyle/>
          <a:p>
            <a:r>
              <a:rPr lang="en-US" b="1" dirty="0"/>
              <a:t>Programming</a:t>
            </a:r>
            <a:r>
              <a:rPr lang="en-US" dirty="0"/>
              <a:t>: Proficiency in Python.</a:t>
            </a:r>
          </a:p>
          <a:p>
            <a:r>
              <a:rPr lang="en-US" b="1" dirty="0"/>
              <a:t>IDE</a:t>
            </a:r>
            <a:r>
              <a:rPr lang="en-US" dirty="0"/>
              <a:t>: Familiarity with Visual Studio Code (</a:t>
            </a:r>
            <a:r>
              <a:rPr lang="en-US" dirty="0" err="1"/>
              <a:t>VSCode</a:t>
            </a:r>
            <a:r>
              <a:rPr lang="en-US" dirty="0"/>
              <a:t>).</a:t>
            </a:r>
          </a:p>
          <a:p>
            <a:r>
              <a:rPr lang="en-US" b="1" dirty="0"/>
              <a:t>Data Science &amp; Machine Learning</a:t>
            </a:r>
            <a:r>
              <a:rPr lang="en-US" dirty="0"/>
              <a:t>: Understanding of data science, machine learning concepts, and project life cycle.</a:t>
            </a:r>
          </a:p>
          <a:p>
            <a:r>
              <a:rPr lang="en-US" b="1" dirty="0"/>
              <a:t>Version Control</a:t>
            </a:r>
            <a:r>
              <a:rPr lang="en-US" dirty="0"/>
              <a:t>: Knowledge of Git for versioning.</a:t>
            </a:r>
          </a:p>
          <a:p>
            <a:r>
              <a:rPr lang="en-US" b="1" dirty="0"/>
              <a:t>Containerization</a:t>
            </a:r>
            <a:r>
              <a:rPr lang="en-US" dirty="0"/>
              <a:t>: Experience with Docker.</a:t>
            </a:r>
          </a:p>
          <a:p>
            <a:r>
              <a:rPr lang="en-US" b="1" dirty="0"/>
              <a:t>Orchestration</a:t>
            </a:r>
            <a:r>
              <a:rPr lang="en-US" dirty="0"/>
              <a:t>: Familiarity with Kubernetes.</a:t>
            </a:r>
          </a:p>
          <a:p>
            <a:r>
              <a:rPr lang="en-US" b="1" dirty="0"/>
              <a:t>Cloud Platforms</a:t>
            </a:r>
            <a:r>
              <a:rPr lang="en-US" dirty="0"/>
              <a:t>: Experience with AWS, Azure, or Google Cloud (GCS).</a:t>
            </a: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Prerequisites for </a:t>
            </a:r>
            <a:r>
              <a:rPr lang="en-US" dirty="0" err="1"/>
              <a:t>MLOps</a:t>
            </a:r>
            <a:endParaRPr lang="en-US" dirty="0"/>
          </a:p>
        </p:txBody>
      </p:sp>
    </p:spTree>
    <p:extLst>
      <p:ext uri="{BB962C8B-B14F-4D97-AF65-F5344CB8AC3E}">
        <p14:creationId xmlns:p14="http://schemas.microsoft.com/office/powerpoint/2010/main" val="14593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2CD56-7752-E138-F963-20879D5D7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F2C6C-3EF6-1163-292B-3C4636146A3C}"/>
              </a:ext>
            </a:extLst>
          </p:cNvPr>
          <p:cNvSpPr>
            <a:spLocks noGrp="1"/>
          </p:cNvSpPr>
          <p:nvPr>
            <p:ph type="title"/>
          </p:nvPr>
        </p:nvSpPr>
        <p:spPr/>
        <p:txBody>
          <a:bodyPr/>
          <a:lstStyle/>
          <a:p>
            <a:r>
              <a:rPr lang="en-US" dirty="0"/>
              <a:t>What is </a:t>
            </a:r>
            <a:r>
              <a:rPr lang="en-US" dirty="0" err="1"/>
              <a:t>MLOps</a:t>
            </a:r>
            <a:r>
              <a:rPr lang="en-US" dirty="0"/>
              <a:t>?</a:t>
            </a:r>
          </a:p>
        </p:txBody>
      </p:sp>
      <p:sp>
        <p:nvSpPr>
          <p:cNvPr id="5" name="Rectangle 2">
            <a:extLst>
              <a:ext uri="{FF2B5EF4-FFF2-40B4-BE49-F238E27FC236}">
                <a16:creationId xmlns:a16="http://schemas.microsoft.com/office/drawing/2014/main" id="{7B955C9F-F901-6A4E-BDA2-4CB098FA12EF}"/>
              </a:ext>
            </a:extLst>
          </p:cNvPr>
          <p:cNvSpPr>
            <a:spLocks noChangeArrowheads="1"/>
          </p:cNvSpPr>
          <p:nvPr/>
        </p:nvSpPr>
        <p:spPr bwMode="auto">
          <a:xfrm>
            <a:off x="312234" y="1410525"/>
            <a:ext cx="115192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mj-lt"/>
              </a:rPr>
              <a:t>MLOps</a:t>
            </a:r>
            <a:r>
              <a:rPr kumimoji="0" lang="en-US" altLang="en-US" sz="1800" b="0" i="0" u="none" strike="noStrike" cap="none" normalizeH="0" baseline="0" dirty="0">
                <a:ln>
                  <a:noFill/>
                </a:ln>
                <a:solidFill>
                  <a:schemeClr val="tx1"/>
                </a:solidFill>
                <a:effectLst/>
                <a:latin typeface="+mj-lt"/>
              </a:rPr>
              <a:t>, short for </a:t>
            </a:r>
            <a:r>
              <a:rPr kumimoji="0" lang="en-US" altLang="en-US" sz="1800" b="1" i="0" u="none" strike="noStrike" cap="none" normalizeH="0" baseline="0" dirty="0">
                <a:ln>
                  <a:noFill/>
                </a:ln>
                <a:solidFill>
                  <a:schemeClr val="tx1"/>
                </a:solidFill>
                <a:effectLst/>
                <a:latin typeface="+mj-lt"/>
              </a:rPr>
              <a:t>Machine Learning Operations</a:t>
            </a:r>
            <a:r>
              <a:rPr kumimoji="0" lang="en-US" altLang="en-US" sz="1800" b="0" i="0" u="none" strike="noStrike" cap="none" normalizeH="0" baseline="0" dirty="0">
                <a:ln>
                  <a:noFill/>
                </a:ln>
                <a:solidFill>
                  <a:schemeClr val="tx1"/>
                </a:solidFill>
                <a:effectLst/>
                <a:latin typeface="+mj-lt"/>
              </a:rPr>
              <a:t>, is a practice that combines machine learning (ML) with DevOps principles to streamline and automate the process of deploying, managing, and monitoring ML models in production environments. Here’s a beginner-friendly 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mj-lt"/>
              </a:rPr>
              <a:t>MLOps</a:t>
            </a:r>
            <a:r>
              <a:rPr kumimoji="0" lang="en-US" altLang="en-US" sz="1800" b="0" i="0" u="none" strike="noStrike" cap="none" normalizeH="0" baseline="0" dirty="0">
                <a:ln>
                  <a:noFill/>
                </a:ln>
                <a:solidFill>
                  <a:schemeClr val="tx1"/>
                </a:solidFill>
                <a:effectLst/>
                <a:latin typeface="+mj-lt"/>
              </a:rPr>
              <a:t> is the set of practices and tools that help data scientists and IT teams collaborate to develop, deploy, and maintain machine learning models efficiently and reliably. It focuses on automating repetitive tasks, ensuring model performance, and enabling continuous integration and delivery of ML models</a:t>
            </a:r>
            <a:r>
              <a:rPr lang="en-US" altLang="en-US" baseline="300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Key aspects of </a:t>
            </a:r>
            <a:r>
              <a:rPr kumimoji="0" lang="en-US" altLang="en-US" sz="1800" b="0" i="0" u="none" strike="noStrike" cap="none" normalizeH="0" baseline="0" dirty="0" err="1">
                <a:ln>
                  <a:noFill/>
                </a:ln>
                <a:solidFill>
                  <a:schemeClr val="tx1"/>
                </a:solidFill>
                <a:effectLst/>
                <a:latin typeface="+mj-lt"/>
              </a:rPr>
              <a:t>MLOps</a:t>
            </a:r>
            <a:r>
              <a:rPr kumimoji="0" lang="en-US" altLang="en-US" sz="1800" b="0" i="0" u="none" strike="noStrike" cap="none" normalizeH="0" baseline="0" dirty="0">
                <a:ln>
                  <a:noFill/>
                </a:ln>
                <a:solidFill>
                  <a:schemeClr val="tx1"/>
                </a:solidFill>
                <a:effectLst/>
                <a:latin typeface="+mj-lt"/>
              </a:rPr>
              <a:t>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Automation</a:t>
            </a:r>
            <a:r>
              <a:rPr kumimoji="0" lang="en-US" altLang="en-US" sz="1800" b="0" i="0" u="none" strike="noStrike" cap="none" normalizeH="0" baseline="0" dirty="0">
                <a:ln>
                  <a:noFill/>
                </a:ln>
                <a:solidFill>
                  <a:schemeClr val="tx1"/>
                </a:solidFill>
                <a:effectLst/>
                <a:latin typeface="+mj-lt"/>
              </a:rPr>
              <a:t>: Automating the ML pipeline, from data preparation to model deployment.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Collaboration</a:t>
            </a:r>
            <a:r>
              <a:rPr kumimoji="0" lang="en-US" altLang="en-US" sz="1800" b="0" i="0" u="none" strike="noStrike" cap="none" normalizeH="0" baseline="0" dirty="0">
                <a:ln>
                  <a:noFill/>
                </a:ln>
                <a:solidFill>
                  <a:schemeClr val="tx1"/>
                </a:solidFill>
                <a:effectLst/>
                <a:latin typeface="+mj-lt"/>
              </a:rPr>
              <a:t>: Bridging the gap between data science and IT operations teams.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Monitoring</a:t>
            </a:r>
            <a:r>
              <a:rPr kumimoji="0" lang="en-US" altLang="en-US" sz="1800" b="0" i="0" u="none" strike="noStrike" cap="none" normalizeH="0" baseline="0" dirty="0">
                <a:ln>
                  <a:noFill/>
                </a:ln>
                <a:solidFill>
                  <a:schemeClr val="tx1"/>
                </a:solidFill>
                <a:effectLst/>
                <a:latin typeface="+mj-lt"/>
              </a:rPr>
              <a:t>: Continuously monitoring model performance to detect and address issues.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By applying </a:t>
            </a:r>
            <a:r>
              <a:rPr kumimoji="0" lang="en-US" altLang="en-US" sz="1800" b="0" i="0" u="none" strike="noStrike" cap="none" normalizeH="0" baseline="0" dirty="0" err="1">
                <a:ln>
                  <a:noFill/>
                </a:ln>
                <a:solidFill>
                  <a:schemeClr val="tx1"/>
                </a:solidFill>
                <a:effectLst/>
                <a:latin typeface="+mj-lt"/>
              </a:rPr>
              <a:t>MLOps</a:t>
            </a:r>
            <a:r>
              <a:rPr kumimoji="0" lang="en-US" altLang="en-US" sz="1800" b="0" i="0" u="none" strike="noStrike" cap="none" normalizeH="0" baseline="0" dirty="0">
                <a:ln>
                  <a:noFill/>
                </a:ln>
                <a:solidFill>
                  <a:schemeClr val="tx1"/>
                </a:solidFill>
                <a:effectLst/>
                <a:latin typeface="+mj-lt"/>
              </a:rPr>
              <a:t>, organizations can improve the scalability, reliability, and efficiency of their machine learning workflows</a:t>
            </a:r>
            <a:r>
              <a:rPr lang="en-US" altLang="en-US" baseline="30000" dirty="0">
                <a:latin typeface="+mj-lt"/>
              </a:rPr>
              <a:t>.</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79168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6FD42-C668-068D-28B0-7EFC48B828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E3F10B6-C761-89CB-63D4-2DCC4885810F}"/>
              </a:ext>
            </a:extLst>
          </p:cNvPr>
          <p:cNvSpPr>
            <a:spLocks noGrp="1"/>
          </p:cNvSpPr>
          <p:nvPr>
            <p:ph type="title"/>
          </p:nvPr>
        </p:nvSpPr>
        <p:spPr>
          <a:xfrm>
            <a:off x="639413" y="483440"/>
            <a:ext cx="10904438" cy="583800"/>
          </a:xfrm>
        </p:spPr>
        <p:txBody>
          <a:bodyPr anchor="ctr">
            <a:noAutofit/>
          </a:bodyPr>
          <a:lstStyle/>
          <a:p>
            <a:pPr algn="ctr"/>
            <a:r>
              <a:rPr lang="en-US" sz="4800" dirty="0"/>
              <a:t>Machine Learning Life cycle</a:t>
            </a:r>
          </a:p>
        </p:txBody>
      </p:sp>
      <p:pic>
        <p:nvPicPr>
          <p:cNvPr id="6" name="Content Placeholder 5" descr="A diagram of a machine learning process&#10;&#10;Description automatically generated">
            <a:extLst>
              <a:ext uri="{FF2B5EF4-FFF2-40B4-BE49-F238E27FC236}">
                <a16:creationId xmlns:a16="http://schemas.microsoft.com/office/drawing/2014/main" id="{78E2CAFB-E097-3135-4A41-FDC46DC25FF6}"/>
              </a:ext>
            </a:extLst>
          </p:cNvPr>
          <p:cNvPicPr>
            <a:picLocks noGrp="1" noChangeAspect="1"/>
          </p:cNvPicPr>
          <p:nvPr>
            <p:ph sz="quarter" idx="13"/>
          </p:nvPr>
        </p:nvPicPr>
        <p:blipFill>
          <a:blip r:embed="rId3"/>
          <a:stretch>
            <a:fillRect/>
          </a:stretch>
        </p:blipFill>
        <p:spPr>
          <a:xfrm>
            <a:off x="3303491" y="1377769"/>
            <a:ext cx="5576281" cy="5480231"/>
          </a:xfrm>
        </p:spPr>
      </p:pic>
    </p:spTree>
    <p:extLst>
      <p:ext uri="{BB962C8B-B14F-4D97-AF65-F5344CB8AC3E}">
        <p14:creationId xmlns:p14="http://schemas.microsoft.com/office/powerpoint/2010/main" val="95904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A270E-90F8-8F6F-AA95-E2B325D50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C57C2F-E8B4-E149-C780-5FC66BBEF4C7}"/>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Challenges in the Traditional Machine Learning Lifecycle</a:t>
            </a:r>
            <a:endParaRPr lang="en-US" dirty="0"/>
          </a:p>
        </p:txBody>
      </p:sp>
      <p:sp>
        <p:nvSpPr>
          <p:cNvPr id="8" name="TextBox 7">
            <a:extLst>
              <a:ext uri="{FF2B5EF4-FFF2-40B4-BE49-F238E27FC236}">
                <a16:creationId xmlns:a16="http://schemas.microsoft.com/office/drawing/2014/main" id="{47942558-4F50-9C9F-9C8F-24C2E2CE23F2}"/>
              </a:ext>
            </a:extLst>
          </p:cNvPr>
          <p:cNvSpPr txBox="1"/>
          <p:nvPr/>
        </p:nvSpPr>
        <p:spPr>
          <a:xfrm>
            <a:off x="276271" y="1416205"/>
            <a:ext cx="11510568" cy="4678204"/>
          </a:xfrm>
          <a:prstGeom prst="rect">
            <a:avLst/>
          </a:prstGeom>
          <a:noFill/>
        </p:spPr>
        <p:txBody>
          <a:bodyPr wrap="square">
            <a:spAutoFit/>
          </a:bodyPr>
          <a:lstStyle/>
          <a:p>
            <a:r>
              <a:rPr lang="en-US" b="1" i="0" dirty="0">
                <a:solidFill>
                  <a:srgbClr val="242424"/>
                </a:solidFill>
                <a:effectLst/>
                <a:latin typeface="+mj-lt"/>
              </a:rPr>
              <a:t>1. Low Coding Standards</a:t>
            </a:r>
          </a:p>
          <a:p>
            <a:pPr lvl="1" algn="just">
              <a:spcBef>
                <a:spcPts val="750"/>
              </a:spcBef>
              <a:spcAft>
                <a:spcPts val="750"/>
              </a:spcAft>
            </a:pPr>
            <a:r>
              <a:rPr lang="en-US" b="1" i="0" dirty="0">
                <a:solidFill>
                  <a:srgbClr val="242424"/>
                </a:solidFill>
                <a:effectLst/>
                <a:latin typeface="+mj-lt"/>
              </a:rPr>
              <a:t>Lack of OOPs</a:t>
            </a:r>
            <a:r>
              <a:rPr lang="en-US" b="0" i="0" dirty="0">
                <a:solidFill>
                  <a:srgbClr val="242424"/>
                </a:solidFill>
                <a:effectLst/>
                <a:latin typeface="+mj-lt"/>
              </a:rPr>
              <a:t>: Absence of object-oriented programming principles.</a:t>
            </a:r>
          </a:p>
          <a:p>
            <a:pPr lvl="1" algn="just">
              <a:spcBef>
                <a:spcPts val="750"/>
              </a:spcBef>
              <a:spcAft>
                <a:spcPts val="750"/>
              </a:spcAft>
            </a:pPr>
            <a:r>
              <a:rPr lang="en-US" b="1" i="0" dirty="0">
                <a:solidFill>
                  <a:srgbClr val="242424"/>
                </a:solidFill>
                <a:effectLst/>
                <a:latin typeface="+mj-lt"/>
              </a:rPr>
              <a:t>No Modular Coding</a:t>
            </a:r>
            <a:r>
              <a:rPr lang="en-US" b="0" i="0" dirty="0">
                <a:solidFill>
                  <a:srgbClr val="242424"/>
                </a:solidFill>
                <a:effectLst/>
                <a:latin typeface="+mj-lt"/>
              </a:rPr>
              <a:t>: Code is not broken down into reusable modules.</a:t>
            </a:r>
          </a:p>
          <a:p>
            <a:pPr lvl="1" algn="just">
              <a:spcBef>
                <a:spcPts val="750"/>
              </a:spcBef>
              <a:spcAft>
                <a:spcPts val="750"/>
              </a:spcAft>
            </a:pPr>
            <a:r>
              <a:rPr lang="en-US" b="1" i="0" dirty="0">
                <a:solidFill>
                  <a:srgbClr val="242424"/>
                </a:solidFill>
                <a:effectLst/>
                <a:latin typeface="+mj-lt"/>
              </a:rPr>
              <a:t>Poor Logging</a:t>
            </a:r>
            <a:r>
              <a:rPr lang="en-US" b="0" i="0" dirty="0">
                <a:solidFill>
                  <a:srgbClr val="242424"/>
                </a:solidFill>
                <a:effectLst/>
                <a:latin typeface="+mj-lt"/>
              </a:rPr>
              <a:t>: Insufficient logging for debugging and monitoring.</a:t>
            </a:r>
          </a:p>
          <a:p>
            <a:pPr lvl="1">
              <a:spcBef>
                <a:spcPts val="750"/>
              </a:spcBef>
              <a:spcAft>
                <a:spcPts val="750"/>
              </a:spcAft>
            </a:pPr>
            <a:r>
              <a:rPr lang="en-US" b="1" i="0" dirty="0">
                <a:solidFill>
                  <a:srgbClr val="242424"/>
                </a:solidFill>
                <a:effectLst/>
                <a:latin typeface="+mj-lt"/>
              </a:rPr>
              <a:t>No Exception Handling</a:t>
            </a:r>
            <a:r>
              <a:rPr lang="en-US" b="0" i="0" dirty="0">
                <a:solidFill>
                  <a:srgbClr val="242424"/>
                </a:solidFill>
                <a:effectLst/>
                <a:latin typeface="+mj-lt"/>
              </a:rPr>
              <a:t>: Lack of proper error handling mechanisms.</a:t>
            </a:r>
          </a:p>
          <a:p>
            <a:r>
              <a:rPr lang="en-US" b="1" i="0" dirty="0">
                <a:solidFill>
                  <a:srgbClr val="242424"/>
                </a:solidFill>
                <a:effectLst/>
                <a:latin typeface="+mj-lt"/>
              </a:rPr>
              <a:t>2. No Data Management</a:t>
            </a:r>
          </a:p>
          <a:p>
            <a:pPr lvl="1">
              <a:spcBef>
                <a:spcPts val="750"/>
              </a:spcBef>
              <a:spcAft>
                <a:spcPts val="750"/>
              </a:spcAft>
            </a:pPr>
            <a:r>
              <a:rPr lang="en-US" b="1" i="0" dirty="0">
                <a:solidFill>
                  <a:srgbClr val="242424"/>
                </a:solidFill>
                <a:effectLst/>
                <a:latin typeface="+mj-lt"/>
              </a:rPr>
              <a:t>Data Ingestion</a:t>
            </a:r>
            <a:r>
              <a:rPr lang="en-US" b="0" i="0" dirty="0">
                <a:solidFill>
                  <a:srgbClr val="242424"/>
                </a:solidFill>
                <a:effectLst/>
                <a:latin typeface="+mj-lt"/>
              </a:rPr>
              <a:t>: Inefficient methods for collecting and processing data.</a:t>
            </a:r>
          </a:p>
          <a:p>
            <a:pPr lvl="1">
              <a:spcBef>
                <a:spcPts val="750"/>
              </a:spcBef>
              <a:spcAft>
                <a:spcPts val="750"/>
              </a:spcAft>
            </a:pPr>
            <a:r>
              <a:rPr lang="en-US" b="1" i="0" dirty="0">
                <a:solidFill>
                  <a:srgbClr val="242424"/>
                </a:solidFill>
                <a:effectLst/>
                <a:latin typeface="+mj-lt"/>
              </a:rPr>
              <a:t>Artifacts Management</a:t>
            </a:r>
            <a:r>
              <a:rPr lang="en-US" b="0" i="0" dirty="0">
                <a:solidFill>
                  <a:srgbClr val="242424"/>
                </a:solidFill>
                <a:effectLst/>
                <a:latin typeface="+mj-lt"/>
              </a:rPr>
              <a:t>: Poor management of data artifacts and versions.</a:t>
            </a:r>
          </a:p>
          <a:p>
            <a:r>
              <a:rPr lang="en-US" b="1" i="0" dirty="0">
                <a:solidFill>
                  <a:srgbClr val="242424"/>
                </a:solidFill>
                <a:effectLst/>
                <a:latin typeface="+mj-lt"/>
              </a:rPr>
              <a:t>3. No Versioning</a:t>
            </a:r>
          </a:p>
          <a:p>
            <a:pPr lvl="1">
              <a:spcBef>
                <a:spcPts val="750"/>
              </a:spcBef>
              <a:spcAft>
                <a:spcPts val="750"/>
              </a:spcAft>
            </a:pPr>
            <a:r>
              <a:rPr lang="en-US" b="1" i="0" dirty="0">
                <a:solidFill>
                  <a:srgbClr val="242424"/>
                </a:solidFill>
                <a:effectLst/>
                <a:latin typeface="+mj-lt"/>
              </a:rPr>
              <a:t>Code Versioning</a:t>
            </a:r>
            <a:r>
              <a:rPr lang="en-US" b="0" i="0" dirty="0">
                <a:solidFill>
                  <a:srgbClr val="242424"/>
                </a:solidFill>
                <a:effectLst/>
                <a:latin typeface="+mj-lt"/>
              </a:rPr>
              <a:t>: Absence of version control for code changes.</a:t>
            </a:r>
          </a:p>
          <a:p>
            <a:pPr lvl="1">
              <a:spcBef>
                <a:spcPts val="750"/>
              </a:spcBef>
              <a:spcAft>
                <a:spcPts val="750"/>
              </a:spcAft>
            </a:pPr>
            <a:r>
              <a:rPr lang="en-US" b="1" i="0" dirty="0">
                <a:solidFill>
                  <a:srgbClr val="242424"/>
                </a:solidFill>
                <a:effectLst/>
                <a:latin typeface="+mj-lt"/>
              </a:rPr>
              <a:t>Model Versioning</a:t>
            </a:r>
            <a:r>
              <a:rPr lang="en-US" b="0" i="0" dirty="0">
                <a:solidFill>
                  <a:srgbClr val="242424"/>
                </a:solidFill>
                <a:effectLst/>
                <a:latin typeface="+mj-lt"/>
              </a:rPr>
              <a:t>: No tracking of different versions of ML models.</a:t>
            </a:r>
          </a:p>
        </p:txBody>
      </p:sp>
    </p:spTree>
    <p:extLst>
      <p:ext uri="{BB962C8B-B14F-4D97-AF65-F5344CB8AC3E}">
        <p14:creationId xmlns:p14="http://schemas.microsoft.com/office/powerpoint/2010/main" val="78618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3B2B2-433E-40CB-B9C5-E75F77914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4232B-DC7B-D87C-EB59-DBD93CD87EF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Challenges in the Traditional Machine Learning Lifecycle</a:t>
            </a:r>
            <a:endParaRPr lang="en-US" dirty="0"/>
          </a:p>
        </p:txBody>
      </p:sp>
      <p:sp>
        <p:nvSpPr>
          <p:cNvPr id="5" name="TextBox 4">
            <a:extLst>
              <a:ext uri="{FF2B5EF4-FFF2-40B4-BE49-F238E27FC236}">
                <a16:creationId xmlns:a16="http://schemas.microsoft.com/office/drawing/2014/main" id="{C3C0A04B-3C5E-2881-CDC8-0DE38DC03590}"/>
              </a:ext>
            </a:extLst>
          </p:cNvPr>
          <p:cNvSpPr txBox="1"/>
          <p:nvPr/>
        </p:nvSpPr>
        <p:spPr>
          <a:xfrm>
            <a:off x="390292" y="1555124"/>
            <a:ext cx="11641873" cy="4955203"/>
          </a:xfrm>
          <a:prstGeom prst="rect">
            <a:avLst/>
          </a:prstGeom>
          <a:noFill/>
        </p:spPr>
        <p:txBody>
          <a:bodyPr wrap="square">
            <a:spAutoFit/>
          </a:bodyPr>
          <a:lstStyle/>
          <a:p>
            <a:pPr algn="l"/>
            <a:r>
              <a:rPr lang="en-US" b="1" i="0" dirty="0">
                <a:solidFill>
                  <a:srgbClr val="242424"/>
                </a:solidFill>
                <a:effectLst/>
                <a:latin typeface="+mj-lt"/>
              </a:rPr>
              <a:t>4. Data Pipeline/Experiments</a:t>
            </a:r>
          </a:p>
          <a:p>
            <a:pPr lvl="1">
              <a:spcBef>
                <a:spcPts val="750"/>
              </a:spcBef>
              <a:spcAft>
                <a:spcPts val="750"/>
              </a:spcAft>
            </a:pPr>
            <a:r>
              <a:rPr lang="en-US" b="1" i="0" dirty="0">
                <a:solidFill>
                  <a:srgbClr val="242424"/>
                </a:solidFill>
                <a:effectLst/>
                <a:latin typeface="+mj-lt"/>
              </a:rPr>
              <a:t>Pipeline Management</a:t>
            </a:r>
            <a:r>
              <a:rPr lang="en-US" b="0" i="0" dirty="0">
                <a:solidFill>
                  <a:srgbClr val="242424"/>
                </a:solidFill>
                <a:effectLst/>
                <a:latin typeface="+mj-lt"/>
              </a:rPr>
              <a:t>: Lack of structured data pipelines for experiments.</a:t>
            </a:r>
          </a:p>
          <a:p>
            <a:pPr lvl="1">
              <a:spcBef>
                <a:spcPts val="750"/>
              </a:spcBef>
              <a:spcAft>
                <a:spcPts val="750"/>
              </a:spcAft>
            </a:pPr>
            <a:r>
              <a:rPr lang="en-US" b="1" i="0" dirty="0">
                <a:solidFill>
                  <a:srgbClr val="242424"/>
                </a:solidFill>
                <a:effectLst/>
                <a:latin typeface="+mj-lt"/>
              </a:rPr>
              <a:t>Experiment Tracking</a:t>
            </a:r>
            <a:r>
              <a:rPr lang="en-US" b="0" i="0" dirty="0">
                <a:solidFill>
                  <a:srgbClr val="242424"/>
                </a:solidFill>
                <a:effectLst/>
                <a:latin typeface="+mj-lt"/>
              </a:rPr>
              <a:t>: No systematic way to track and compare experiments.</a:t>
            </a:r>
          </a:p>
          <a:p>
            <a:pPr algn="l"/>
            <a:r>
              <a:rPr lang="en-US" b="1" i="0" dirty="0">
                <a:solidFill>
                  <a:srgbClr val="242424"/>
                </a:solidFill>
                <a:effectLst/>
                <a:latin typeface="+mj-lt"/>
              </a:rPr>
              <a:t>5. No CI/CD Concept</a:t>
            </a:r>
          </a:p>
          <a:p>
            <a:pPr lvl="1">
              <a:spcBef>
                <a:spcPts val="750"/>
              </a:spcBef>
              <a:spcAft>
                <a:spcPts val="750"/>
              </a:spcAft>
            </a:pPr>
            <a:r>
              <a:rPr lang="en-US" b="1" i="0" dirty="0">
                <a:solidFill>
                  <a:srgbClr val="242424"/>
                </a:solidFill>
                <a:effectLst/>
                <a:latin typeface="+mj-lt"/>
              </a:rPr>
              <a:t>Continuous Integration</a:t>
            </a:r>
            <a:r>
              <a:rPr lang="en-US" b="0" i="0" dirty="0">
                <a:solidFill>
                  <a:srgbClr val="242424"/>
                </a:solidFill>
                <a:effectLst/>
                <a:latin typeface="+mj-lt"/>
              </a:rPr>
              <a:t>: No automated integration of code changes.</a:t>
            </a:r>
          </a:p>
          <a:p>
            <a:pPr lvl="1">
              <a:spcBef>
                <a:spcPts val="750"/>
              </a:spcBef>
              <a:spcAft>
                <a:spcPts val="750"/>
              </a:spcAft>
            </a:pPr>
            <a:r>
              <a:rPr lang="en-US" b="1" i="0" dirty="0">
                <a:solidFill>
                  <a:srgbClr val="242424"/>
                </a:solidFill>
                <a:effectLst/>
                <a:latin typeface="+mj-lt"/>
              </a:rPr>
              <a:t>Continuous Deployment</a:t>
            </a:r>
            <a:r>
              <a:rPr lang="en-US" b="0" i="0" dirty="0">
                <a:solidFill>
                  <a:srgbClr val="242424"/>
                </a:solidFill>
                <a:effectLst/>
                <a:latin typeface="+mj-lt"/>
              </a:rPr>
              <a:t>: Lack of automated deployment processes.</a:t>
            </a:r>
          </a:p>
          <a:p>
            <a:pPr algn="l"/>
            <a:r>
              <a:rPr lang="en-US" b="1" i="0" dirty="0">
                <a:solidFill>
                  <a:srgbClr val="242424"/>
                </a:solidFill>
                <a:effectLst/>
                <a:latin typeface="+mj-lt"/>
              </a:rPr>
              <a:t>6. Scalability and Monitoring</a:t>
            </a:r>
          </a:p>
          <a:p>
            <a:pPr lvl="1">
              <a:spcBef>
                <a:spcPts val="750"/>
              </a:spcBef>
              <a:spcAft>
                <a:spcPts val="750"/>
              </a:spcAft>
            </a:pPr>
            <a:r>
              <a:rPr lang="en-US" b="1" i="0" dirty="0">
                <a:solidFill>
                  <a:srgbClr val="242424"/>
                </a:solidFill>
                <a:effectLst/>
                <a:latin typeface="+mj-lt"/>
              </a:rPr>
              <a:t>Scalability Issues</a:t>
            </a:r>
            <a:r>
              <a:rPr lang="en-US" b="0" i="0" dirty="0">
                <a:solidFill>
                  <a:srgbClr val="242424"/>
                </a:solidFill>
                <a:effectLst/>
                <a:latin typeface="+mj-lt"/>
              </a:rPr>
              <a:t>: Difficulty in scaling models and infrastructure.</a:t>
            </a:r>
          </a:p>
          <a:p>
            <a:pPr lvl="1">
              <a:spcBef>
                <a:spcPts val="750"/>
              </a:spcBef>
              <a:spcAft>
                <a:spcPts val="750"/>
              </a:spcAft>
            </a:pPr>
            <a:r>
              <a:rPr lang="en-US" b="1" i="0" dirty="0">
                <a:solidFill>
                  <a:srgbClr val="242424"/>
                </a:solidFill>
                <a:effectLst/>
                <a:latin typeface="+mj-lt"/>
              </a:rPr>
              <a:t>Monitoring</a:t>
            </a:r>
            <a:r>
              <a:rPr lang="en-US" b="0" i="0" dirty="0">
                <a:solidFill>
                  <a:srgbClr val="242424"/>
                </a:solidFill>
                <a:effectLst/>
                <a:latin typeface="+mj-lt"/>
              </a:rPr>
              <a:t>: Inadequate monitoring of model performance and health.</a:t>
            </a:r>
          </a:p>
          <a:p>
            <a:pPr algn="l"/>
            <a:r>
              <a:rPr lang="en-US" b="1" i="0" dirty="0">
                <a:solidFill>
                  <a:srgbClr val="242424"/>
                </a:solidFill>
                <a:effectLst/>
                <a:latin typeface="+mj-lt"/>
              </a:rPr>
              <a:t>7. Cross-Team Friction</a:t>
            </a:r>
          </a:p>
          <a:p>
            <a:pPr lvl="1">
              <a:spcBef>
                <a:spcPts val="750"/>
              </a:spcBef>
              <a:spcAft>
                <a:spcPts val="750"/>
              </a:spcAft>
            </a:pPr>
            <a:r>
              <a:rPr lang="en-US" b="1" i="0" dirty="0">
                <a:solidFill>
                  <a:srgbClr val="242424"/>
                </a:solidFill>
                <a:effectLst/>
                <a:latin typeface="+mj-lt"/>
              </a:rPr>
              <a:t>Collaboration</a:t>
            </a:r>
            <a:r>
              <a:rPr lang="en-US" b="0" i="0" dirty="0">
                <a:solidFill>
                  <a:srgbClr val="242424"/>
                </a:solidFill>
                <a:effectLst/>
                <a:latin typeface="+mj-lt"/>
              </a:rPr>
              <a:t>: Poor collaboration between data scientists and IT/DevOps teams.</a:t>
            </a:r>
          </a:p>
          <a:p>
            <a:pPr lvl="1">
              <a:spcBef>
                <a:spcPts val="750"/>
              </a:spcBef>
              <a:spcAft>
                <a:spcPts val="750"/>
              </a:spcAft>
            </a:pPr>
            <a:r>
              <a:rPr lang="en-US" b="1" i="0" dirty="0">
                <a:solidFill>
                  <a:srgbClr val="242424"/>
                </a:solidFill>
                <a:effectLst/>
                <a:latin typeface="+mj-lt"/>
              </a:rPr>
              <a:t>Communication</a:t>
            </a:r>
            <a:r>
              <a:rPr lang="en-US" b="0" i="0" dirty="0">
                <a:solidFill>
                  <a:srgbClr val="242424"/>
                </a:solidFill>
                <a:effectLst/>
                <a:latin typeface="+mj-lt"/>
              </a:rPr>
              <a:t>: Miscommunication and lack of shared understanding.</a:t>
            </a:r>
          </a:p>
        </p:txBody>
      </p:sp>
    </p:spTree>
    <p:extLst>
      <p:ext uri="{BB962C8B-B14F-4D97-AF65-F5344CB8AC3E}">
        <p14:creationId xmlns:p14="http://schemas.microsoft.com/office/powerpoint/2010/main" val="356691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CFD50-CFF0-35F5-BEE1-4D440ADD9B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F6E5BC-FBCA-D10E-910B-92CC8E5F3816}"/>
              </a:ext>
            </a:extLst>
          </p:cNvPr>
          <p:cNvSpPr>
            <a:spLocks noGrp="1"/>
          </p:cNvSpPr>
          <p:nvPr>
            <p:ph type="title"/>
          </p:nvPr>
        </p:nvSpPr>
        <p:spPr>
          <a:xfrm>
            <a:off x="639413" y="483440"/>
            <a:ext cx="10904438" cy="583800"/>
          </a:xfrm>
        </p:spPr>
        <p:txBody>
          <a:bodyPr vert="horz" lIns="91440" tIns="45720" rIns="91440" bIns="45720" rtlCol="0" anchor="ctr">
            <a:normAutofit/>
          </a:bodyPr>
          <a:lstStyle/>
          <a:p>
            <a:r>
              <a:rPr lang="en-US" b="1" i="0" kern="1200" spc="150" baseline="0">
                <a:latin typeface="+mj-lt"/>
                <a:ea typeface="Meiryo UI" panose="020B0604030504040204" pitchFamily="34" charset="-128"/>
                <a:cs typeface="+mj-cs"/>
              </a:rPr>
              <a:t>DEV + Ops=DevOps</a:t>
            </a:r>
          </a:p>
        </p:txBody>
      </p:sp>
      <p:sp>
        <p:nvSpPr>
          <p:cNvPr id="9" name="TextBox 8">
            <a:extLst>
              <a:ext uri="{FF2B5EF4-FFF2-40B4-BE49-F238E27FC236}">
                <a16:creationId xmlns:a16="http://schemas.microsoft.com/office/drawing/2014/main" id="{318E2BA4-8F52-BEF5-5CCC-882078281E09}"/>
              </a:ext>
            </a:extLst>
          </p:cNvPr>
          <p:cNvSpPr txBox="1"/>
          <p:nvPr/>
        </p:nvSpPr>
        <p:spPr>
          <a:xfrm>
            <a:off x="6501205" y="2038571"/>
            <a:ext cx="5042647" cy="3949480"/>
          </a:xfrm>
          <a:prstGeom prst="rect">
            <a:avLst/>
          </a:prstGeom>
        </p:spPr>
        <p:txBody>
          <a:bodyPr vert="horz" lIns="91440" tIns="45720" rIns="91440" bIns="45720" rtlCol="0">
            <a:normAutofit fontScale="85000" lnSpcReduction="20000"/>
          </a:bodyPr>
          <a:lstStyle/>
          <a:p>
            <a:pPr algn="ctr"/>
            <a:r>
              <a:rPr lang="en-IN" b="1" i="0" dirty="0">
                <a:solidFill>
                  <a:srgbClr val="242424"/>
                </a:solidFill>
                <a:effectLst/>
                <a:latin typeface="Segoe UI" panose="020B0502040204020203" pitchFamily="34" charset="0"/>
              </a:rPr>
              <a:t>Dev (Development)</a:t>
            </a:r>
            <a:r>
              <a:rPr lang="en-IN" b="0" i="0" dirty="0">
                <a:solidFill>
                  <a:srgbClr val="242424"/>
                </a:solidFill>
                <a:effectLst/>
                <a:latin typeface="Segoe UI" panose="020B0502040204020203" pitchFamily="34" charset="0"/>
              </a:rPr>
              <a:t>:</a:t>
            </a:r>
          </a:p>
          <a:p>
            <a:pPr algn="l">
              <a:spcBef>
                <a:spcPts val="750"/>
              </a:spcBef>
              <a:spcAft>
                <a:spcPts val="750"/>
              </a:spcAft>
            </a:pPr>
            <a:r>
              <a:rPr lang="en-US" b="1" i="0" dirty="0">
                <a:solidFill>
                  <a:srgbClr val="242424"/>
                </a:solidFill>
                <a:effectLst/>
                <a:latin typeface="Segoe UI" panose="020B0502040204020203" pitchFamily="34" charset="0"/>
              </a:rPr>
              <a:t>Plan</a:t>
            </a:r>
            <a:r>
              <a:rPr lang="en-US" b="0" i="0" dirty="0">
                <a:solidFill>
                  <a:srgbClr val="242424"/>
                </a:solidFill>
                <a:effectLst/>
                <a:latin typeface="Segoe UI" panose="020B0502040204020203" pitchFamily="34" charset="0"/>
              </a:rPr>
              <a:t>: Defining project goals and requirements.</a:t>
            </a:r>
          </a:p>
          <a:p>
            <a:pPr algn="l">
              <a:spcBef>
                <a:spcPts val="750"/>
              </a:spcBef>
              <a:spcAft>
                <a:spcPts val="750"/>
              </a:spcAft>
            </a:pPr>
            <a:r>
              <a:rPr lang="en-US" b="1" i="0" dirty="0">
                <a:solidFill>
                  <a:srgbClr val="242424"/>
                </a:solidFill>
                <a:effectLst/>
                <a:latin typeface="Segoe UI" panose="020B0502040204020203" pitchFamily="34" charset="0"/>
              </a:rPr>
              <a:t>Code</a:t>
            </a:r>
            <a:r>
              <a:rPr lang="en-US" b="0" i="0" dirty="0">
                <a:solidFill>
                  <a:srgbClr val="242424"/>
                </a:solidFill>
                <a:effectLst/>
                <a:latin typeface="Segoe UI" panose="020B0502040204020203" pitchFamily="34" charset="0"/>
              </a:rPr>
              <a:t>: Writing and maintaining code.</a:t>
            </a:r>
          </a:p>
          <a:p>
            <a:pPr algn="l">
              <a:spcBef>
                <a:spcPts val="750"/>
              </a:spcBef>
              <a:spcAft>
                <a:spcPts val="750"/>
              </a:spcAft>
            </a:pPr>
            <a:r>
              <a:rPr lang="en-US" b="1" i="0" dirty="0">
                <a:solidFill>
                  <a:srgbClr val="242424"/>
                </a:solidFill>
                <a:effectLst/>
                <a:latin typeface="Segoe UI" panose="020B0502040204020203" pitchFamily="34" charset="0"/>
              </a:rPr>
              <a:t>Build</a:t>
            </a:r>
            <a:r>
              <a:rPr lang="en-US" b="0" i="0" dirty="0">
                <a:solidFill>
                  <a:srgbClr val="242424"/>
                </a:solidFill>
                <a:effectLst/>
                <a:latin typeface="Segoe UI" panose="020B0502040204020203" pitchFamily="34" charset="0"/>
              </a:rPr>
              <a:t>: Compiling and building the software.</a:t>
            </a:r>
          </a:p>
          <a:p>
            <a:pPr algn="l">
              <a:spcBef>
                <a:spcPts val="750"/>
              </a:spcBef>
              <a:spcAft>
                <a:spcPts val="750"/>
              </a:spcAft>
            </a:pPr>
            <a:r>
              <a:rPr lang="en-US" b="1" i="0" dirty="0">
                <a:solidFill>
                  <a:srgbClr val="242424"/>
                </a:solidFill>
                <a:effectLst/>
                <a:latin typeface="Segoe UI" panose="020B0502040204020203" pitchFamily="34" charset="0"/>
              </a:rPr>
              <a:t>Test</a:t>
            </a:r>
            <a:r>
              <a:rPr lang="en-US" b="0" i="0" dirty="0">
                <a:solidFill>
                  <a:srgbClr val="242424"/>
                </a:solidFill>
                <a:effectLst/>
                <a:latin typeface="Segoe UI" panose="020B0502040204020203" pitchFamily="34" charset="0"/>
              </a:rPr>
              <a:t>: Testing the software to ensure quality.</a:t>
            </a:r>
          </a:p>
          <a:p>
            <a:pPr algn="ctr"/>
            <a:r>
              <a:rPr lang="en-IN" b="1" i="0" dirty="0">
                <a:solidFill>
                  <a:srgbClr val="242424"/>
                </a:solidFill>
                <a:effectLst/>
                <a:latin typeface="Segoe UI" panose="020B0502040204020203" pitchFamily="34" charset="0"/>
              </a:rPr>
              <a:t>Ops (Operations)</a:t>
            </a:r>
            <a:r>
              <a:rPr lang="en-IN" b="0" i="0" dirty="0">
                <a:solidFill>
                  <a:srgbClr val="242424"/>
                </a:solidFill>
                <a:effectLst/>
                <a:latin typeface="Segoe UI" panose="020B0502040204020203" pitchFamily="34" charset="0"/>
              </a:rPr>
              <a:t>:</a:t>
            </a:r>
          </a:p>
          <a:p>
            <a:pPr algn="l">
              <a:spcBef>
                <a:spcPts val="750"/>
              </a:spcBef>
              <a:spcAft>
                <a:spcPts val="750"/>
              </a:spcAft>
            </a:pPr>
            <a:r>
              <a:rPr lang="en-US" b="1" i="0" dirty="0">
                <a:solidFill>
                  <a:srgbClr val="242424"/>
                </a:solidFill>
                <a:effectLst/>
                <a:latin typeface="Segoe UI" panose="020B0502040204020203" pitchFamily="34" charset="0"/>
              </a:rPr>
              <a:t>Release</a:t>
            </a:r>
            <a:r>
              <a:rPr lang="en-US" b="0" i="0" dirty="0">
                <a:solidFill>
                  <a:srgbClr val="242424"/>
                </a:solidFill>
                <a:effectLst/>
                <a:latin typeface="Segoe UI" panose="020B0502040204020203" pitchFamily="34" charset="0"/>
              </a:rPr>
              <a:t>: Preparing the software for deployment.</a:t>
            </a:r>
          </a:p>
          <a:p>
            <a:pPr algn="l">
              <a:spcBef>
                <a:spcPts val="750"/>
              </a:spcBef>
              <a:spcAft>
                <a:spcPts val="750"/>
              </a:spcAft>
            </a:pPr>
            <a:r>
              <a:rPr lang="en-US" b="1" i="0" dirty="0">
                <a:solidFill>
                  <a:srgbClr val="242424"/>
                </a:solidFill>
                <a:effectLst/>
                <a:latin typeface="Segoe UI" panose="020B0502040204020203" pitchFamily="34" charset="0"/>
              </a:rPr>
              <a:t>Deploy</a:t>
            </a:r>
            <a:r>
              <a:rPr lang="en-US" b="0" i="0" dirty="0">
                <a:solidFill>
                  <a:srgbClr val="242424"/>
                </a:solidFill>
                <a:effectLst/>
                <a:latin typeface="Segoe UI" panose="020B0502040204020203" pitchFamily="34" charset="0"/>
              </a:rPr>
              <a:t>: Deploying the software to production.</a:t>
            </a:r>
          </a:p>
          <a:p>
            <a:pPr algn="l">
              <a:spcBef>
                <a:spcPts val="750"/>
              </a:spcBef>
              <a:spcAft>
                <a:spcPts val="750"/>
              </a:spcAft>
            </a:pPr>
            <a:r>
              <a:rPr lang="en-US" b="1" i="0" dirty="0">
                <a:solidFill>
                  <a:srgbClr val="242424"/>
                </a:solidFill>
                <a:effectLst/>
                <a:latin typeface="Segoe UI" panose="020B0502040204020203" pitchFamily="34" charset="0"/>
              </a:rPr>
              <a:t>Operate</a:t>
            </a:r>
            <a:r>
              <a:rPr lang="en-US" b="0" i="0" dirty="0">
                <a:solidFill>
                  <a:srgbClr val="242424"/>
                </a:solidFill>
                <a:effectLst/>
                <a:latin typeface="Segoe UI" panose="020B0502040204020203" pitchFamily="34" charset="0"/>
              </a:rPr>
              <a:t>: Running and managing the software in production.</a:t>
            </a:r>
          </a:p>
          <a:p>
            <a:pPr algn="l">
              <a:spcBef>
                <a:spcPts val="750"/>
              </a:spcBef>
              <a:spcAft>
                <a:spcPts val="750"/>
              </a:spcAft>
            </a:pPr>
            <a:r>
              <a:rPr lang="en-US" b="1" i="0" dirty="0">
                <a:solidFill>
                  <a:srgbClr val="242424"/>
                </a:solidFill>
                <a:effectLst/>
                <a:latin typeface="Segoe UI" panose="020B0502040204020203" pitchFamily="34" charset="0"/>
              </a:rPr>
              <a:t>Monitor</a:t>
            </a:r>
            <a:r>
              <a:rPr lang="en-US" b="0" i="0" dirty="0">
                <a:solidFill>
                  <a:srgbClr val="242424"/>
                </a:solidFill>
                <a:effectLst/>
                <a:latin typeface="Segoe UI" panose="020B0502040204020203" pitchFamily="34" charset="0"/>
              </a:rPr>
              <a:t>: Continuously monitoring the software for performance and issues.</a:t>
            </a:r>
          </a:p>
        </p:txBody>
      </p:sp>
      <p:pic>
        <p:nvPicPr>
          <p:cNvPr id="12" name="Content Placeholder 6" descr="A diagram of software development&#10;&#10;Description automatically generated">
            <a:extLst>
              <a:ext uri="{FF2B5EF4-FFF2-40B4-BE49-F238E27FC236}">
                <a16:creationId xmlns:a16="http://schemas.microsoft.com/office/drawing/2014/main" id="{1C4BA8D5-2E06-C9D9-2017-4CAFBC281EC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2589" b="74359" l="4190" r="67926">
                        <a14:foregroundMark x1="16758" y1="22833" x2="28709" y2="31990"/>
                        <a14:foregroundMark x1="28709" y1="31990" x2="34341" y2="40415"/>
                        <a14:foregroundMark x1="34341" y1="40415" x2="38324" y2="40781"/>
                        <a14:foregroundMark x1="38324" y1="40781" x2="41415" y2="33944"/>
                        <a14:foregroundMark x1="41415" y1="33944" x2="50481" y2="25763"/>
                        <a14:foregroundMark x1="50481" y1="25763" x2="54327" y2="24054"/>
                        <a14:foregroundMark x1="54327" y1="24054" x2="58104" y2="24664"/>
                        <a14:foregroundMark x1="58104" y1="24664" x2="62775" y2="30281"/>
                        <a14:foregroundMark x1="62775" y1="30281" x2="62912" y2="30647"/>
                        <a14:foregroundMark x1="65385" y1="35287" x2="65110" y2="53480"/>
                        <a14:foregroundMark x1="65110" y1="53480" x2="63049" y2="62637"/>
                        <a14:foregroundMark x1="63049" y1="62637" x2="58791" y2="67033"/>
                        <a14:foregroundMark x1="58791" y1="67033" x2="54121" y2="68376"/>
                        <a14:foregroundMark x1="54121" y1="68376" x2="44780" y2="63370"/>
                        <a14:foregroundMark x1="23832" y1="66911" x2="17995" y2="67888"/>
                        <a14:foregroundMark x1="17995" y1="67888" x2="7486" y2="60195"/>
                        <a14:foregroundMark x1="7486" y1="60195" x2="3777" y2="46398"/>
                        <a14:foregroundMark x1="3777" y1="46398" x2="5151" y2="38706"/>
                        <a14:foregroundMark x1="5151" y1="38706" x2="7967" y2="32845"/>
                        <a14:foregroundMark x1="7967" y1="32845" x2="8104" y2="32479"/>
                        <a14:foregroundMark x1="5151" y1="43101" x2="4190" y2="49573"/>
                        <a14:foregroundMark x1="68063" y1="48962" x2="67926" y2="40659"/>
                        <a14:foregroundMark x1="67926" y1="40659" x2="67376" y2="41148"/>
                        <a14:foregroundMark x1="52953" y1="38950" x2="56799" y2="39072"/>
                        <a14:foregroundMark x1="56799" y1="39072" x2="53022" y2="42735"/>
                        <a14:foregroundMark x1="53022" y1="42735" x2="52747" y2="42613"/>
                        <a14:foregroundMark x1="56181" y1="45910" x2="56387" y2="43223"/>
                        <a14:foregroundMark x1="57349" y1="52381" x2="52747" y2="52503"/>
                        <a14:foregroundMark x1="52747" y1="52503" x2="51923" y2="52137"/>
                        <a14:foregroundMark x1="20673" y1="51648" x2="15316" y2="49451"/>
                        <a14:foregroundMark x1="20467" y1="53236" x2="16140" y2="52625"/>
                        <a14:foregroundMark x1="16140" y1="52625" x2="15797" y2="51404"/>
                        <a14:foregroundMark x1="21154" y1="51893" x2="15385" y2="49939"/>
                        <a14:foregroundMark x1="20536" y1="51893" x2="18819" y2="52625"/>
                        <a14:foregroundMark x1="22940" y1="41148" x2="14080" y2="41636"/>
                        <a14:foregroundMark x1="20742" y1="45910" x2="17720" y2="36508"/>
                        <a14:foregroundMark x1="17720" y1="36508" x2="12225" y2="40171"/>
                        <a14:foregroundMark x1="12225" y1="40171" x2="16827" y2="46032"/>
                        <a14:foregroundMark x1="16827" y1="46032" x2="21085" y2="41758"/>
                        <a14:foregroundMark x1="21085" y1="41758" x2="20810" y2="38828"/>
                        <a14:foregroundMark x1="22047" y1="41636" x2="18269" y2="35287"/>
                        <a14:foregroundMark x1="18269" y1="35287" x2="15041" y2="38950"/>
                        <a14:foregroundMark x1="15041" y1="38950" x2="13393" y2="45543"/>
                        <a14:foregroundMark x1="13393" y1="45543" x2="18201" y2="48474"/>
                        <a14:foregroundMark x1="18201" y1="48474" x2="21978" y2="43346"/>
                        <a14:foregroundMark x1="21978" y1="43346" x2="21429" y2="38584"/>
                        <a14:foregroundMark x1="20536" y1="46154" x2="21841" y2="54457"/>
                        <a14:foregroundMark x1="21841" y1="54457" x2="17239" y2="55433"/>
                        <a14:foregroundMark x1="17239" y1="55433" x2="13049" y2="50916"/>
                        <a14:foregroundMark x1="13049" y1="50916" x2="16003" y2="44444"/>
                        <a14:foregroundMark x1="16003" y1="44444" x2="16003" y2="44444"/>
                        <a14:foregroundMark x1="58036" y1="50794" x2="52610" y2="48352"/>
                        <a14:foregroundMark x1="52610" y1="48352" x2="54808" y2="56654"/>
                        <a14:foregroundMark x1="54808" y1="56654" x2="57074" y2="50916"/>
                        <a14:foregroundMark x1="57074" y1="50916" x2="57074" y2="50916"/>
                        <a14:foregroundMark x1="58104" y1="44322" x2="57143" y2="35287"/>
                        <a14:foregroundMark x1="57143" y1="35287" x2="51648" y2="37851"/>
                        <a14:foregroundMark x1="51648" y1="37851" x2="50893" y2="46642"/>
                        <a14:foregroundMark x1="50893" y1="46642" x2="53434" y2="49573"/>
                      </a14:backgroundRemoval>
                    </a14:imgEffect>
                  </a14:imgLayer>
                </a14:imgProps>
              </a:ext>
            </a:extLst>
          </a:blip>
          <a:srcRect t="14321" r="28478" b="22187"/>
          <a:stretch/>
        </p:blipFill>
        <p:spPr>
          <a:xfrm>
            <a:off x="639413" y="2693019"/>
            <a:ext cx="5319088" cy="2353540"/>
          </a:xfrm>
          <a:prstGeom prst="rect">
            <a:avLst/>
          </a:prstGeom>
          <a:noFill/>
        </p:spPr>
      </p:pic>
    </p:spTree>
    <p:extLst>
      <p:ext uri="{BB962C8B-B14F-4D97-AF65-F5344CB8AC3E}">
        <p14:creationId xmlns:p14="http://schemas.microsoft.com/office/powerpoint/2010/main" val="141003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14FC-86C3-5961-A78F-12F5EFC9B2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A85DC8-FD6D-0CA1-7643-BF7C11F62698}"/>
              </a:ext>
            </a:extLst>
          </p:cNvPr>
          <p:cNvSpPr>
            <a:spLocks noGrp="1"/>
          </p:cNvSpPr>
          <p:nvPr>
            <p:ph type="title"/>
          </p:nvPr>
        </p:nvSpPr>
        <p:spPr>
          <a:xfrm>
            <a:off x="639413" y="483440"/>
            <a:ext cx="10904438" cy="583800"/>
          </a:xfrm>
        </p:spPr>
        <p:txBody>
          <a:bodyPr anchor="ctr">
            <a:normAutofit/>
          </a:bodyPr>
          <a:lstStyle/>
          <a:p>
            <a:r>
              <a:rPr lang="en-US" err="1"/>
              <a:t>ML+DevOps</a:t>
            </a:r>
            <a:r>
              <a:rPr lang="en-US"/>
              <a:t>=</a:t>
            </a:r>
            <a:r>
              <a:rPr lang="en-US" err="1"/>
              <a:t>MLOps</a:t>
            </a:r>
            <a:endParaRPr lang="en-US"/>
          </a:p>
        </p:txBody>
      </p:sp>
      <p:sp>
        <p:nvSpPr>
          <p:cNvPr id="14" name="Text Placeholder 2">
            <a:extLst>
              <a:ext uri="{FF2B5EF4-FFF2-40B4-BE49-F238E27FC236}">
                <a16:creationId xmlns:a16="http://schemas.microsoft.com/office/drawing/2014/main" id="{FD0F7CBC-251A-A2BD-5552-7D812B2E646B}"/>
              </a:ext>
            </a:extLst>
          </p:cNvPr>
          <p:cNvSpPr>
            <a:spLocks noGrp="1"/>
          </p:cNvSpPr>
          <p:nvPr>
            <p:ph type="body" idx="1"/>
          </p:nvPr>
        </p:nvSpPr>
        <p:spPr>
          <a:xfrm>
            <a:off x="838201" y="2038570"/>
            <a:ext cx="5042646" cy="703135"/>
          </a:xfrm>
        </p:spPr>
        <p:txBody>
          <a:bodyPr anchor="ctr">
            <a:normAutofit/>
          </a:bodyPr>
          <a:lstStyle/>
          <a:p>
            <a:r>
              <a:rPr lang="en-US" b="1" i="0" dirty="0">
                <a:effectLst/>
              </a:rPr>
              <a:t>ML (Machine Learning)</a:t>
            </a:r>
            <a:r>
              <a:rPr lang="en-US" b="0" i="0" dirty="0">
                <a:effectLst/>
              </a:rPr>
              <a:t>:</a:t>
            </a:r>
          </a:p>
        </p:txBody>
      </p:sp>
      <p:sp>
        <p:nvSpPr>
          <p:cNvPr id="21" name="Text Placeholder 3">
            <a:extLst>
              <a:ext uri="{FF2B5EF4-FFF2-40B4-BE49-F238E27FC236}">
                <a16:creationId xmlns:a16="http://schemas.microsoft.com/office/drawing/2014/main" id="{C02BAD03-104A-BC25-474A-E7B0972DD053}"/>
              </a:ext>
            </a:extLst>
          </p:cNvPr>
          <p:cNvSpPr>
            <a:spLocks noGrp="1"/>
          </p:cNvSpPr>
          <p:nvPr>
            <p:ph type="body" idx="14"/>
          </p:nvPr>
        </p:nvSpPr>
        <p:spPr>
          <a:xfrm>
            <a:off x="6501205" y="2038570"/>
            <a:ext cx="5042646" cy="703135"/>
          </a:xfrm>
        </p:spPr>
        <p:txBody>
          <a:bodyPr/>
          <a:lstStyle/>
          <a:p>
            <a:r>
              <a:rPr lang="en-US" dirty="0" err="1"/>
              <a:t>Devops</a:t>
            </a:r>
            <a:endParaRPr lang="en-US" dirty="0"/>
          </a:p>
        </p:txBody>
      </p:sp>
      <p:sp>
        <p:nvSpPr>
          <p:cNvPr id="16" name="Text Placeholder 3">
            <a:extLst>
              <a:ext uri="{FF2B5EF4-FFF2-40B4-BE49-F238E27FC236}">
                <a16:creationId xmlns:a16="http://schemas.microsoft.com/office/drawing/2014/main" id="{7CECE90F-16D4-B2F5-60EC-2615B9E469F2}"/>
              </a:ext>
            </a:extLst>
          </p:cNvPr>
          <p:cNvSpPr>
            <a:spLocks noGrp="1"/>
          </p:cNvSpPr>
          <p:nvPr>
            <p:ph sz="quarter" idx="15"/>
          </p:nvPr>
        </p:nvSpPr>
        <p:spPr>
          <a:xfrm>
            <a:off x="838199" y="2894013"/>
            <a:ext cx="5042647" cy="3094037"/>
          </a:xfrm>
        </p:spPr>
        <p:txBody>
          <a:bodyPr>
            <a:normAutofit/>
          </a:bodyPr>
          <a:lstStyle/>
          <a:p>
            <a:pPr marL="742950" lvl="1" indent="-285750">
              <a:spcBef>
                <a:spcPts val="750"/>
              </a:spcBef>
              <a:spcAft>
                <a:spcPts val="750"/>
              </a:spcAft>
              <a:buFont typeface="+mj-lt"/>
              <a:buAutoNum type="arabicPeriod"/>
            </a:pPr>
            <a:r>
              <a:rPr lang="en-US" b="1" i="0" dirty="0">
                <a:effectLst/>
              </a:rPr>
              <a:t>Data Preparation</a:t>
            </a:r>
            <a:r>
              <a:rPr lang="en-US" b="0" i="0" dirty="0">
                <a:effectLst/>
              </a:rPr>
              <a:t>: Collecting and preprocessing data.</a:t>
            </a:r>
          </a:p>
          <a:p>
            <a:pPr marL="742950" lvl="1" indent="-285750">
              <a:spcBef>
                <a:spcPts val="750"/>
              </a:spcBef>
              <a:spcAft>
                <a:spcPts val="750"/>
              </a:spcAft>
              <a:buFont typeface="+mj-lt"/>
              <a:buAutoNum type="arabicPeriod"/>
            </a:pPr>
            <a:r>
              <a:rPr lang="en-US" b="1" i="0" dirty="0">
                <a:effectLst/>
              </a:rPr>
              <a:t>Model Training</a:t>
            </a:r>
            <a:r>
              <a:rPr lang="en-US" b="0" i="0" dirty="0">
                <a:effectLst/>
              </a:rPr>
              <a:t>: Developing and training machine learning models.</a:t>
            </a:r>
          </a:p>
          <a:p>
            <a:pPr marL="742950" lvl="1" indent="-285750">
              <a:spcBef>
                <a:spcPts val="750"/>
              </a:spcBef>
              <a:spcAft>
                <a:spcPts val="750"/>
              </a:spcAft>
              <a:buFont typeface="+mj-lt"/>
              <a:buAutoNum type="arabicPeriod"/>
            </a:pPr>
            <a:r>
              <a:rPr lang="en-US" b="1" i="0" dirty="0">
                <a:effectLst/>
              </a:rPr>
              <a:t>Model Evaluation</a:t>
            </a:r>
            <a:r>
              <a:rPr lang="en-US" b="0" i="0" dirty="0">
                <a:effectLst/>
              </a:rPr>
              <a:t>: Assessing model performance.</a:t>
            </a:r>
          </a:p>
        </p:txBody>
      </p:sp>
      <p:pic>
        <p:nvPicPr>
          <p:cNvPr id="9" name="Content Placeholder 6" descr="A diagram of software development&#10;&#10;Description automatically generated">
            <a:extLst>
              <a:ext uri="{FF2B5EF4-FFF2-40B4-BE49-F238E27FC236}">
                <a16:creationId xmlns:a16="http://schemas.microsoft.com/office/drawing/2014/main" id="{86B0CA79-47A3-952F-9A57-D9B2D1DBC7CB}"/>
              </a:ext>
            </a:extLst>
          </p:cNvPr>
          <p:cNvPicPr>
            <a:picLocks noGrp="1" noChangeAspect="1"/>
          </p:cNvPicPr>
          <p:nvPr>
            <p:ph sz="quarter" idx="16"/>
          </p:nvPr>
        </p:nvPicPr>
        <p:blipFill>
          <a:blip r:embed="rId3">
            <a:extLst>
              <a:ext uri="{BEBA8EAE-BF5A-486C-A8C5-ECC9F3942E4B}">
                <a14:imgProps xmlns:a14="http://schemas.microsoft.com/office/drawing/2010/main">
                  <a14:imgLayer r:embed="rId4">
                    <a14:imgEffect>
                      <a14:backgroundRemoval t="22589" b="74359" l="4190" r="67926">
                        <a14:foregroundMark x1="16758" y1="22833" x2="28709" y2="31990"/>
                        <a14:foregroundMark x1="28709" y1="31990" x2="34341" y2="40415"/>
                        <a14:foregroundMark x1="34341" y1="40415" x2="38324" y2="40781"/>
                        <a14:foregroundMark x1="38324" y1="40781" x2="41415" y2="33944"/>
                        <a14:foregroundMark x1="41415" y1="33944" x2="50481" y2="25763"/>
                        <a14:foregroundMark x1="50481" y1="25763" x2="54327" y2="24054"/>
                        <a14:foregroundMark x1="54327" y1="24054" x2="58104" y2="24664"/>
                        <a14:foregroundMark x1="58104" y1="24664" x2="62775" y2="30281"/>
                        <a14:foregroundMark x1="62775" y1="30281" x2="62912" y2="30647"/>
                        <a14:foregroundMark x1="65385" y1="35287" x2="65110" y2="53480"/>
                        <a14:foregroundMark x1="65110" y1="53480" x2="63049" y2="62637"/>
                        <a14:foregroundMark x1="63049" y1="62637" x2="58791" y2="67033"/>
                        <a14:foregroundMark x1="58791" y1="67033" x2="54121" y2="68376"/>
                        <a14:foregroundMark x1="54121" y1="68376" x2="44780" y2="63370"/>
                        <a14:foregroundMark x1="23832" y1="66911" x2="17995" y2="67888"/>
                        <a14:foregroundMark x1="17995" y1="67888" x2="7486" y2="60195"/>
                        <a14:foregroundMark x1="7486" y1="60195" x2="3777" y2="46398"/>
                        <a14:foregroundMark x1="3777" y1="46398" x2="5151" y2="38706"/>
                        <a14:foregroundMark x1="5151" y1="38706" x2="7967" y2="32845"/>
                        <a14:foregroundMark x1="7967" y1="32845" x2="8104" y2="32479"/>
                        <a14:foregroundMark x1="5151" y1="43101" x2="4190" y2="49573"/>
                        <a14:foregroundMark x1="68063" y1="48962" x2="67926" y2="40659"/>
                        <a14:foregroundMark x1="67926" y1="40659" x2="67376" y2="41148"/>
                        <a14:foregroundMark x1="52953" y1="38950" x2="56799" y2="39072"/>
                        <a14:foregroundMark x1="56799" y1="39072" x2="53022" y2="42735"/>
                        <a14:foregroundMark x1="53022" y1="42735" x2="52747" y2="42613"/>
                        <a14:foregroundMark x1="56181" y1="45910" x2="56387" y2="43223"/>
                        <a14:foregroundMark x1="57349" y1="52381" x2="52747" y2="52503"/>
                        <a14:foregroundMark x1="52747" y1="52503" x2="51923" y2="52137"/>
                        <a14:foregroundMark x1="20673" y1="51648" x2="15316" y2="49451"/>
                        <a14:foregroundMark x1="20467" y1="53236" x2="16140" y2="52625"/>
                        <a14:foregroundMark x1="16140" y1="52625" x2="15797" y2="51404"/>
                        <a14:foregroundMark x1="21154" y1="51893" x2="15385" y2="49939"/>
                        <a14:foregroundMark x1="20536" y1="51893" x2="18819" y2="52625"/>
                        <a14:foregroundMark x1="22940" y1="41148" x2="14080" y2="41636"/>
                        <a14:foregroundMark x1="20742" y1="45910" x2="17720" y2="36508"/>
                        <a14:foregroundMark x1="17720" y1="36508" x2="12225" y2="40171"/>
                        <a14:foregroundMark x1="12225" y1="40171" x2="16827" y2="46032"/>
                        <a14:foregroundMark x1="16827" y1="46032" x2="21085" y2="41758"/>
                        <a14:foregroundMark x1="21085" y1="41758" x2="20810" y2="38828"/>
                        <a14:foregroundMark x1="22047" y1="41636" x2="18269" y2="35287"/>
                        <a14:foregroundMark x1="18269" y1="35287" x2="15041" y2="38950"/>
                        <a14:foregroundMark x1="15041" y1="38950" x2="13393" y2="45543"/>
                        <a14:foregroundMark x1="13393" y1="45543" x2="18201" y2="48474"/>
                        <a14:foregroundMark x1="18201" y1="48474" x2="21978" y2="43346"/>
                        <a14:foregroundMark x1="21978" y1="43346" x2="21429" y2="38584"/>
                        <a14:foregroundMark x1="20536" y1="46154" x2="21841" y2="54457"/>
                        <a14:foregroundMark x1="21841" y1="54457" x2="17239" y2="55433"/>
                        <a14:foregroundMark x1="17239" y1="55433" x2="13049" y2="50916"/>
                        <a14:foregroundMark x1="13049" y1="50916" x2="16003" y2="44444"/>
                        <a14:foregroundMark x1="16003" y1="44444" x2="16003" y2="44444"/>
                        <a14:foregroundMark x1="58036" y1="50794" x2="52610" y2="48352"/>
                        <a14:foregroundMark x1="52610" y1="48352" x2="54808" y2="56654"/>
                        <a14:foregroundMark x1="54808" y1="56654" x2="57074" y2="50916"/>
                        <a14:foregroundMark x1="57074" y1="50916" x2="57074" y2="50916"/>
                        <a14:foregroundMark x1="58104" y1="44322" x2="57143" y2="35287"/>
                        <a14:foregroundMark x1="57143" y1="35287" x2="51648" y2="37851"/>
                        <a14:foregroundMark x1="51648" y1="37851" x2="50893" y2="46642"/>
                        <a14:foregroundMark x1="50893" y1="46642" x2="53434" y2="49573"/>
                      </a14:backgroundRemoval>
                    </a14:imgEffect>
                  </a14:imgLayer>
                </a14:imgProps>
              </a:ext>
            </a:extLst>
          </a:blip>
          <a:srcRect t="14321" r="28478" b="22187"/>
          <a:stretch/>
        </p:blipFill>
        <p:spPr>
          <a:xfrm>
            <a:off x="6501205" y="3429000"/>
            <a:ext cx="5319088" cy="2353540"/>
          </a:xfrm>
          <a:noFill/>
        </p:spPr>
      </p:pic>
    </p:spTree>
    <p:extLst>
      <p:ext uri="{BB962C8B-B14F-4D97-AF65-F5344CB8AC3E}">
        <p14:creationId xmlns:p14="http://schemas.microsoft.com/office/powerpoint/2010/main" val="148524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763A3-9D82-5CB5-8915-3957B9C9BE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113E7-16D6-36D1-83BC-FAA110EC94E0}"/>
              </a:ext>
            </a:extLst>
          </p:cNvPr>
          <p:cNvSpPr>
            <a:spLocks noGrp="1"/>
          </p:cNvSpPr>
          <p:nvPr>
            <p:ph type="title"/>
          </p:nvPr>
        </p:nvSpPr>
        <p:spPr/>
        <p:txBody>
          <a:bodyPr/>
          <a:lstStyle/>
          <a:p>
            <a:pPr algn="l"/>
            <a:r>
              <a:rPr lang="en-US" b="1" i="0" dirty="0">
                <a:solidFill>
                  <a:srgbClr val="242424"/>
                </a:solidFill>
                <a:effectLst/>
                <a:latin typeface="Segoe UI" panose="020B0502040204020203" pitchFamily="34" charset="0"/>
              </a:rPr>
              <a:t>Key Learning Areas in </a:t>
            </a:r>
            <a:r>
              <a:rPr lang="en-US" b="1" i="0" dirty="0" err="1">
                <a:solidFill>
                  <a:srgbClr val="242424"/>
                </a:solidFill>
                <a:effectLst/>
                <a:latin typeface="Segoe UI" panose="020B0502040204020203" pitchFamily="34" charset="0"/>
              </a:rPr>
              <a:t>MLOps</a:t>
            </a:r>
            <a:endParaRPr lang="en-US" b="1" i="0" dirty="0">
              <a:solidFill>
                <a:srgbClr val="242424"/>
              </a:solidFill>
              <a:effectLst/>
              <a:latin typeface="Segoe UI" panose="020B0502040204020203" pitchFamily="34" charset="0"/>
            </a:endParaRPr>
          </a:p>
        </p:txBody>
      </p:sp>
      <p:sp>
        <p:nvSpPr>
          <p:cNvPr id="4" name="Rectangle 2">
            <a:extLst>
              <a:ext uri="{FF2B5EF4-FFF2-40B4-BE49-F238E27FC236}">
                <a16:creationId xmlns:a16="http://schemas.microsoft.com/office/drawing/2014/main" id="{7BE28AC7-47E4-79A7-36E2-7EC898CF5ACE}"/>
              </a:ext>
            </a:extLst>
          </p:cNvPr>
          <p:cNvSpPr>
            <a:spLocks noChangeArrowheads="1"/>
          </p:cNvSpPr>
          <p:nvPr/>
        </p:nvSpPr>
        <p:spPr bwMode="auto">
          <a:xfrm>
            <a:off x="546410" y="1381376"/>
            <a:ext cx="1138539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Code Standards</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OOP Concepts</a:t>
            </a:r>
            <a:r>
              <a:rPr kumimoji="0" lang="en-US" altLang="en-US" b="0" i="0" u="none" strike="noStrike" cap="none" normalizeH="0" baseline="0" dirty="0">
                <a:ln>
                  <a:noFill/>
                </a:ln>
                <a:solidFill>
                  <a:schemeClr val="tx1"/>
                </a:solidFill>
                <a:effectLst/>
                <a:latin typeface="+mj-lt"/>
                <a:cs typeface="Segoe UI" panose="020B0502040204020203" pitchFamily="34" charset="0"/>
              </a:rPr>
              <a:t>: Understanding object-oriented programming principles.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Modular Coding</a:t>
            </a:r>
            <a:r>
              <a:rPr kumimoji="0" lang="en-US" altLang="en-US" b="0" i="0" u="none" strike="noStrike" cap="none" normalizeH="0" baseline="0" dirty="0">
                <a:ln>
                  <a:noFill/>
                </a:ln>
                <a:solidFill>
                  <a:schemeClr val="tx1"/>
                </a:solidFill>
                <a:effectLst/>
                <a:latin typeface="+mj-lt"/>
                <a:cs typeface="Segoe UI" panose="020B0502040204020203" pitchFamily="34" charset="0"/>
              </a:rPr>
              <a:t>: Writing reusable and maintainable code modules.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Logging</a:t>
            </a:r>
            <a:r>
              <a:rPr kumimoji="0" lang="en-US" altLang="en-US" b="0" i="0" u="none" strike="noStrike" cap="none" normalizeH="0" baseline="0" dirty="0">
                <a:ln>
                  <a:noFill/>
                </a:ln>
                <a:solidFill>
                  <a:schemeClr val="tx1"/>
                </a:solidFill>
                <a:effectLst/>
                <a:latin typeface="+mj-lt"/>
                <a:cs typeface="Segoe UI" panose="020B0502040204020203" pitchFamily="34" charset="0"/>
              </a:rPr>
              <a:t>: Implementing logging for better debugging and monitoring.</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Managing Artifacts and Components</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Artifacts Management</a:t>
            </a:r>
            <a:r>
              <a:rPr kumimoji="0" lang="en-US" altLang="en-US" b="0" i="0" u="none" strike="noStrike" cap="none" normalizeH="0" baseline="0" dirty="0">
                <a:ln>
                  <a:noFill/>
                </a:ln>
                <a:solidFill>
                  <a:schemeClr val="tx1"/>
                </a:solidFill>
                <a:effectLst/>
                <a:latin typeface="+mj-lt"/>
                <a:cs typeface="Segoe UI" panose="020B0502040204020203" pitchFamily="34" charset="0"/>
              </a:rPr>
              <a:t>: Efficiently managing data artifacts and components.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Pipeline Management</a:t>
            </a:r>
            <a:r>
              <a:rPr kumimoji="0" lang="en-US" altLang="en-US" b="0" i="0" u="none" strike="noStrike" cap="none" normalizeH="0" baseline="0" dirty="0">
                <a:ln>
                  <a:noFill/>
                </a:ln>
                <a:solidFill>
                  <a:schemeClr val="tx1"/>
                </a:solidFill>
                <a:effectLst/>
                <a:latin typeface="+mj-lt"/>
                <a:cs typeface="Segoe UI" panose="020B0502040204020203" pitchFamily="34" charset="0"/>
              </a:rPr>
              <a:t>: Creating and maintaining data pipelines.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Code Versioning</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Git/GitHub</a:t>
            </a:r>
            <a:r>
              <a:rPr kumimoji="0" lang="en-US" altLang="en-US" b="0" i="0" u="none" strike="noStrike" cap="none" normalizeH="0" baseline="0" dirty="0">
                <a:ln>
                  <a:noFill/>
                </a:ln>
                <a:solidFill>
                  <a:schemeClr val="tx1"/>
                </a:solidFill>
                <a:effectLst/>
                <a:latin typeface="+mj-lt"/>
                <a:cs typeface="Segoe UI" panose="020B0502040204020203" pitchFamily="34" charset="0"/>
              </a:rPr>
              <a:t>: Using Git and GitHub for version control of code and collaboration.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Data/Model Versioning</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DVC</a:t>
            </a:r>
            <a:r>
              <a:rPr kumimoji="0" lang="en-US" altLang="en-US" b="0" i="0" u="none" strike="noStrike" cap="none" normalizeH="0" baseline="0" dirty="0">
                <a:ln>
                  <a:noFill/>
                </a:ln>
                <a:solidFill>
                  <a:schemeClr val="tx1"/>
                </a:solidFill>
                <a:effectLst/>
                <a:latin typeface="+mj-lt"/>
                <a:cs typeface="Segoe UI" panose="020B0502040204020203" pitchFamily="34" charset="0"/>
              </a:rPr>
              <a:t>: Data version control for managing datasets.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mj-lt"/>
                <a:cs typeface="Segoe UI" panose="020B0502040204020203" pitchFamily="34" charset="0"/>
              </a:rPr>
              <a:t>MLflow</a:t>
            </a:r>
            <a:r>
              <a:rPr kumimoji="0" lang="en-US" altLang="en-US" b="0" i="0" u="none" strike="noStrike" cap="none" normalizeH="0" baseline="0" dirty="0">
                <a:ln>
                  <a:noFill/>
                </a:ln>
                <a:solidFill>
                  <a:schemeClr val="tx1"/>
                </a:solidFill>
                <a:effectLst/>
                <a:latin typeface="+mj-lt"/>
                <a:cs typeface="Segoe UI" panose="020B0502040204020203" pitchFamily="34" charset="0"/>
              </a:rPr>
              <a:t>: Tracking and managing different versions of machine learning models.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Maintaining Data Pipeline and Experiments</a:t>
            </a:r>
            <a:endParaRPr kumimoji="0" lang="en-US" altLang="en-US" b="0" i="0" u="none" strike="noStrike" cap="none" normalizeH="0" baseline="0" dirty="0">
              <a:ln>
                <a:noFill/>
              </a:ln>
              <a:solidFill>
                <a:schemeClr val="tx1"/>
              </a:solidFill>
              <a:effectLst/>
              <a:latin typeface="+mj-lt"/>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Segoe UI" panose="020B0502040204020203" pitchFamily="34" charset="0"/>
              </a:rPr>
              <a:t>DVC</a:t>
            </a:r>
            <a:r>
              <a:rPr kumimoji="0" lang="en-US" altLang="en-US" b="0" i="0" u="none" strike="noStrike" cap="none" normalizeH="0" baseline="0" dirty="0">
                <a:ln>
                  <a:noFill/>
                </a:ln>
                <a:solidFill>
                  <a:schemeClr val="tx1"/>
                </a:solidFill>
                <a:effectLst/>
                <a:latin typeface="+mj-lt"/>
                <a:cs typeface="Segoe UI" panose="020B0502040204020203" pitchFamily="34" charset="0"/>
              </a:rPr>
              <a:t>: Managing data pipelines and versioning datasets.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mj-lt"/>
                <a:cs typeface="Segoe UI" panose="020B0502040204020203" pitchFamily="34" charset="0"/>
              </a:rPr>
              <a:t>MLflow</a:t>
            </a:r>
            <a:r>
              <a:rPr kumimoji="0" lang="en-US" altLang="en-US" b="0" i="0" u="none" strike="noStrike" cap="none" normalizeH="0" baseline="0" dirty="0">
                <a:ln>
                  <a:noFill/>
                </a:ln>
                <a:solidFill>
                  <a:schemeClr val="tx1"/>
                </a:solidFill>
                <a:effectLst/>
                <a:latin typeface="+mj-lt"/>
                <a:cs typeface="Segoe UI" panose="020B0502040204020203" pitchFamily="34" charset="0"/>
              </a:rPr>
              <a:t>: Tracking experiments and model versions.</a:t>
            </a:r>
          </a:p>
        </p:txBody>
      </p:sp>
    </p:spTree>
    <p:extLst>
      <p:ext uri="{BB962C8B-B14F-4D97-AF65-F5344CB8AC3E}">
        <p14:creationId xmlns:p14="http://schemas.microsoft.com/office/powerpoint/2010/main" val="3531110510"/>
      </p:ext>
    </p:extLst>
  </p:cSld>
  <p:clrMapOvr>
    <a:masterClrMapping/>
  </p:clrMapOvr>
</p:sld>
</file>

<file path=ppt/theme/theme1.xml><?xml version="1.0" encoding="utf-8"?>
<a:theme xmlns:a="http://schemas.openxmlformats.org/drawingml/2006/main"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D9CFDCE-107C-4BA4-BAF5-1A16F67739C2}" vid="{98006FC8-790D-4EF4-A18C-2AD650A27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Japanese business presentation</Template>
  <TotalTime>92</TotalTime>
  <Words>859</Words>
  <Application>Microsoft Office PowerPoint</Application>
  <PresentationFormat>Widescreen</PresentationFormat>
  <Paragraphs>108</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Meiryo</vt:lpstr>
      <vt:lpstr>Meiryo UI</vt:lpstr>
      <vt:lpstr>Arial</vt:lpstr>
      <vt:lpstr>Calibri</vt:lpstr>
      <vt:lpstr>Segoe UI</vt:lpstr>
      <vt:lpstr>Wingdings</vt:lpstr>
      <vt:lpstr>Minimal and Muted_ALT</vt:lpstr>
      <vt:lpstr>Introduction to MLOps </vt:lpstr>
      <vt:lpstr>Prerequisites for MLOps</vt:lpstr>
      <vt:lpstr>What is MLOps?</vt:lpstr>
      <vt:lpstr>Machine Learning Life cycle</vt:lpstr>
      <vt:lpstr>Challenges in the Traditional Machine Learning Lifecycle</vt:lpstr>
      <vt:lpstr>Challenges in the Traditional Machine Learning Lifecycle</vt:lpstr>
      <vt:lpstr>DEV + Ops=DevOps</vt:lpstr>
      <vt:lpstr>ML+DevOps=MLOps</vt:lpstr>
      <vt:lpstr>Key Learning Areas in MLOps</vt:lpstr>
      <vt:lpstr>Key Learning Areas in MLOps</vt:lpstr>
      <vt:lpstr>All-in-One Services</vt:lpstr>
    </vt:vector>
  </TitlesOfParts>
  <Company>Eli Lilly and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Dobal - Network</dc:creator>
  <cp:lastModifiedBy>Deepak Singh Dobal - Network</cp:lastModifiedBy>
  <cp:revision>2</cp:revision>
  <dcterms:created xsi:type="dcterms:W3CDTF">2025-02-18T10:48:49Z</dcterms:created>
  <dcterms:modified xsi:type="dcterms:W3CDTF">2025-02-20T09:26:31Z</dcterms:modified>
</cp:coreProperties>
</file>