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8" r:id="rId4"/>
    <p:sldId id="258" r:id="rId5"/>
    <p:sldId id="293" r:id="rId6"/>
    <p:sldId id="259" r:id="rId7"/>
    <p:sldId id="291" r:id="rId8"/>
    <p:sldId id="292" r:id="rId9"/>
    <p:sldId id="267" r:id="rId10"/>
    <p:sldId id="295" r:id="rId11"/>
    <p:sldId id="290" r:id="rId12"/>
    <p:sldId id="288" r:id="rId13"/>
    <p:sldId id="289" r:id="rId14"/>
    <p:sldId id="296" r:id="rId15"/>
    <p:sldId id="285" r:id="rId16"/>
  </p:sldIdLst>
  <p:sldSz cx="9144000" cy="5143500" type="screen16x9"/>
  <p:notesSz cx="6858000" cy="9144000"/>
  <p:embeddedFontLst>
    <p:embeddedFont>
      <p:font typeface="Fira Sans Extra Condensed SemiBold" charset="0"/>
      <p:regular r:id="rId18"/>
      <p:bold r:id="rId19"/>
      <p:italic r:id="rId20"/>
      <p:boldItalic r:id="rId21"/>
    </p:embeddedFont>
    <p:embeddedFont>
      <p:font typeface="Fira Sans Extra Condensed" charset="0"/>
      <p:regular r:id="rId22"/>
      <p:bold r:id="rId23"/>
      <p:italic r:id="rId24"/>
      <p:boldItalic r:id="rId25"/>
    </p:embeddedFont>
    <p:embeddedFont>
      <p:font typeface="Roboto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81E2F67-5670-4F86-B50E-9FBE2700314D}">
  <a:tblStyle styleId="{081E2F67-5670-4F86-B50E-9FBE27003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419600" y="1200150"/>
            <a:ext cx="44196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 smtClean="0"/>
              <a:t>Classification </a:t>
            </a:r>
            <a:r>
              <a:rPr lang="en-US" b="1" dirty="0" smtClean="0"/>
              <a:t>and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Regression</a:t>
            </a:r>
            <a:endParaRPr b="1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457200" y="1276350"/>
            <a:ext cx="8153400" cy="36576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457200" y="819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What is Classification?</a:t>
            </a:r>
            <a:endParaRPr lang="en-US" dirty="0" smtClean="0"/>
          </a:p>
        </p:txBody>
      </p:sp>
      <p:grpSp>
        <p:nvGrpSpPr>
          <p:cNvPr id="2" name="Google Shape;337;p17"/>
          <p:cNvGrpSpPr/>
          <p:nvPr/>
        </p:nvGrpSpPr>
        <p:grpSpPr>
          <a:xfrm>
            <a:off x="609600" y="971550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54206"/>
            <a:ext cx="7010400" cy="297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Cases FOR Classification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00150"/>
            <a:ext cx="7648972" cy="315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Cases FOR Classification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895350"/>
            <a:ext cx="8121242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Cases FOR Classification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819150"/>
            <a:ext cx="7920317" cy="392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Classification Algorithms</a:t>
            </a:r>
            <a:endParaRPr/>
          </a:p>
        </p:txBody>
      </p:sp>
      <p:grpSp>
        <p:nvGrpSpPr>
          <p:cNvPr id="2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978;p26"/>
          <p:cNvGrpSpPr/>
          <p:nvPr/>
        </p:nvGrpSpPr>
        <p:grpSpPr>
          <a:xfrm>
            <a:off x="457200" y="1191038"/>
            <a:ext cx="3396550" cy="721912"/>
            <a:chOff x="457200" y="1191037"/>
            <a:chExt cx="3396550" cy="721912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7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0" y="1581149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Logistic Regression</a:t>
              </a:r>
            </a:p>
            <a:p>
              <a:pPr lvl="0"/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/>
              </a:r>
              <a:b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</a:b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" name="Google Shape;982;p26"/>
          <p:cNvGrpSpPr/>
          <p:nvPr/>
        </p:nvGrpSpPr>
        <p:grpSpPr>
          <a:xfrm>
            <a:off x="457200" y="1962150"/>
            <a:ext cx="3396550" cy="637875"/>
            <a:chOff x="457200" y="2123450"/>
            <a:chExt cx="3396550" cy="637875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895600" cy="6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Tree </a:t>
              </a:r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And Random Forest classifier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" name="Google Shape;986;p26"/>
          <p:cNvGrpSpPr/>
          <p:nvPr/>
        </p:nvGrpSpPr>
        <p:grpSpPr>
          <a:xfrm>
            <a:off x="457200" y="2757516"/>
            <a:ext cx="3396550" cy="604500"/>
            <a:chOff x="457200" y="3122613"/>
            <a:chExt cx="3396550" cy="604500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241647"/>
              <a:ext cx="2895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 Vector Machines (SVM) </a:t>
              </a:r>
              <a:endParaRPr lang="en-US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lvl="0"/>
              <a:r>
                <a:rPr lang="en-US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k-Nearest </a:t>
              </a:r>
              <a:r>
                <a:rPr lang="en-US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Neighbors (</a:t>
              </a:r>
              <a:r>
                <a:rPr lang="en-US" b="1" dirty="0" err="1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kNN</a:t>
              </a:r>
              <a:r>
                <a:rPr lang="en-US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)</a:t>
              </a:r>
              <a:endParaRPr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" name="Google Shape;990;p26"/>
          <p:cNvGrpSpPr/>
          <p:nvPr/>
        </p:nvGrpSpPr>
        <p:grpSpPr>
          <a:xfrm>
            <a:off x="457200" y="3519525"/>
            <a:ext cx="3396550" cy="604500"/>
            <a:chOff x="457200" y="4088400"/>
            <a:chExt cx="3396550" cy="604500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207425"/>
              <a:ext cx="2971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Gradient Boosting </a:t>
              </a:r>
              <a:endParaRPr lang="en-US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lvl="0"/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</a:t>
              </a:r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e.g., </a:t>
              </a:r>
              <a:r>
                <a:rPr lang="en-US" sz="1800" b="1" dirty="0" err="1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XGBoost</a:t>
              </a:r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, </a:t>
              </a:r>
              <a:r>
                <a:rPr lang="en-US" sz="1800" b="1" dirty="0" err="1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LightGBM</a:t>
              </a:r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)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750" y="2297775"/>
            <a:ext cx="3052900" cy="161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rot="10800000" flipV="1">
            <a:off x="3853750" y="2459074"/>
            <a:ext cx="3052900" cy="60069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rot="10800000" flipV="1">
            <a:off x="3853750" y="2459075"/>
            <a:ext cx="3052900" cy="1362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" name="Google Shape;990;p26"/>
          <p:cNvGrpSpPr/>
          <p:nvPr/>
        </p:nvGrpSpPr>
        <p:grpSpPr>
          <a:xfrm>
            <a:off x="381000" y="4248150"/>
            <a:ext cx="3472750" cy="712800"/>
            <a:chOff x="381000" y="4088400"/>
            <a:chExt cx="3472750" cy="712800"/>
          </a:xfrm>
        </p:grpSpPr>
        <p:sp>
          <p:nvSpPr>
            <p:cNvPr id="67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" name="Google Shape;992;p26"/>
            <p:cNvSpPr txBox="1"/>
            <p:nvPr/>
          </p:nvSpPr>
          <p:spPr>
            <a:xfrm>
              <a:off x="381000" y="4469400"/>
              <a:ext cx="304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Networks </a:t>
              </a:r>
              <a:endParaRPr lang="en-US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lvl="0"/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</a:t>
              </a:r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Learning) </a:t>
              </a:r>
              <a:b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</a:b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9" name="Google Shape;999;p26"/>
          <p:cNvCxnSpPr>
            <a:stCxn id="995" idx="3"/>
            <a:endCxn id="67" idx="6"/>
          </p:cNvCxnSpPr>
          <p:nvPr/>
        </p:nvCxnSpPr>
        <p:spPr>
          <a:xfrm rot="5400000">
            <a:off x="4376388" y="1995623"/>
            <a:ext cx="2032140" cy="307741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44"/>
          <p:cNvSpPr/>
          <p:nvPr/>
        </p:nvSpPr>
        <p:spPr>
          <a:xfrm>
            <a:off x="4800600" y="1123950"/>
            <a:ext cx="3895800" cy="3657600"/>
          </a:xfrm>
          <a:prstGeom prst="roundRect">
            <a:avLst>
              <a:gd name="adj" fmla="val 16667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1123950"/>
            <a:ext cx="3819600" cy="37338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1352549"/>
            <a:ext cx="3409841" cy="2649038"/>
            <a:chOff x="695359" y="2302076"/>
            <a:chExt cx="3409841" cy="1323796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22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b="1" dirty="0" smtClean="0"/>
                <a:t>Classification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762000" y="2492472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b="1" dirty="0" smtClean="0"/>
                <a:t>Objective:</a:t>
              </a:r>
              <a:r>
                <a:rPr lang="en-US" dirty="0" smtClean="0"/>
                <a:t> Predict categorical outcomes, assigning data points to predefined classes</a:t>
              </a:r>
              <a:r>
                <a:rPr lang="en-US" dirty="0" smtClean="0"/>
                <a:t>.</a:t>
              </a:r>
            </a:p>
            <a:p>
              <a:endParaRPr lang="en-US" dirty="0" smtClean="0"/>
            </a:p>
            <a:p>
              <a:r>
                <a:rPr lang="en-US" b="1" dirty="0" smtClean="0"/>
                <a:t>Output:</a:t>
              </a:r>
              <a:r>
                <a:rPr lang="en-US" dirty="0" smtClean="0"/>
                <a:t> Discrete labels or classes</a:t>
              </a:r>
              <a:r>
                <a:rPr lang="en-US" dirty="0" smtClean="0"/>
                <a:t>.</a:t>
              </a:r>
            </a:p>
            <a:p>
              <a:endParaRPr lang="en-US" dirty="0" smtClean="0"/>
            </a:p>
            <a:p>
              <a:r>
                <a:rPr lang="en-US" b="1" dirty="0" smtClean="0"/>
                <a:t>Use Cases:</a:t>
              </a:r>
              <a:r>
                <a:rPr lang="en-US" dirty="0" smtClean="0"/>
                <a:t> Spam detection, sentiment analysis, disease diagnosis</a:t>
              </a:r>
              <a:r>
                <a:rPr lang="en-US" dirty="0" smtClean="0"/>
                <a:t>.</a:t>
              </a:r>
            </a:p>
            <a:p>
              <a:endParaRPr lang="en-US" dirty="0" smtClean="0"/>
            </a:p>
            <a:p>
              <a:r>
                <a:rPr lang="en-US" b="1" dirty="0" smtClean="0"/>
                <a:t>When to Use:</a:t>
              </a:r>
              <a:r>
                <a:rPr lang="en-US" dirty="0" smtClean="0"/>
                <a:t> For problems with distinct categories or classes, where the goal is to classify input into one or more predefined groups.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361950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9800" y="4381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77" name="Google Shape;2277;p44"/>
          <p:cNvGrpSpPr/>
          <p:nvPr/>
        </p:nvGrpSpPr>
        <p:grpSpPr>
          <a:xfrm>
            <a:off x="7391400" y="133350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2261;p44"/>
          <p:cNvGrpSpPr/>
          <p:nvPr/>
        </p:nvGrpSpPr>
        <p:grpSpPr>
          <a:xfrm>
            <a:off x="5029200" y="1428751"/>
            <a:ext cx="3505171" cy="2725236"/>
            <a:chOff x="619159" y="2302077"/>
            <a:chExt cx="3505171" cy="1361874"/>
          </a:xfrm>
        </p:grpSpPr>
        <p:sp>
          <p:nvSpPr>
            <p:cNvPr id="56" name="Google Shape;2262;p44"/>
            <p:cNvSpPr txBox="1"/>
            <p:nvPr/>
          </p:nvSpPr>
          <p:spPr>
            <a:xfrm>
              <a:off x="695359" y="2302077"/>
              <a:ext cx="2114400" cy="22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b="1" dirty="0" smtClean="0"/>
                <a:t>Regression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" name="Google Shape;2263;p44"/>
            <p:cNvSpPr txBox="1"/>
            <p:nvPr/>
          </p:nvSpPr>
          <p:spPr>
            <a:xfrm>
              <a:off x="619159" y="2530551"/>
              <a:ext cx="3505171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b="1" dirty="0" smtClean="0"/>
                <a:t>Objective:</a:t>
              </a:r>
              <a:r>
                <a:rPr lang="en-US" dirty="0" smtClean="0"/>
                <a:t> Predict continuous outcomes, estimating values within a range</a:t>
              </a:r>
              <a:r>
                <a:rPr lang="en-US" dirty="0" smtClean="0"/>
                <a:t>.</a:t>
              </a:r>
            </a:p>
            <a:p>
              <a:endParaRPr lang="en-US" dirty="0" smtClean="0"/>
            </a:p>
            <a:p>
              <a:r>
                <a:rPr lang="en-US" b="1" dirty="0" smtClean="0"/>
                <a:t>Output:</a:t>
              </a:r>
              <a:r>
                <a:rPr lang="en-US" dirty="0" smtClean="0"/>
                <a:t> Continuous numeric values</a:t>
              </a:r>
              <a:r>
                <a:rPr lang="en-US" dirty="0" smtClean="0"/>
                <a:t>.</a:t>
              </a:r>
            </a:p>
            <a:p>
              <a:endParaRPr lang="en-US" dirty="0" smtClean="0"/>
            </a:p>
            <a:p>
              <a:r>
                <a:rPr lang="en-US" b="1" dirty="0" smtClean="0"/>
                <a:t>Use Cases:</a:t>
              </a:r>
              <a:r>
                <a:rPr lang="en-US" dirty="0" smtClean="0"/>
                <a:t> Stock price prediction, house price prediction, temperature forecasting</a:t>
              </a:r>
              <a:r>
                <a:rPr lang="en-US" dirty="0" smtClean="0"/>
                <a:t>.</a:t>
              </a:r>
            </a:p>
            <a:p>
              <a:endParaRPr lang="en-US" dirty="0" smtClean="0"/>
            </a:p>
            <a:p>
              <a:r>
                <a:rPr lang="en-US" b="1" dirty="0" smtClean="0"/>
                <a:t>When to Use:</a:t>
              </a:r>
              <a:r>
                <a:rPr lang="en-US" dirty="0" smtClean="0"/>
                <a:t> For problems involving the prediction of a continuous quantity, where the goal is to estimate a value within a specific range.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3297249" y="1109874"/>
            <a:ext cx="596100" cy="59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6"/>
          <p:cNvSpPr/>
          <p:nvPr/>
        </p:nvSpPr>
        <p:spPr>
          <a:xfrm>
            <a:off x="6033350" y="1109875"/>
            <a:ext cx="596100" cy="59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304" name="Google Shape;304;p16"/>
          <p:cNvGrpSpPr/>
          <p:nvPr/>
        </p:nvGrpSpPr>
        <p:grpSpPr>
          <a:xfrm>
            <a:off x="3297248" y="2589598"/>
            <a:ext cx="2653500" cy="596100"/>
            <a:chOff x="3297248" y="2589598"/>
            <a:chExt cx="2653500" cy="596100"/>
          </a:xfrm>
        </p:grpSpPr>
        <p:sp>
          <p:nvSpPr>
            <p:cNvPr id="307" name="Google Shape;307;p16"/>
            <p:cNvSpPr txBox="1"/>
            <p:nvPr/>
          </p:nvSpPr>
          <p:spPr>
            <a:xfrm>
              <a:off x="3969548" y="284446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5" cy="673315"/>
            <a:chOff x="3297248" y="3977808"/>
            <a:chExt cx="2653505" cy="673315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69553" y="397780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318" name="Google Shape;318;p16"/>
          <p:cNvSpPr/>
          <p:nvPr/>
        </p:nvSpPr>
        <p:spPr>
          <a:xfrm>
            <a:off x="6033350" y="2616950"/>
            <a:ext cx="596100" cy="596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6033350" y="4056000"/>
            <a:ext cx="596100" cy="59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306;p16"/>
          <p:cNvSpPr txBox="1"/>
          <p:nvPr/>
        </p:nvSpPr>
        <p:spPr>
          <a:xfrm>
            <a:off x="3962400" y="2724150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 smtClean="0"/>
              <a:t>Use Cases</a:t>
            </a:r>
            <a:endParaRPr lang="en-US" sz="1800" b="1" dirty="0"/>
          </a:p>
        </p:txBody>
      </p:sp>
      <p:sp>
        <p:nvSpPr>
          <p:cNvPr id="96" name="Google Shape;306;p16"/>
          <p:cNvSpPr txBox="1"/>
          <p:nvPr/>
        </p:nvSpPr>
        <p:spPr>
          <a:xfrm>
            <a:off x="3962400" y="1276350"/>
            <a:ext cx="2133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 smtClean="0"/>
              <a:t>What </a:t>
            </a:r>
            <a:r>
              <a:rPr lang="en-US" sz="1800" b="1" dirty="0" smtClean="0"/>
              <a:t>is Classification </a:t>
            </a:r>
            <a:r>
              <a:rPr lang="en-US" sz="1800" b="1" dirty="0" smtClean="0"/>
              <a:t>and Regression?</a:t>
            </a:r>
            <a:endParaRPr lang="en-US" sz="1800" b="1" dirty="0"/>
          </a:p>
        </p:txBody>
      </p:sp>
      <p:sp>
        <p:nvSpPr>
          <p:cNvPr id="97" name="Google Shape;306;p16"/>
          <p:cNvSpPr txBox="1"/>
          <p:nvPr/>
        </p:nvSpPr>
        <p:spPr>
          <a:xfrm>
            <a:off x="3962400" y="4171950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 smtClean="0"/>
              <a:t>Real-life Examples</a:t>
            </a:r>
            <a:endParaRPr lang="en-US" sz="1800" b="1" dirty="0"/>
          </a:p>
        </p:txBody>
      </p:sp>
      <p:sp>
        <p:nvSpPr>
          <p:cNvPr id="98" name="Google Shape;306;p16"/>
          <p:cNvSpPr txBox="1"/>
          <p:nvPr/>
        </p:nvSpPr>
        <p:spPr>
          <a:xfrm>
            <a:off x="6705600" y="1200150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 smtClean="0"/>
              <a:t>Common Classification Algorithms</a:t>
            </a:r>
            <a:endParaRPr lang="en-US" sz="1800" b="1" dirty="0"/>
          </a:p>
        </p:txBody>
      </p:sp>
      <p:sp>
        <p:nvSpPr>
          <p:cNvPr id="99" name="Google Shape;306;p16"/>
          <p:cNvSpPr txBox="1"/>
          <p:nvPr/>
        </p:nvSpPr>
        <p:spPr>
          <a:xfrm>
            <a:off x="6705600" y="2724150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 smtClean="0"/>
              <a:t>Common Regression Algorithms</a:t>
            </a:r>
            <a:endParaRPr lang="en-US" sz="1800" b="1" dirty="0"/>
          </a:p>
        </p:txBody>
      </p:sp>
      <p:sp>
        <p:nvSpPr>
          <p:cNvPr id="100" name="Google Shape;306;p16"/>
          <p:cNvSpPr txBox="1"/>
          <p:nvPr/>
        </p:nvSpPr>
        <p:spPr>
          <a:xfrm>
            <a:off x="6705600" y="4171950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 smtClean="0"/>
              <a:t>Comparison</a:t>
            </a:r>
            <a:endParaRPr lang="en-US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</a:t>
            </a:r>
            <a:r>
              <a:rPr lang="en" dirty="0" smtClean="0"/>
              <a:t>Learning Classification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Unsupervised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457200" y="1276350"/>
            <a:ext cx="8153400" cy="36576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457200" y="819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Why use Regression</a:t>
            </a:r>
            <a:r>
              <a:rPr lang="en-US" dirty="0" smtClean="0"/>
              <a:t>?</a:t>
            </a:r>
          </a:p>
        </p:txBody>
      </p:sp>
      <p:grpSp>
        <p:nvGrpSpPr>
          <p:cNvPr id="337" name="Google Shape;337;p17"/>
          <p:cNvGrpSpPr/>
          <p:nvPr/>
        </p:nvGrpSpPr>
        <p:grpSpPr>
          <a:xfrm>
            <a:off x="609600" y="971550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36141"/>
            <a:ext cx="6858000" cy="309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019550"/>
            <a:ext cx="1905000" cy="7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457200" y="1276350"/>
            <a:ext cx="8153400" cy="36576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457200" y="819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What is Regression</a:t>
            </a:r>
            <a:r>
              <a:rPr lang="en-US" dirty="0" smtClean="0"/>
              <a:t>?</a:t>
            </a:r>
          </a:p>
        </p:txBody>
      </p:sp>
      <p:grpSp>
        <p:nvGrpSpPr>
          <p:cNvPr id="2" name="Google Shape;337;p17"/>
          <p:cNvGrpSpPr/>
          <p:nvPr/>
        </p:nvGrpSpPr>
        <p:grpSpPr>
          <a:xfrm>
            <a:off x="609600" y="971550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581150"/>
            <a:ext cx="6858000" cy="316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Cases FOR Regression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895350"/>
            <a:ext cx="7412707" cy="393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Cases FOR Regression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895350"/>
            <a:ext cx="7785588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Cases FOR Regression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895350"/>
            <a:ext cx="769432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953000" y="89535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Regression Algorithms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381000" y="1123950"/>
            <a:ext cx="34727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Linear</a:t>
              </a: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Regression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281940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dirty="0" smtClean="0"/>
                <a:t>Polynomial </a:t>
              </a:r>
              <a:r>
                <a:rPr lang="en-US" dirty="0" smtClean="0"/>
                <a:t>Regression, Ridge and Lasso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381000" y="1962150"/>
            <a:ext cx="3472750" cy="637875"/>
            <a:chOff x="381000" y="2123450"/>
            <a:chExt cx="3472750" cy="637875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381000" y="2123450"/>
              <a:ext cx="2971800" cy="6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Tree </a:t>
              </a:r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And Random Forest Regression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381000" y="2757516"/>
            <a:ext cx="3472750" cy="604500"/>
            <a:chOff x="381000" y="3122613"/>
            <a:chExt cx="3472750" cy="604500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381000" y="3241647"/>
              <a:ext cx="2971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 Vector Regression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381000" y="3519525"/>
            <a:ext cx="3472750" cy="604500"/>
            <a:chOff x="381000" y="4088400"/>
            <a:chExt cx="3472750" cy="604500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381000" y="4207425"/>
              <a:ext cx="304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Gradient Boosting Regression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752" y="1459589"/>
            <a:ext cx="3052898" cy="999487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750" y="2297775"/>
            <a:ext cx="3052900" cy="161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rot="10800000" flipV="1">
            <a:off x="3853750" y="2459074"/>
            <a:ext cx="3052900" cy="60069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rot="10800000" flipV="1">
            <a:off x="3853750" y="2459075"/>
            <a:ext cx="3052900" cy="1362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990;p26"/>
          <p:cNvGrpSpPr/>
          <p:nvPr/>
        </p:nvGrpSpPr>
        <p:grpSpPr>
          <a:xfrm>
            <a:off x="381000" y="4248150"/>
            <a:ext cx="3472750" cy="712800"/>
            <a:chOff x="381000" y="4088400"/>
            <a:chExt cx="3472750" cy="712800"/>
          </a:xfrm>
        </p:grpSpPr>
        <p:sp>
          <p:nvSpPr>
            <p:cNvPr id="67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" name="Google Shape;992;p26"/>
            <p:cNvSpPr txBox="1"/>
            <p:nvPr/>
          </p:nvSpPr>
          <p:spPr>
            <a:xfrm>
              <a:off x="381000" y="4469400"/>
              <a:ext cx="304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 Regression</a:t>
              </a:r>
            </a:p>
            <a:p>
              <a:pPr lvl="0"/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/>
              </a:r>
              <a:b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</a:b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9" name="Google Shape;999;p26"/>
          <p:cNvCxnSpPr>
            <a:stCxn id="995" idx="3"/>
            <a:endCxn id="67" idx="6"/>
          </p:cNvCxnSpPr>
          <p:nvPr/>
        </p:nvCxnSpPr>
        <p:spPr>
          <a:xfrm rot="5400000">
            <a:off x="4376388" y="1995623"/>
            <a:ext cx="2032140" cy="307741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300</Words>
  <PresentationFormat>On-screen Show (16:9)</PresentationFormat>
  <Paragraphs>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Fira Sans Extra Condensed SemiBold</vt:lpstr>
      <vt:lpstr>Fira Sans Extra Condensed</vt:lpstr>
      <vt:lpstr>Roboto</vt:lpstr>
      <vt:lpstr>Machine Learning Infographics by Slidesgo</vt:lpstr>
      <vt:lpstr>Classification and  Regression</vt:lpstr>
      <vt:lpstr>OVERVIEW</vt:lpstr>
      <vt:lpstr>Machine Learning Classification</vt:lpstr>
      <vt:lpstr>Why use Regression?</vt:lpstr>
      <vt:lpstr>What is Regression?</vt:lpstr>
      <vt:lpstr>Use Cases FOR Regression</vt:lpstr>
      <vt:lpstr>Use Cases FOR Regression</vt:lpstr>
      <vt:lpstr>Use Cases FOR Regression</vt:lpstr>
      <vt:lpstr>Regression Algorithms</vt:lpstr>
      <vt:lpstr>What is Classification?</vt:lpstr>
      <vt:lpstr>Use Cases FOR Classification</vt:lpstr>
      <vt:lpstr>Use Cases FOR Classification</vt:lpstr>
      <vt:lpstr>Use Cases FOR Classification</vt:lpstr>
      <vt:lpstr>Classification Algorithms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Regression Algorithms</dc:title>
  <dc:creator>hp</dc:creator>
  <cp:lastModifiedBy>hp</cp:lastModifiedBy>
  <cp:revision>10</cp:revision>
  <dcterms:modified xsi:type="dcterms:W3CDTF">2024-01-13T13:22:24Z</dcterms:modified>
</cp:coreProperties>
</file>