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A45018-154B-894A-B42A-0ACBC6810E5C}" v="108" dt="2025-08-04T12:11:46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5"/>
    <p:restoredTop sz="94659"/>
  </p:normalViewPr>
  <p:slideViewPr>
    <p:cSldViewPr snapToGrid="0">
      <p:cViewPr varScale="1">
        <p:scale>
          <a:sx n="88" d="100"/>
          <a:sy n="88" d="100"/>
        </p:scale>
        <p:origin x="208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file:///Users/deepakdobal/Downloads/results%2520(1).csv" TargetMode="External"/><Relationship Id="rId1" Type="http://schemas.openxmlformats.org/officeDocument/2006/relationships/hyperlink" Target="file:///Users/deepakdobal/Desktop/ragas/englishLog.csv" TargetMode="Externa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file:///Users/deepakdobal/Desktop/ragas/englishLog.csv" TargetMode="External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hyperlink" Target="file:///Users/deepakdobal/Downloads/results%2520(1).csv" TargetMode="Externa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0ACB3D-842C-4F4B-8D57-0D20CB9224F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22FACB-EF0F-4BBD-93F8-6B5754DEC54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hlinkClick xmlns:r="http://schemas.openxmlformats.org/officeDocument/2006/relationships" r:id="rId1"/>
            </a:rPr>
            <a:t>Original file  </a:t>
          </a:r>
          <a:endParaRPr lang="en-US" dirty="0"/>
        </a:p>
      </dgm:t>
    </dgm:pt>
    <dgm:pt modelId="{57D806D2-060A-4224-9271-8E6943BA79E4}" type="parTrans" cxnId="{FC80884F-C55E-4438-A961-117227C1A3A7}">
      <dgm:prSet/>
      <dgm:spPr/>
      <dgm:t>
        <a:bodyPr/>
        <a:lstStyle/>
        <a:p>
          <a:endParaRPr lang="en-US"/>
        </a:p>
      </dgm:t>
    </dgm:pt>
    <dgm:pt modelId="{17E31181-BC90-405C-B168-70CDC6C419F8}" type="sibTrans" cxnId="{FC80884F-C55E-4438-A961-117227C1A3A7}">
      <dgm:prSet/>
      <dgm:spPr/>
      <dgm:t>
        <a:bodyPr/>
        <a:lstStyle/>
        <a:p>
          <a:endParaRPr lang="en-US"/>
        </a:p>
      </dgm:t>
    </dgm:pt>
    <dgm:pt modelId="{D977B66A-7A21-445B-AE78-CFB55C66F6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>
              <a:hlinkClick xmlns:r="http://schemas.openxmlformats.org/officeDocument/2006/relationships" r:id="rId2"/>
            </a:rPr>
            <a:t>RAGAS result </a:t>
          </a:r>
          <a:endParaRPr lang="en-US" dirty="0"/>
        </a:p>
      </dgm:t>
    </dgm:pt>
    <dgm:pt modelId="{6F37630A-9739-49A9-926E-46CEA785B576}" type="parTrans" cxnId="{6596CF9D-908E-417E-B9B1-794746C2C097}">
      <dgm:prSet/>
      <dgm:spPr/>
      <dgm:t>
        <a:bodyPr/>
        <a:lstStyle/>
        <a:p>
          <a:endParaRPr lang="en-US"/>
        </a:p>
      </dgm:t>
    </dgm:pt>
    <dgm:pt modelId="{8DCCF86C-7918-49E0-AE3A-83B37002DED5}" type="sibTrans" cxnId="{6596CF9D-908E-417E-B9B1-794746C2C097}">
      <dgm:prSet/>
      <dgm:spPr/>
      <dgm:t>
        <a:bodyPr/>
        <a:lstStyle/>
        <a:p>
          <a:endParaRPr lang="en-US"/>
        </a:p>
      </dgm:t>
    </dgm:pt>
    <dgm:pt modelId="{C3164C9D-4C81-431F-A523-C8A36C4BF98F}" type="pres">
      <dgm:prSet presAssocID="{860ACB3D-842C-4F4B-8D57-0D20CB9224FF}" presName="root" presStyleCnt="0">
        <dgm:presLayoutVars>
          <dgm:dir/>
          <dgm:resizeHandles val="exact"/>
        </dgm:presLayoutVars>
      </dgm:prSet>
      <dgm:spPr/>
    </dgm:pt>
    <dgm:pt modelId="{CC12A4D0-3DD9-43C8-8EC8-05121EA8B9CC}" type="pres">
      <dgm:prSet presAssocID="{DD22FACB-EF0F-4BBD-93F8-6B5754DEC54B}" presName="compNode" presStyleCnt="0"/>
      <dgm:spPr/>
    </dgm:pt>
    <dgm:pt modelId="{EF3615B9-481A-407B-A1BE-E90B80F7043B}" type="pres">
      <dgm:prSet presAssocID="{DD22FACB-EF0F-4BBD-93F8-6B5754DEC54B}" presName="iconBgRect" presStyleLbl="bgShp" presStyleIdx="0" presStyleCnt="2"/>
      <dgm:spPr/>
    </dgm:pt>
    <dgm:pt modelId="{F6404466-3380-47A3-BEA4-93AEA3B80B12}" type="pres">
      <dgm:prSet presAssocID="{DD22FACB-EF0F-4BBD-93F8-6B5754DEC54B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B662B12-FCF9-4076-B0FE-0F094CB0C221}" type="pres">
      <dgm:prSet presAssocID="{DD22FACB-EF0F-4BBD-93F8-6B5754DEC54B}" presName="spaceRect" presStyleCnt="0"/>
      <dgm:spPr/>
    </dgm:pt>
    <dgm:pt modelId="{2B6AA9C6-7D14-4E79-BC32-063BA29A809C}" type="pres">
      <dgm:prSet presAssocID="{DD22FACB-EF0F-4BBD-93F8-6B5754DEC54B}" presName="textRect" presStyleLbl="revTx" presStyleIdx="0" presStyleCnt="2">
        <dgm:presLayoutVars>
          <dgm:chMax val="1"/>
          <dgm:chPref val="1"/>
        </dgm:presLayoutVars>
      </dgm:prSet>
      <dgm:spPr/>
    </dgm:pt>
    <dgm:pt modelId="{BEAAE25E-C695-4D49-874E-55F4F784A579}" type="pres">
      <dgm:prSet presAssocID="{17E31181-BC90-405C-B168-70CDC6C419F8}" presName="sibTrans" presStyleCnt="0"/>
      <dgm:spPr/>
    </dgm:pt>
    <dgm:pt modelId="{19CAFC78-6348-4B75-8694-DF20329C58A9}" type="pres">
      <dgm:prSet presAssocID="{D977B66A-7A21-445B-AE78-CFB55C66F671}" presName="compNode" presStyleCnt="0"/>
      <dgm:spPr/>
    </dgm:pt>
    <dgm:pt modelId="{F00FAD34-1568-4ABC-8AC1-0B77F66E711E}" type="pres">
      <dgm:prSet presAssocID="{D977B66A-7A21-445B-AE78-CFB55C66F671}" presName="iconBgRect" presStyleLbl="bgShp" presStyleIdx="1" presStyleCnt="2"/>
      <dgm:spPr/>
    </dgm:pt>
    <dgm:pt modelId="{0F7CC67F-F2A2-4A1A-A976-66A49C8A90D1}" type="pres">
      <dgm:prSet presAssocID="{D977B66A-7A21-445B-AE78-CFB55C66F671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8129DDD2-5126-4464-83B4-87C45A68E1E4}" type="pres">
      <dgm:prSet presAssocID="{D977B66A-7A21-445B-AE78-CFB55C66F671}" presName="spaceRect" presStyleCnt="0"/>
      <dgm:spPr/>
    </dgm:pt>
    <dgm:pt modelId="{5042582C-0A97-446B-8174-53E850EDC7A5}" type="pres">
      <dgm:prSet presAssocID="{D977B66A-7A21-445B-AE78-CFB55C66F6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351D09-DA5F-B841-920C-3EB0F0EEEE5D}" type="presOf" srcId="{DD22FACB-EF0F-4BBD-93F8-6B5754DEC54B}" destId="{2B6AA9C6-7D14-4E79-BC32-063BA29A809C}" srcOrd="0" destOrd="0" presId="urn:microsoft.com/office/officeart/2018/5/layout/IconCircleLabelList"/>
    <dgm:cxn modelId="{FC80884F-C55E-4438-A961-117227C1A3A7}" srcId="{860ACB3D-842C-4F4B-8D57-0D20CB9224FF}" destId="{DD22FACB-EF0F-4BBD-93F8-6B5754DEC54B}" srcOrd="0" destOrd="0" parTransId="{57D806D2-060A-4224-9271-8E6943BA79E4}" sibTransId="{17E31181-BC90-405C-B168-70CDC6C419F8}"/>
    <dgm:cxn modelId="{BF30EA7F-37DC-DD4B-9FB1-399A125029E8}" type="presOf" srcId="{D977B66A-7A21-445B-AE78-CFB55C66F671}" destId="{5042582C-0A97-446B-8174-53E850EDC7A5}" srcOrd="0" destOrd="0" presId="urn:microsoft.com/office/officeart/2018/5/layout/IconCircleLabelList"/>
    <dgm:cxn modelId="{96FA3892-B33D-A849-9580-E09D9A4F08FC}" type="presOf" srcId="{860ACB3D-842C-4F4B-8D57-0D20CB9224FF}" destId="{C3164C9D-4C81-431F-A523-C8A36C4BF98F}" srcOrd="0" destOrd="0" presId="urn:microsoft.com/office/officeart/2018/5/layout/IconCircleLabelList"/>
    <dgm:cxn modelId="{6596CF9D-908E-417E-B9B1-794746C2C097}" srcId="{860ACB3D-842C-4F4B-8D57-0D20CB9224FF}" destId="{D977B66A-7A21-445B-AE78-CFB55C66F671}" srcOrd="1" destOrd="0" parTransId="{6F37630A-9739-49A9-926E-46CEA785B576}" sibTransId="{8DCCF86C-7918-49E0-AE3A-83B37002DED5}"/>
    <dgm:cxn modelId="{8EE7E703-AE59-064F-95EB-4DF77494563A}" type="presParOf" srcId="{C3164C9D-4C81-431F-A523-C8A36C4BF98F}" destId="{CC12A4D0-3DD9-43C8-8EC8-05121EA8B9CC}" srcOrd="0" destOrd="0" presId="urn:microsoft.com/office/officeart/2018/5/layout/IconCircleLabelList"/>
    <dgm:cxn modelId="{B37308AC-421C-9C42-806C-9317D9F1C553}" type="presParOf" srcId="{CC12A4D0-3DD9-43C8-8EC8-05121EA8B9CC}" destId="{EF3615B9-481A-407B-A1BE-E90B80F7043B}" srcOrd="0" destOrd="0" presId="urn:microsoft.com/office/officeart/2018/5/layout/IconCircleLabelList"/>
    <dgm:cxn modelId="{9BC6026C-454B-E347-A4AB-A8184770F14F}" type="presParOf" srcId="{CC12A4D0-3DD9-43C8-8EC8-05121EA8B9CC}" destId="{F6404466-3380-47A3-BEA4-93AEA3B80B12}" srcOrd="1" destOrd="0" presId="urn:microsoft.com/office/officeart/2018/5/layout/IconCircleLabelList"/>
    <dgm:cxn modelId="{C3C394C5-D115-E949-BFF3-71EECE2D0D5B}" type="presParOf" srcId="{CC12A4D0-3DD9-43C8-8EC8-05121EA8B9CC}" destId="{5B662B12-FCF9-4076-B0FE-0F094CB0C221}" srcOrd="2" destOrd="0" presId="urn:microsoft.com/office/officeart/2018/5/layout/IconCircleLabelList"/>
    <dgm:cxn modelId="{109F2798-9336-694A-8E51-CB47F1AA5262}" type="presParOf" srcId="{CC12A4D0-3DD9-43C8-8EC8-05121EA8B9CC}" destId="{2B6AA9C6-7D14-4E79-BC32-063BA29A809C}" srcOrd="3" destOrd="0" presId="urn:microsoft.com/office/officeart/2018/5/layout/IconCircleLabelList"/>
    <dgm:cxn modelId="{1932A881-C44D-134F-B2F3-87222003FD50}" type="presParOf" srcId="{C3164C9D-4C81-431F-A523-C8A36C4BF98F}" destId="{BEAAE25E-C695-4D49-874E-55F4F784A579}" srcOrd="1" destOrd="0" presId="urn:microsoft.com/office/officeart/2018/5/layout/IconCircleLabelList"/>
    <dgm:cxn modelId="{58974000-1376-3F4D-83DB-9CF5E8AEC89C}" type="presParOf" srcId="{C3164C9D-4C81-431F-A523-C8A36C4BF98F}" destId="{19CAFC78-6348-4B75-8694-DF20329C58A9}" srcOrd="2" destOrd="0" presId="urn:microsoft.com/office/officeart/2018/5/layout/IconCircleLabelList"/>
    <dgm:cxn modelId="{ECC85229-7895-D541-AE8A-3D19A5C19E78}" type="presParOf" srcId="{19CAFC78-6348-4B75-8694-DF20329C58A9}" destId="{F00FAD34-1568-4ABC-8AC1-0B77F66E711E}" srcOrd="0" destOrd="0" presId="urn:microsoft.com/office/officeart/2018/5/layout/IconCircleLabelList"/>
    <dgm:cxn modelId="{D00C3BFF-D0F5-FD41-A09E-92CBF08DFB80}" type="presParOf" srcId="{19CAFC78-6348-4B75-8694-DF20329C58A9}" destId="{0F7CC67F-F2A2-4A1A-A976-66A49C8A90D1}" srcOrd="1" destOrd="0" presId="urn:microsoft.com/office/officeart/2018/5/layout/IconCircleLabelList"/>
    <dgm:cxn modelId="{DEE039C4-C464-3445-9B98-22244BBC9602}" type="presParOf" srcId="{19CAFC78-6348-4B75-8694-DF20329C58A9}" destId="{8129DDD2-5126-4464-83B4-87C45A68E1E4}" srcOrd="2" destOrd="0" presId="urn:microsoft.com/office/officeart/2018/5/layout/IconCircleLabelList"/>
    <dgm:cxn modelId="{ECB3C273-6834-1447-911B-1E543F6A70E0}" type="presParOf" srcId="{19CAFC78-6348-4B75-8694-DF20329C58A9}" destId="{5042582C-0A97-446B-8174-53E850EDC7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3615B9-481A-407B-A1BE-E90B80F7043B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404466-3380-47A3-BEA4-93AEA3B80B1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AA9C6-7D14-4E79-BC32-063BA29A809C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 dirty="0">
              <a:hlinkClick xmlns:r="http://schemas.openxmlformats.org/officeDocument/2006/relationships" r:id="rId3"/>
            </a:rPr>
            <a:t>Original file  </a:t>
          </a:r>
          <a:endParaRPr lang="en-US" sz="4300" kern="1200" dirty="0"/>
        </a:p>
      </dsp:txBody>
      <dsp:txXfrm>
        <a:off x="1548914" y="3176402"/>
        <a:ext cx="3600000" cy="720000"/>
      </dsp:txXfrm>
    </dsp:sp>
    <dsp:sp modelId="{F00FAD34-1568-4ABC-8AC1-0B77F66E711E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CC67F-F2A2-4A1A-A976-66A49C8A90D1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2582C-0A97-446B-8174-53E850EDC7A5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300" kern="1200" dirty="0">
              <a:hlinkClick xmlns:r="http://schemas.openxmlformats.org/officeDocument/2006/relationships" r:id="rId6"/>
            </a:rPr>
            <a:t>RAGAS result </a:t>
          </a:r>
          <a:endParaRPr lang="en-US" sz="4300" kern="1200" dirty="0"/>
        </a:p>
      </dsp:txBody>
      <dsp:txXfrm>
        <a:off x="5778914" y="317640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AC3C-B11B-3C46-B0BD-8DF1D0E212FB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FB87B-EEA4-3E49-BE44-9063BC99C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53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FB87B-EEA4-3E49-BE44-9063BC99CC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2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FB87B-EEA4-3E49-BE44-9063BC99CC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0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7AF96-A5F7-1D29-FE4C-476B2AE31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4139B-A864-034E-72CD-171643A9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2EE7-1DA0-9EAD-0239-7317FB43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9794-AAFD-B36A-F901-AF892475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3DF4-F50C-950B-4536-BD730BD9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6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C0EE-2C3E-D46A-4F27-45E9E336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E272-E276-2A00-53AB-56F9A449D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DEB7C-479A-39CE-F2F5-D012F399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2AC52-E568-E07F-1CC1-44F7099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8DA3-27E3-D46C-D17A-FAB5C93F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307FD-2389-FA70-BFA8-F5EC056C60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6376F-D246-346F-03AE-A3A5F1C73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F8A0E-ECD8-A6C0-8F0A-CCA8BDB8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973B9-2AF7-4A31-C606-54574EB8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3157-8ACE-A4E9-B98B-DACBC1F1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2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6FFC-C681-06FF-D98A-7A43145F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5897-2151-8397-F2F4-C2FCEF95E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8E89-B7BC-2E79-57C2-D42066A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D92D3-46C2-8AB2-8FBD-8952FCA8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ED7EB-6436-07EC-C965-8A23DE184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5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CEFA-605E-7655-C0BD-52CD5510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4002-6CA7-A30C-2433-409238A3F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4EF0-9651-F17A-6FD6-DC865C1B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D33F-7058-C298-BC5E-172181C3E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40348-D8A3-67C6-8FD4-053E3AF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CFCA-C423-B031-001F-C616E814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06390-88B5-BEAB-3FEE-2399CC70D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98D1C-2BF5-F223-ABCE-EB40DDEFD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97012-04BB-AF61-ACF9-C1EE8FE3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C3642-25EF-083B-1C66-43E7CAB5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5F51-D753-D216-FBF4-50E0AA6C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8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671-2F08-D81D-2A09-D41033E2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143D3-B0D0-E5A7-7E17-190D7EB68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7A36C-91AF-B898-9216-91D0BF7E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1C514-010A-0B1A-8C64-A14B9E2E7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7DBDE-220B-0455-B168-B9D6B3B4AB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D974E-5DBD-9F60-B02A-620FB517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5BD73B-D305-D4F6-D12C-48B62522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B2A70-A459-65BE-2253-CC636289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8CCB-42C8-0893-2164-9C8F7CB5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A090C-DF6A-EE13-3243-7F78FD154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D912CF-E918-B146-45D4-DB51CA85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A8C554-0BEC-5E9D-92A4-EC5669EF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5E0292-E4DD-A465-E51A-BBE6EA5E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F46FE-2BB7-B547-B40B-9C81CA52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EC15-942E-0CC0-4271-8DCB3FDA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9167-1E5D-7B40-365F-B6C4C101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355D6-ED06-89D8-A1B4-4B792480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D7071-1751-4104-6F30-E9630D3EA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2FEC-96D5-45BF-8D4C-FF8142FF4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A8D9-B14A-ECBC-5F3B-2087822F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5E6F4-7AC1-0CC5-695E-3A1B52EF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0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22B0-F721-926F-514F-47E58998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B2A08-F138-6E9C-D156-09CFB5B3E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920B27-71E9-013F-1D56-F70C9A7A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1448E-23FB-99DC-67D2-9B51B1822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3F949-C8E1-7180-980C-BFC5087C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FE85A-CEC5-4551-521B-3AF9B573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3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388AB-86B4-ACE5-85E2-C3C57D54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1C4BB-5504-79A9-BDD2-EEC1FD5F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1C59-14A8-C220-48AF-5B22C00C0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70BFF-66FD-D747-967B-D304CC05AE88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87E77-2DCC-8508-81E1-B7461D2A3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062DF-FB46-D586-6D82-6A3F4E4C5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49A2C-4F4D-D34C-B5C9-A9FA2ED82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kaarthick.medium.com/ragas-for-rag-in-llms-a-comprehensive-guide-to-evaluation-metrics-3aca142d6e3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ocs.ragas.io/en/stable/concepts/metrics/available_metric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ocs.ragas.io/en/stable/concepts/metrics/available_metric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agas.io/en/stable/concepts/metrics/available_metric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7FEBB-2A41-099B-CEB5-B2E470317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IN" sz="6600" b="1"/>
              <a:t>Understanding RAGAS</a:t>
            </a:r>
            <a:endParaRPr lang="en-US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8B77D-EE1F-4724-DC36-C165EF727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IN" b="1"/>
              <a:t>Evaluate Your LLM response</a:t>
            </a:r>
            <a:endParaRPr lang="en-US" dirty="0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9BEF136-665A-5A43-4463-D685587F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900140"/>
            <a:ext cx="6439588" cy="2125063"/>
          </a:xfrm>
          <a:prstGeom prst="rect">
            <a:avLst/>
          </a:prstGeom>
        </p:spPr>
      </p:pic>
      <p:sp>
        <p:nvSpPr>
          <p:cNvPr id="2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48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DB9B6-43AF-B96A-5866-78DF8CAE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IN" dirty="0"/>
              <a:t>What is RAGAS?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6A4BB-4534-B8D1-34EA-D8A11B1E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6212890" cy="3917773"/>
          </a:xfrm>
        </p:spPr>
        <p:txBody>
          <a:bodyPr>
            <a:noAutofit/>
          </a:bodyPr>
          <a:lstStyle/>
          <a:p>
            <a:r>
              <a:rPr lang="en-IN" dirty="0"/>
              <a:t>RAGAS = Retrieval-Augmented Generation Assessment Scores</a:t>
            </a:r>
          </a:p>
          <a:p>
            <a:r>
              <a:rPr lang="en-IN" dirty="0"/>
              <a:t>Open-source framework to evaluate RAG systems</a:t>
            </a:r>
          </a:p>
          <a:p>
            <a:r>
              <a:rPr lang="en-IN" dirty="0"/>
              <a:t>Ragas is a library that provides tools to supercharge the evaluation of Large Language Model (LLM) applications. It is designed to help you evaluate your LLM applications with ease and confidence.</a:t>
            </a:r>
            <a:endParaRPr lang="en-US" dirty="0"/>
          </a:p>
        </p:txBody>
      </p:sp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D2A42DA-B957-ED32-1044-1E78F2098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612" y="3012311"/>
            <a:ext cx="4315075" cy="1423974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EDC7-67EA-08E8-ECC4-EF4C2689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9739202" cy="11494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600" b="1" dirty="0"/>
              <a:t>Why Do We Need RAGAS?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696E4-6D77-E45E-8BD4-2194F301C2F8}"/>
              </a:ext>
            </a:extLst>
          </p:cNvPr>
          <p:cNvSpPr txBox="1"/>
          <p:nvPr/>
        </p:nvSpPr>
        <p:spPr>
          <a:xfrm>
            <a:off x="480449" y="6309360"/>
            <a:ext cx="10909643" cy="367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hlinkClick r:id="rId2"/>
              </a:rPr>
              <a:t>Reference</a:t>
            </a:r>
            <a:r>
              <a:rPr lang="en-US" sz="2400" dirty="0"/>
              <a:t> 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diagram of a diagram&#10;&#10;AI-generated content may be incorrect.">
            <a:extLst>
              <a:ext uri="{FF2B5EF4-FFF2-40B4-BE49-F238E27FC236}">
                <a16:creationId xmlns:a16="http://schemas.microsoft.com/office/drawing/2014/main" id="{C0A1F082-8F97-57B8-0047-7C33DCE2E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1164" y="180871"/>
            <a:ext cx="3100835" cy="2112163"/>
          </a:xfrm>
          <a:prstGeom prst="rect">
            <a:avLst/>
          </a:prstGeom>
        </p:spPr>
      </p:pic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2F495B0D-767F-1369-FA45-8E31A11D3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03093"/>
              </p:ext>
            </p:extLst>
          </p:nvPr>
        </p:nvGraphicFramePr>
        <p:xfrm>
          <a:off x="1144135" y="1850683"/>
          <a:ext cx="9900682" cy="4484681"/>
        </p:xfrm>
        <a:graphic>
          <a:graphicData uri="http://schemas.openxmlformats.org/drawingml/2006/table">
            <a:tbl>
              <a:tblPr/>
              <a:tblGrid>
                <a:gridCol w="2176046">
                  <a:extLst>
                    <a:ext uri="{9D8B030D-6E8A-4147-A177-3AD203B41FA5}">
                      <a16:colId xmlns:a16="http://schemas.microsoft.com/office/drawing/2014/main" val="2957750950"/>
                    </a:ext>
                  </a:extLst>
                </a:gridCol>
                <a:gridCol w="2596288">
                  <a:extLst>
                    <a:ext uri="{9D8B030D-6E8A-4147-A177-3AD203B41FA5}">
                      <a16:colId xmlns:a16="http://schemas.microsoft.com/office/drawing/2014/main" val="1745724953"/>
                    </a:ext>
                  </a:extLst>
                </a:gridCol>
                <a:gridCol w="2570354">
                  <a:extLst>
                    <a:ext uri="{9D8B030D-6E8A-4147-A177-3AD203B41FA5}">
                      <a16:colId xmlns:a16="http://schemas.microsoft.com/office/drawing/2014/main" val="2799046077"/>
                    </a:ext>
                  </a:extLst>
                </a:gridCol>
                <a:gridCol w="2557994">
                  <a:extLst>
                    <a:ext uri="{9D8B030D-6E8A-4147-A177-3AD203B41FA5}">
                      <a16:colId xmlns:a16="http://schemas.microsoft.com/office/drawing/2014/main" val="1991504249"/>
                    </a:ext>
                  </a:extLst>
                </a:gridCol>
              </a:tblGrid>
              <a:tr h="276506">
                <a:tc>
                  <a:txBody>
                    <a:bodyPr/>
                    <a:lstStyle/>
                    <a:p>
                      <a:r>
                        <a:rPr lang="en-IN" sz="1600" b="1"/>
                        <a:t>Metric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Focus Area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Limitations for RAG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RAGAS Advantage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940"/>
                  </a:ext>
                </a:extLst>
              </a:tr>
              <a:tr h="642417">
                <a:tc>
                  <a:txBody>
                    <a:bodyPr/>
                    <a:lstStyle/>
                    <a:p>
                      <a:r>
                        <a:rPr lang="en-IN" sz="1600" b="1" dirty="0"/>
                        <a:t>BLEU</a:t>
                      </a:r>
                      <a:endParaRPr lang="en-IN" sz="1600" dirty="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N-gram precision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Surface-level similarity, ignores context and factual accuracy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Evaluates factual grounding and context usage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000013"/>
                  </a:ext>
                </a:extLst>
              </a:tr>
              <a:tr h="642417">
                <a:tc>
                  <a:txBody>
                    <a:bodyPr/>
                    <a:lstStyle/>
                    <a:p>
                      <a:r>
                        <a:rPr lang="en-IN" sz="1600" b="1" dirty="0"/>
                        <a:t>ROUGE</a:t>
                      </a:r>
                      <a:endParaRPr lang="en-IN" sz="1600" dirty="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N-gram recall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Recall-focused, doesn't assess relevance or evidence support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Measures both precision and recall of retrieved context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758735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r>
                        <a:rPr lang="en-IN" sz="1600" b="1" dirty="0"/>
                        <a:t>METEOR</a:t>
                      </a:r>
                      <a:endParaRPr lang="en-IN" sz="1600" dirty="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Synonym matching, stemming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Better than BLEU/ROUGE in semantics, but still lacks context-awareness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Tailored for RAG’s need for evidence-based responses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95597"/>
                  </a:ext>
                </a:extLst>
              </a:tr>
              <a:tr h="825371">
                <a:tc>
                  <a:txBody>
                    <a:bodyPr/>
                    <a:lstStyle/>
                    <a:p>
                      <a:r>
                        <a:rPr lang="en-IN" sz="1600" b="1"/>
                        <a:t>BERTScore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Semantic similarity using embeddings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Captures meaning better, but doesn’t verify factual correctness or source grounding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Checks if response is faithful to retrieved documents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01789"/>
                  </a:ext>
                </a:extLst>
              </a:tr>
              <a:tr h="642417">
                <a:tc>
                  <a:txBody>
                    <a:bodyPr/>
                    <a:lstStyle/>
                    <a:p>
                      <a:r>
                        <a:rPr lang="en-IN" sz="1600" b="1"/>
                        <a:t>RAGAS</a:t>
                      </a:r>
                      <a:endParaRPr lang="en-IN" sz="1600"/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Faithfulness, relevance, context usage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Designed specifically for RAG; holistic and evidence-aware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Comprehensive evaluation of RAG model performance</a:t>
                      </a:r>
                    </a:p>
                  </a:txBody>
                  <a:tcPr marL="49109" marR="49109" marT="24555" marB="245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786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924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B43-FE32-44B6-C84B-7F93AA8F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4E4DF-2DA5-BB48-89A7-3C18D99F8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/>
              <a:t>📐 Core RAGAS Metrics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7E7A-A7CB-EBEB-31ED-142F7126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532313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AutoNum type="arabicPeriod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Faithfulness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(Factual Consistency, Truthfulness)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Measures whether the generated answer is factually supported by</a:t>
            </a:r>
          </a:p>
          <a:p>
            <a:pPr>
              <a:lnSpc>
                <a:spcPct val="100000"/>
              </a:lnSpc>
              <a:buNone/>
            </a:pPr>
            <a:r>
              <a:rPr lang="en-IN" sz="1800" b="0" i="0" dirty="0">
                <a:effectLst/>
                <a:latin typeface="Segoe UI" panose="020B0502040204020203" pitchFamily="34" charset="0"/>
              </a:rPr>
              <a:t> the retrieved context.: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"What is the capital of Germany?"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Generated Answer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"Paris is the capital of Germany."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Retrieved Context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"Berlin is the capital of Germany." </a:t>
            </a: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2. Answer Relevancy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(Response Relevancy, Semantic Match)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Assesses how relevant the generated answer is to the original query.: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"What is the capital of France?"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Generated Answer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"France is a country in Europe."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Result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The answer is 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less relevant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 than "Paris is the capital of France."</a:t>
            </a:r>
          </a:p>
          <a:p>
            <a:pPr>
              <a:lnSpc>
                <a:spcPts val="1500"/>
              </a:lnSpc>
              <a:buNone/>
            </a:pPr>
            <a:endParaRPr lang="en-IN" sz="1800" b="0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 descr="A diagram of a problem&#10;&#10;AI-generated content may be incorrect.">
            <a:extLst>
              <a:ext uri="{FF2B5EF4-FFF2-40B4-BE49-F238E27FC236}">
                <a16:creationId xmlns:a16="http://schemas.microsoft.com/office/drawing/2014/main" id="{FC09A849-79A9-7E03-3DB0-67E5708FAE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938"/>
          <a:stretch>
            <a:fillRect/>
          </a:stretch>
        </p:blipFill>
        <p:spPr>
          <a:xfrm>
            <a:off x="6877060" y="198025"/>
            <a:ext cx="5010140" cy="162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D31D4-DDA6-6DBB-D8E2-ECB151628963}"/>
              </a:ext>
            </a:extLst>
          </p:cNvPr>
          <p:cNvSpPr txBox="1"/>
          <p:nvPr/>
        </p:nvSpPr>
        <p:spPr>
          <a:xfrm>
            <a:off x="5050302" y="6372665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Reference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2E484-7A65-F781-8AE1-C295169E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097" y="2888344"/>
            <a:ext cx="4157722" cy="540656"/>
          </a:xfrm>
          <a:prstGeom prst="rect">
            <a:avLst/>
          </a:prstGeom>
          <a:effectLst>
            <a:innerShdw blurRad="63500" dist="50800" dir="13500000">
              <a:prstClr val="black">
                <a:alpha val="76491"/>
              </a:prstClr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030699-C5A3-7C0E-E3F2-EC13F2066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6061" y="5032377"/>
            <a:ext cx="3959625" cy="847662"/>
          </a:xfrm>
          <a:prstGeom prst="rect">
            <a:avLst/>
          </a:prstGeom>
          <a:effectLst>
            <a:innerShdw blurRad="63500" dist="50800" dir="13500000">
              <a:prstClr val="black">
                <a:alpha val="6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4478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AF58-D6FC-902C-7AED-2A6396E0B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/>
              <a:t>📐 Core RAGAS Metrics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B5F99-D464-6262-E72A-D9AF8B48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5323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3. Context Precision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(Retrieval Precision, Top-K Precision)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Measures how much of the retrieved context is actually useful for answering the query.</a:t>
            </a:r>
            <a:br>
              <a:rPr lang="en-IN" sz="1800" b="0" i="0" dirty="0">
                <a:effectLst/>
                <a:latin typeface="Segoe UI" panose="020B0502040204020203" pitchFamily="34" charset="0"/>
              </a:rPr>
            </a:br>
            <a:r>
              <a:rPr lang="en-IN" sz="1800" b="1" i="0" dirty="0">
                <a:effectLst/>
                <a:latin typeface="Segoe UI" panose="020B0502040204020203" pitchFamily="34" charset="0"/>
              </a:rPr>
              <a:t>Example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"Who founded Microsoft?"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Retrieved Documents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5 documents, only 1 mentions "Bill Gates and Paul Allen."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Result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Low precision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 due to irrelevant context.</a:t>
            </a: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4. Context Recall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(Retrieval Recall, Evidence Coverage)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Evaluates whether all necessary information from the corpus was retrieved.</a:t>
            </a:r>
            <a:br>
              <a:rPr lang="en-IN" sz="1800" b="0" i="0" dirty="0">
                <a:effectLst/>
                <a:latin typeface="Segoe UI" panose="020B0502040204020203" pitchFamily="34" charset="0"/>
              </a:rPr>
            </a:br>
            <a:r>
              <a:rPr lang="en-IN" sz="1800" b="1" i="0" dirty="0">
                <a:effectLst/>
                <a:latin typeface="Segoe UI" panose="020B0502040204020203" pitchFamily="34" charset="0"/>
              </a:rPr>
              <a:t>Example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"Who discovered gravity?"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Retrieved Context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Does not include "Isaac Newton."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Result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Low recall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, as key information was missed.</a:t>
            </a:r>
          </a:p>
          <a:p>
            <a:pPr>
              <a:lnSpc>
                <a:spcPct val="100000"/>
              </a:lnSpc>
              <a:buNone/>
            </a:pPr>
            <a:endParaRPr lang="en-IN" sz="1800" b="1" i="0" dirty="0"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6" descr="A diagram of a problem&#10;&#10;AI-generated content may be incorrect.">
            <a:extLst>
              <a:ext uri="{FF2B5EF4-FFF2-40B4-BE49-F238E27FC236}">
                <a16:creationId xmlns:a16="http://schemas.microsoft.com/office/drawing/2014/main" id="{85BF290A-5F37-8836-352D-208B26692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938"/>
          <a:stretch>
            <a:fillRect/>
          </a:stretch>
        </p:blipFill>
        <p:spPr>
          <a:xfrm>
            <a:off x="6877060" y="198025"/>
            <a:ext cx="5010140" cy="162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5080A7-95BA-94A6-9D61-5AFCAAAD38CA}"/>
              </a:ext>
            </a:extLst>
          </p:cNvPr>
          <p:cNvSpPr txBox="1"/>
          <p:nvPr/>
        </p:nvSpPr>
        <p:spPr>
          <a:xfrm>
            <a:off x="5050302" y="6372665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Reference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F5945E-017E-EBA9-6E63-7B397DF48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989" y="2540000"/>
            <a:ext cx="5537942" cy="776866"/>
          </a:xfrm>
          <a:prstGeom prst="rect">
            <a:avLst/>
          </a:prstGeom>
          <a:effectLst>
            <a:innerShdw blurRad="63500" dist="50800" dir="13500000">
              <a:prstClr val="black">
                <a:alpha val="83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518D02-00CC-5746-AB13-444701B049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145" y="4827125"/>
            <a:ext cx="6477000" cy="838200"/>
          </a:xfrm>
          <a:prstGeom prst="rect">
            <a:avLst/>
          </a:prstGeom>
          <a:effectLst>
            <a:innerShdw blurRad="63500" dist="50800" dir="13500000">
              <a:prstClr val="black">
                <a:alpha val="7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45998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EF76-3893-D945-C65D-4986B3A99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5A193-19D5-3B0E-FFC8-5602E3F1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b="1" dirty="0"/>
              <a:t>📐 Core RAGAS Metrics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96FB-ECA9-FCB2-6092-D6FCFCDDB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4315"/>
            <a:ext cx="11049000" cy="453231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5. Context Entities Recall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(Entity Coverage, Entity Recall)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Checks if key entities from the query are present in the retrieved context.: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"Who founded Microsoft?"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Retrieved Context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Mentions "Microsoft" but not "Bill Gates" or "Paul Allen."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Result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Low entity recall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.</a:t>
            </a:r>
          </a:p>
          <a:p>
            <a:pPr>
              <a:lnSpc>
                <a:spcPct val="11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6. Response </a:t>
            </a:r>
            <a:r>
              <a:rPr lang="en-IN" sz="1800" b="1" i="0" dirty="0" err="1">
                <a:effectLst/>
                <a:latin typeface="Segoe UI" panose="020B0502040204020203" pitchFamily="34" charset="0"/>
              </a:rPr>
              <a:t>Groundedness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 </a:t>
            </a:r>
            <a:r>
              <a:rPr lang="en-IN" sz="1800" b="1" i="1" dirty="0">
                <a:effectLst/>
                <a:latin typeface="Segoe UI" panose="020B0502040204020203" pitchFamily="34" charset="0"/>
              </a:rPr>
              <a:t>(Evidence Grounding, Source Attribution)</a:t>
            </a:r>
            <a:endParaRPr lang="en-IN" sz="1800" b="1" i="0" dirty="0">
              <a:effectLst/>
              <a:latin typeface="Segoe UI" panose="020B0502040204020203" pitchFamily="34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Definition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Determines if the response is grounded in the retrieved documents.: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Query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"What is the tallest mountain in the world?"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Generated Answer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"Mount Kilimanjaro."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Retrieved Context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Mentions "Mount Everest."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800" b="1" i="0" dirty="0">
                <a:effectLst/>
                <a:latin typeface="Segoe UI" panose="020B0502040204020203" pitchFamily="34" charset="0"/>
              </a:rPr>
              <a:t>Result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: The response is </a:t>
            </a:r>
            <a:r>
              <a:rPr lang="en-IN" sz="1800" b="1" i="0" dirty="0">
                <a:effectLst/>
                <a:latin typeface="Segoe UI" panose="020B0502040204020203" pitchFamily="34" charset="0"/>
              </a:rPr>
              <a:t>not grounded</a:t>
            </a:r>
            <a:r>
              <a:rPr lang="en-IN" sz="1800" b="0" i="0" dirty="0">
                <a:effectLst/>
                <a:latin typeface="Segoe UI" panose="020B0502040204020203" pitchFamily="34" charset="0"/>
              </a:rPr>
              <a:t> in the evidence.</a:t>
            </a:r>
          </a:p>
        </p:txBody>
      </p:sp>
      <p:pic>
        <p:nvPicPr>
          <p:cNvPr id="7" name="Picture 6" descr="A diagram of a problem&#10;&#10;AI-generated content may be incorrect.">
            <a:extLst>
              <a:ext uri="{FF2B5EF4-FFF2-40B4-BE49-F238E27FC236}">
                <a16:creationId xmlns:a16="http://schemas.microsoft.com/office/drawing/2014/main" id="{D2B9892B-17F4-1CC7-ED9A-2B8241B74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38"/>
          <a:stretch>
            <a:fillRect/>
          </a:stretch>
        </p:blipFill>
        <p:spPr>
          <a:xfrm>
            <a:off x="6877060" y="198025"/>
            <a:ext cx="5010140" cy="162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F540EB-5E19-2DE3-B074-D458A54767A4}"/>
              </a:ext>
            </a:extLst>
          </p:cNvPr>
          <p:cNvSpPr txBox="1"/>
          <p:nvPr/>
        </p:nvSpPr>
        <p:spPr>
          <a:xfrm>
            <a:off x="5050302" y="6372665"/>
            <a:ext cx="119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Reference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2AFDF-80D9-39A9-C4BB-FEE74A3C6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175" y="2526936"/>
            <a:ext cx="3426106" cy="652099"/>
          </a:xfrm>
          <a:prstGeom prst="rect">
            <a:avLst/>
          </a:prstGeom>
          <a:pattFill prst="pct10">
            <a:fgClr>
              <a:srgbClr val="FF0000"/>
            </a:fgClr>
            <a:bgClr>
              <a:schemeClr val="bg1"/>
            </a:bgClr>
          </a:pattFill>
          <a:effectLst>
            <a:innerShdw blurRad="63500" dist="50800" dir="13500000">
              <a:prstClr val="black">
                <a:alpha val="93000"/>
              </a:prstClr>
            </a:inn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C3261D-0BE5-D8B8-9E0F-B06D7A2C2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4625" y="4889589"/>
            <a:ext cx="4228055" cy="687640"/>
          </a:xfrm>
          <a:prstGeom prst="rect">
            <a:avLst/>
          </a:prstGeom>
          <a:effectLst>
            <a:innerShdw blurRad="63500" dist="50800" dir="135000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48628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6500D-5367-F4FC-0426-1F37D865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Result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4F50A9-6878-184E-3411-431CE33D08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3528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009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561</Words>
  <Application>Microsoft Macintosh PowerPoint</Application>
  <PresentationFormat>Widescreen</PresentationFormat>
  <Paragraphs>75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Segoe UI</vt:lpstr>
      <vt:lpstr>Office Theme</vt:lpstr>
      <vt:lpstr>Understanding RAGAS</vt:lpstr>
      <vt:lpstr>What is RAGAS? </vt:lpstr>
      <vt:lpstr>Why Do We Need RAGAS? </vt:lpstr>
      <vt:lpstr>📐 Core RAGAS Metrics </vt:lpstr>
      <vt:lpstr>📐 Core RAGAS Metrics </vt:lpstr>
      <vt:lpstr>📐 Core RAGAS Metrics </vt:lpstr>
      <vt:lpstr>Result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Singh Dobal - Network</dc:creator>
  <cp:lastModifiedBy>Deepak Singh Dobal - Network</cp:lastModifiedBy>
  <cp:revision>2</cp:revision>
  <dcterms:created xsi:type="dcterms:W3CDTF">2025-08-04T10:45:58Z</dcterms:created>
  <dcterms:modified xsi:type="dcterms:W3CDTF">2025-08-04T12:12:14Z</dcterms:modified>
</cp:coreProperties>
</file>