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0" r:id="rId1"/>
  </p:sldMasterIdLst>
  <p:notesMasterIdLst>
    <p:notesMasterId r:id="rId37"/>
  </p:notesMasterIdLst>
  <p:handoutMasterIdLst>
    <p:handoutMasterId r:id="rId38"/>
  </p:handoutMasterIdLst>
  <p:sldIdLst>
    <p:sldId id="257" r:id="rId2"/>
    <p:sldId id="429" r:id="rId3"/>
    <p:sldId id="492" r:id="rId4"/>
    <p:sldId id="495" r:id="rId5"/>
    <p:sldId id="493" r:id="rId6"/>
    <p:sldId id="494" r:id="rId7"/>
    <p:sldId id="496" r:id="rId8"/>
    <p:sldId id="488" r:id="rId9"/>
    <p:sldId id="430" r:id="rId10"/>
    <p:sldId id="477" r:id="rId11"/>
    <p:sldId id="479" r:id="rId12"/>
    <p:sldId id="480" r:id="rId13"/>
    <p:sldId id="485" r:id="rId14"/>
    <p:sldId id="484" r:id="rId15"/>
    <p:sldId id="486" r:id="rId16"/>
    <p:sldId id="490" r:id="rId17"/>
    <p:sldId id="491" r:id="rId18"/>
    <p:sldId id="475" r:id="rId19"/>
    <p:sldId id="489" r:id="rId20"/>
    <p:sldId id="497" r:id="rId21"/>
    <p:sldId id="509" r:id="rId22"/>
    <p:sldId id="498" r:id="rId23"/>
    <p:sldId id="499" r:id="rId24"/>
    <p:sldId id="500" r:id="rId25"/>
    <p:sldId id="501" r:id="rId26"/>
    <p:sldId id="476" r:id="rId27"/>
    <p:sldId id="503" r:id="rId28"/>
    <p:sldId id="502" r:id="rId29"/>
    <p:sldId id="504" r:id="rId30"/>
    <p:sldId id="505" r:id="rId31"/>
    <p:sldId id="506" r:id="rId32"/>
    <p:sldId id="507" r:id="rId33"/>
    <p:sldId id="508" r:id="rId34"/>
    <p:sldId id="482" r:id="rId35"/>
    <p:sldId id="483" r:id="rId36"/>
  </p:sldIdLst>
  <p:sldSz cx="10058400" cy="7543800"/>
  <p:notesSz cx="7315200" cy="9601200"/>
  <p:custDataLst>
    <p:tags r:id="rId39"/>
  </p:custDataLst>
  <p:defaultTextStyle>
    <a:defPPr>
      <a:defRPr lang="en-US"/>
    </a:defPPr>
    <a:lvl1pPr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4572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9144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13716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18288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3938">
          <p15:clr>
            <a:srgbClr val="A4A3A4"/>
          </p15:clr>
        </p15:guide>
        <p15:guide id="2" pos="960">
          <p15:clr>
            <a:srgbClr val="A4A3A4"/>
          </p15:clr>
        </p15:guide>
      </p15:sldGuideLst>
    </p:ext>
    <p:ext uri="{2D200454-40CA-4A62-9FC3-DE9A4176ACB9}">
      <p15:notesGuideLst xmlns:p15="http://schemas.microsoft.com/office/powerpoint/2012/main">
        <p15:guide id="1" orient="horz" pos="3023">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9292"/>
    <a:srgbClr val="C00000"/>
    <a:srgbClr val="FFFC00"/>
    <a:srgbClr val="00A5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0" autoAdjust="0"/>
    <p:restoredTop sz="86418" autoAdjust="0"/>
  </p:normalViewPr>
  <p:slideViewPr>
    <p:cSldViewPr snapToGrid="0">
      <p:cViewPr varScale="1">
        <p:scale>
          <a:sx n="119" d="100"/>
          <a:sy n="119" d="100"/>
        </p:scale>
        <p:origin x="1480" y="200"/>
      </p:cViewPr>
      <p:guideLst>
        <p:guide orient="horz" pos="3938"/>
        <p:guide pos="960"/>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3048" y="208"/>
      </p:cViewPr>
      <p:guideLst>
        <p:guide orient="horz" pos="3023"/>
        <p:guide pos="2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31479-B003-4E46-9700-2771F9D11110}" type="doc">
      <dgm:prSet loTypeId="urn:microsoft.com/office/officeart/2005/8/layout/hProcess9" loCatId="" qsTypeId="urn:microsoft.com/office/officeart/2005/8/quickstyle/simple1" qsCatId="simple" csTypeId="urn:microsoft.com/office/officeart/2005/8/colors/accent1_2" csCatId="accent1" phldr="1"/>
      <dgm:spPr/>
    </dgm:pt>
    <dgm:pt modelId="{3A5DE287-B99A-D947-8521-DDDFD27B0AC7}">
      <dgm:prSet phldrT="[Text]" custT="1"/>
      <dgm:spPr/>
      <dgm:t>
        <a:bodyPr anchor="t" anchorCtr="0"/>
        <a:lstStyle/>
        <a:p>
          <a:r>
            <a:rPr lang="en-US" sz="1800" dirty="0"/>
            <a:t>2015</a:t>
          </a:r>
        </a:p>
        <a:p>
          <a:r>
            <a:rPr lang="en-US" sz="1800" dirty="0"/>
            <a:t>Clean Water Rule:</a:t>
          </a:r>
          <a:br>
            <a:rPr lang="en-US" sz="1800" dirty="0"/>
          </a:br>
          <a:r>
            <a:rPr lang="en-US" sz="1800" dirty="0"/>
            <a:t>Def of “WOTUS”</a:t>
          </a:r>
          <a:br>
            <a:rPr lang="en-US" sz="1800" dirty="0"/>
          </a:br>
          <a:r>
            <a:rPr lang="en-US" sz="1800" dirty="0"/>
            <a:t>(Obama Administration)</a:t>
          </a:r>
        </a:p>
        <a:p>
          <a:endParaRPr lang="en-US" sz="1800" dirty="0"/>
        </a:p>
      </dgm:t>
    </dgm:pt>
    <dgm:pt modelId="{7EEA857A-A308-1945-BF5F-F4841F269125}" type="parTrans" cxnId="{87D5AC1B-41A7-C445-AE67-2309A035AC0C}">
      <dgm:prSet/>
      <dgm:spPr/>
      <dgm:t>
        <a:bodyPr/>
        <a:lstStyle/>
        <a:p>
          <a:endParaRPr lang="en-US"/>
        </a:p>
      </dgm:t>
    </dgm:pt>
    <dgm:pt modelId="{924E03BA-8E6B-F249-9F98-023CB674DD58}" type="sibTrans" cxnId="{87D5AC1B-41A7-C445-AE67-2309A035AC0C}">
      <dgm:prSet/>
      <dgm:spPr/>
      <dgm:t>
        <a:bodyPr/>
        <a:lstStyle/>
        <a:p>
          <a:endParaRPr lang="en-US"/>
        </a:p>
      </dgm:t>
    </dgm:pt>
    <dgm:pt modelId="{2B8A1109-138B-A548-831F-B6958A33120B}">
      <dgm:prSet phldrT="[Text]" custT="1"/>
      <dgm:spPr/>
      <dgm:t>
        <a:bodyPr anchor="t" anchorCtr="0"/>
        <a:lstStyle/>
        <a:p>
          <a:r>
            <a:rPr lang="en-US" sz="1800" dirty="0"/>
            <a:t>2017</a:t>
          </a:r>
        </a:p>
        <a:p>
          <a:r>
            <a:rPr lang="en-US" sz="1800" dirty="0"/>
            <a:t>Trump Executive Order:</a:t>
          </a:r>
          <a:br>
            <a:rPr lang="en-US" sz="1800" dirty="0"/>
          </a:br>
          <a:r>
            <a:rPr lang="en-US" sz="1800" dirty="0"/>
            <a:t>Revise/Repeal 2015 Rule</a:t>
          </a:r>
        </a:p>
      </dgm:t>
    </dgm:pt>
    <dgm:pt modelId="{2286E37E-F0CF-E749-8AF7-69001A2C2DAD}" type="parTrans" cxnId="{15395504-F517-FF47-8984-8B8CDB1D16BC}">
      <dgm:prSet/>
      <dgm:spPr/>
      <dgm:t>
        <a:bodyPr/>
        <a:lstStyle/>
        <a:p>
          <a:endParaRPr lang="en-US"/>
        </a:p>
      </dgm:t>
    </dgm:pt>
    <dgm:pt modelId="{85110A4D-C5CE-F848-A02B-0D32274C5EEF}" type="sibTrans" cxnId="{15395504-F517-FF47-8984-8B8CDB1D16BC}">
      <dgm:prSet/>
      <dgm:spPr/>
      <dgm:t>
        <a:bodyPr/>
        <a:lstStyle/>
        <a:p>
          <a:endParaRPr lang="en-US"/>
        </a:p>
      </dgm:t>
    </dgm:pt>
    <dgm:pt modelId="{B60B084C-FB84-8C44-BF1A-91C27B141DE0}">
      <dgm:prSet phldrT="[Text]" custT="1"/>
      <dgm:spPr/>
      <dgm:t>
        <a:bodyPr anchor="t" anchorCtr="0"/>
        <a:lstStyle/>
        <a:p>
          <a:r>
            <a:rPr lang="en-US" sz="1800" dirty="0"/>
            <a:t>2019</a:t>
          </a:r>
        </a:p>
        <a:p>
          <a:r>
            <a:rPr lang="en-US" sz="1800" dirty="0"/>
            <a:t>60 Day Public Comment Period</a:t>
          </a:r>
          <a:br>
            <a:rPr lang="en-US" sz="1800" dirty="0"/>
          </a:br>
          <a:r>
            <a:rPr lang="en-US" sz="1800" dirty="0"/>
            <a:t>Final Decision</a:t>
          </a:r>
        </a:p>
      </dgm:t>
    </dgm:pt>
    <dgm:pt modelId="{A0126933-F999-2541-A2B0-418072285D4D}" type="parTrans" cxnId="{F1CBA363-0711-F545-8815-48FCE61D2C9F}">
      <dgm:prSet/>
      <dgm:spPr/>
      <dgm:t>
        <a:bodyPr/>
        <a:lstStyle/>
        <a:p>
          <a:endParaRPr lang="en-US"/>
        </a:p>
      </dgm:t>
    </dgm:pt>
    <dgm:pt modelId="{0090D1C4-5781-6143-AF2A-C98F5AFEC0EA}" type="sibTrans" cxnId="{F1CBA363-0711-F545-8815-48FCE61D2C9F}">
      <dgm:prSet/>
      <dgm:spPr/>
      <dgm:t>
        <a:bodyPr/>
        <a:lstStyle/>
        <a:p>
          <a:endParaRPr lang="en-US"/>
        </a:p>
      </dgm:t>
    </dgm:pt>
    <dgm:pt modelId="{C44EBFBC-D2D2-834C-AA0D-FA8360E51705}" type="pres">
      <dgm:prSet presAssocID="{10131479-B003-4E46-9700-2771F9D11110}" presName="CompostProcess" presStyleCnt="0">
        <dgm:presLayoutVars>
          <dgm:dir/>
          <dgm:resizeHandles val="exact"/>
        </dgm:presLayoutVars>
      </dgm:prSet>
      <dgm:spPr/>
    </dgm:pt>
    <dgm:pt modelId="{62714BF9-4F08-C747-AE55-E785220DDD90}" type="pres">
      <dgm:prSet presAssocID="{10131479-B003-4E46-9700-2771F9D11110}" presName="arrow" presStyleLbl="bgShp" presStyleIdx="0" presStyleCnt="1"/>
      <dgm:spPr/>
    </dgm:pt>
    <dgm:pt modelId="{675F5BC1-D700-1745-80D9-F7604B3620A2}" type="pres">
      <dgm:prSet presAssocID="{10131479-B003-4E46-9700-2771F9D11110}" presName="linearProcess" presStyleCnt="0"/>
      <dgm:spPr/>
    </dgm:pt>
    <dgm:pt modelId="{FA13B52A-B0D7-DF48-8D8E-8A506B3ECBA4}" type="pres">
      <dgm:prSet presAssocID="{3A5DE287-B99A-D947-8521-DDDFD27B0AC7}" presName="textNode" presStyleLbl="node1" presStyleIdx="0" presStyleCnt="3">
        <dgm:presLayoutVars>
          <dgm:bulletEnabled val="1"/>
        </dgm:presLayoutVars>
      </dgm:prSet>
      <dgm:spPr/>
    </dgm:pt>
    <dgm:pt modelId="{DC5183D2-20CB-C745-B0B4-9CC7445E626C}" type="pres">
      <dgm:prSet presAssocID="{924E03BA-8E6B-F249-9F98-023CB674DD58}" presName="sibTrans" presStyleCnt="0"/>
      <dgm:spPr/>
    </dgm:pt>
    <dgm:pt modelId="{DB36D690-AC54-9B4B-95BD-7040D31A3D61}" type="pres">
      <dgm:prSet presAssocID="{2B8A1109-138B-A548-831F-B6958A33120B}" presName="textNode" presStyleLbl="node1" presStyleIdx="1" presStyleCnt="3">
        <dgm:presLayoutVars>
          <dgm:bulletEnabled val="1"/>
        </dgm:presLayoutVars>
      </dgm:prSet>
      <dgm:spPr/>
    </dgm:pt>
    <dgm:pt modelId="{6989037D-BF7A-D64D-B0E9-84E95960B4A8}" type="pres">
      <dgm:prSet presAssocID="{85110A4D-C5CE-F848-A02B-0D32274C5EEF}" presName="sibTrans" presStyleCnt="0"/>
      <dgm:spPr/>
    </dgm:pt>
    <dgm:pt modelId="{197A0E64-BA50-1B46-8311-38418BBC4C38}" type="pres">
      <dgm:prSet presAssocID="{B60B084C-FB84-8C44-BF1A-91C27B141DE0}" presName="textNode" presStyleLbl="node1" presStyleIdx="2" presStyleCnt="3">
        <dgm:presLayoutVars>
          <dgm:bulletEnabled val="1"/>
        </dgm:presLayoutVars>
      </dgm:prSet>
      <dgm:spPr/>
    </dgm:pt>
  </dgm:ptLst>
  <dgm:cxnLst>
    <dgm:cxn modelId="{15395504-F517-FF47-8984-8B8CDB1D16BC}" srcId="{10131479-B003-4E46-9700-2771F9D11110}" destId="{2B8A1109-138B-A548-831F-B6958A33120B}" srcOrd="1" destOrd="0" parTransId="{2286E37E-F0CF-E749-8AF7-69001A2C2DAD}" sibTransId="{85110A4D-C5CE-F848-A02B-0D32274C5EEF}"/>
    <dgm:cxn modelId="{E61C9D09-8522-664A-833E-B36895D6478C}" type="presOf" srcId="{3A5DE287-B99A-D947-8521-DDDFD27B0AC7}" destId="{FA13B52A-B0D7-DF48-8D8E-8A506B3ECBA4}" srcOrd="0" destOrd="0" presId="urn:microsoft.com/office/officeart/2005/8/layout/hProcess9"/>
    <dgm:cxn modelId="{87D5AC1B-41A7-C445-AE67-2309A035AC0C}" srcId="{10131479-B003-4E46-9700-2771F9D11110}" destId="{3A5DE287-B99A-D947-8521-DDDFD27B0AC7}" srcOrd="0" destOrd="0" parTransId="{7EEA857A-A308-1945-BF5F-F4841F269125}" sibTransId="{924E03BA-8E6B-F249-9F98-023CB674DD58}"/>
    <dgm:cxn modelId="{F1CBA363-0711-F545-8815-48FCE61D2C9F}" srcId="{10131479-B003-4E46-9700-2771F9D11110}" destId="{B60B084C-FB84-8C44-BF1A-91C27B141DE0}" srcOrd="2" destOrd="0" parTransId="{A0126933-F999-2541-A2B0-418072285D4D}" sibTransId="{0090D1C4-5781-6143-AF2A-C98F5AFEC0EA}"/>
    <dgm:cxn modelId="{47027B9B-9CB8-D845-A524-B097597645C0}" type="presOf" srcId="{2B8A1109-138B-A548-831F-B6958A33120B}" destId="{DB36D690-AC54-9B4B-95BD-7040D31A3D61}" srcOrd="0" destOrd="0" presId="urn:microsoft.com/office/officeart/2005/8/layout/hProcess9"/>
    <dgm:cxn modelId="{746DF5D2-BF2A-6546-B023-07BBA771D14D}" type="presOf" srcId="{10131479-B003-4E46-9700-2771F9D11110}" destId="{C44EBFBC-D2D2-834C-AA0D-FA8360E51705}" srcOrd="0" destOrd="0" presId="urn:microsoft.com/office/officeart/2005/8/layout/hProcess9"/>
    <dgm:cxn modelId="{FDCA56EF-3CD6-7243-8A4B-0A90AD14E4AA}" type="presOf" srcId="{B60B084C-FB84-8C44-BF1A-91C27B141DE0}" destId="{197A0E64-BA50-1B46-8311-38418BBC4C38}" srcOrd="0" destOrd="0" presId="urn:microsoft.com/office/officeart/2005/8/layout/hProcess9"/>
    <dgm:cxn modelId="{0145835D-624E-5545-BBD3-4378E8DD3770}" type="presParOf" srcId="{C44EBFBC-D2D2-834C-AA0D-FA8360E51705}" destId="{62714BF9-4F08-C747-AE55-E785220DDD90}" srcOrd="0" destOrd="0" presId="urn:microsoft.com/office/officeart/2005/8/layout/hProcess9"/>
    <dgm:cxn modelId="{EB123E40-035A-EC44-A545-5C0B90D6E7DE}" type="presParOf" srcId="{C44EBFBC-D2D2-834C-AA0D-FA8360E51705}" destId="{675F5BC1-D700-1745-80D9-F7604B3620A2}" srcOrd="1" destOrd="0" presId="urn:microsoft.com/office/officeart/2005/8/layout/hProcess9"/>
    <dgm:cxn modelId="{2E706848-D89B-BB4D-9889-5D96B2527C6E}" type="presParOf" srcId="{675F5BC1-D700-1745-80D9-F7604B3620A2}" destId="{FA13B52A-B0D7-DF48-8D8E-8A506B3ECBA4}" srcOrd="0" destOrd="0" presId="urn:microsoft.com/office/officeart/2005/8/layout/hProcess9"/>
    <dgm:cxn modelId="{982FFDDE-2F69-A445-95F9-C02D10575EBF}" type="presParOf" srcId="{675F5BC1-D700-1745-80D9-F7604B3620A2}" destId="{DC5183D2-20CB-C745-B0B4-9CC7445E626C}" srcOrd="1" destOrd="0" presId="urn:microsoft.com/office/officeart/2005/8/layout/hProcess9"/>
    <dgm:cxn modelId="{BC975257-C4A5-D74D-B9E9-D2268175D2EA}" type="presParOf" srcId="{675F5BC1-D700-1745-80D9-F7604B3620A2}" destId="{DB36D690-AC54-9B4B-95BD-7040D31A3D61}" srcOrd="2" destOrd="0" presId="urn:microsoft.com/office/officeart/2005/8/layout/hProcess9"/>
    <dgm:cxn modelId="{A5597A52-DCBF-594A-BDB8-94CD4454BAD0}" type="presParOf" srcId="{675F5BC1-D700-1745-80D9-F7604B3620A2}" destId="{6989037D-BF7A-D64D-B0E9-84E95960B4A8}" srcOrd="3" destOrd="0" presId="urn:microsoft.com/office/officeart/2005/8/layout/hProcess9"/>
    <dgm:cxn modelId="{25756D3A-8E63-1E45-A6B9-4AA26E8F638F}" type="presParOf" srcId="{675F5BC1-D700-1745-80D9-F7604B3620A2}" destId="{197A0E64-BA50-1B46-8311-38418BBC4C3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E36515-1590-E54B-A9EB-CE00A2E5E8CD}" type="doc">
      <dgm:prSet loTypeId="urn:microsoft.com/office/officeart/2005/8/layout/hChevron3" loCatId="" qsTypeId="urn:microsoft.com/office/officeart/2005/8/quickstyle/simple1" qsCatId="simple" csTypeId="urn:microsoft.com/office/officeart/2005/8/colors/colorful1" csCatId="colorful" phldr="1"/>
      <dgm:spPr/>
    </dgm:pt>
    <dgm:pt modelId="{7F02B54E-87D6-A64E-90C1-E5CD3F913A32}">
      <dgm:prSet phldrT="[Text]"/>
      <dgm:spPr>
        <a:solidFill>
          <a:schemeClr val="accent5">
            <a:lumMod val="50000"/>
          </a:schemeClr>
        </a:solidFill>
      </dgm:spPr>
      <dgm:t>
        <a:bodyPr/>
        <a:lstStyle/>
        <a:p>
          <a:r>
            <a:rPr lang="en-US" dirty="0"/>
            <a:t>Collect Data</a:t>
          </a:r>
        </a:p>
      </dgm:t>
    </dgm:pt>
    <dgm:pt modelId="{8817D791-6269-674D-8A10-BAD4D6F2DEA4}" type="parTrans" cxnId="{0C8C6CAD-DE1C-6744-A4EB-29B60A9534E7}">
      <dgm:prSet/>
      <dgm:spPr/>
      <dgm:t>
        <a:bodyPr/>
        <a:lstStyle/>
        <a:p>
          <a:endParaRPr lang="en-US"/>
        </a:p>
      </dgm:t>
    </dgm:pt>
    <dgm:pt modelId="{0BB97587-E1A1-6743-A978-40DF19670267}" type="sibTrans" cxnId="{0C8C6CAD-DE1C-6744-A4EB-29B60A9534E7}">
      <dgm:prSet/>
      <dgm:spPr/>
      <dgm:t>
        <a:bodyPr/>
        <a:lstStyle/>
        <a:p>
          <a:endParaRPr lang="en-US"/>
        </a:p>
      </dgm:t>
    </dgm:pt>
    <dgm:pt modelId="{977645F1-898D-5C41-8BA1-076B3E8FB1FB}">
      <dgm:prSet phldrT="[Text]"/>
      <dgm:spPr>
        <a:solidFill>
          <a:schemeClr val="tx1"/>
        </a:solidFill>
      </dgm:spPr>
      <dgm:t>
        <a:bodyPr/>
        <a:lstStyle/>
        <a:p>
          <a:r>
            <a:rPr lang="en-US" dirty="0"/>
            <a:t>Process Text</a:t>
          </a:r>
        </a:p>
      </dgm:t>
    </dgm:pt>
    <dgm:pt modelId="{475E1ADC-9C5A-5245-9319-65583B7B16DC}" type="parTrans" cxnId="{4CEB8CF3-F213-404C-8024-F0CE4C935EFF}">
      <dgm:prSet/>
      <dgm:spPr/>
      <dgm:t>
        <a:bodyPr/>
        <a:lstStyle/>
        <a:p>
          <a:endParaRPr lang="en-US"/>
        </a:p>
      </dgm:t>
    </dgm:pt>
    <dgm:pt modelId="{0B4D49AC-38B0-694B-A4DD-F71A30E66279}" type="sibTrans" cxnId="{4CEB8CF3-F213-404C-8024-F0CE4C935EFF}">
      <dgm:prSet/>
      <dgm:spPr/>
      <dgm:t>
        <a:bodyPr/>
        <a:lstStyle/>
        <a:p>
          <a:endParaRPr lang="en-US"/>
        </a:p>
      </dgm:t>
    </dgm:pt>
    <dgm:pt modelId="{FC87607B-F957-5746-B32E-B10A81C7DAF2}">
      <dgm:prSet phldrT="[Text]"/>
      <dgm:spPr>
        <a:solidFill>
          <a:schemeClr val="accent6">
            <a:lumMod val="60000"/>
            <a:lumOff val="40000"/>
          </a:schemeClr>
        </a:solidFill>
      </dgm:spPr>
      <dgm:t>
        <a:bodyPr/>
        <a:lstStyle/>
        <a:p>
          <a:r>
            <a:rPr lang="en-US" dirty="0">
              <a:solidFill>
                <a:schemeClr val="tx1"/>
              </a:solidFill>
            </a:rPr>
            <a:t>Run Models</a:t>
          </a:r>
        </a:p>
      </dgm:t>
    </dgm:pt>
    <dgm:pt modelId="{FF19A2D9-9A72-5F47-B19E-1DB6D1FBF878}" type="parTrans" cxnId="{9262838C-ECDE-544D-A909-63658C15555A}">
      <dgm:prSet/>
      <dgm:spPr/>
      <dgm:t>
        <a:bodyPr/>
        <a:lstStyle/>
        <a:p>
          <a:endParaRPr lang="en-US"/>
        </a:p>
      </dgm:t>
    </dgm:pt>
    <dgm:pt modelId="{45CD56E0-EC00-CB47-9881-5F254F003F78}" type="sibTrans" cxnId="{9262838C-ECDE-544D-A909-63658C15555A}">
      <dgm:prSet/>
      <dgm:spPr/>
      <dgm:t>
        <a:bodyPr/>
        <a:lstStyle/>
        <a:p>
          <a:endParaRPr lang="en-US"/>
        </a:p>
      </dgm:t>
    </dgm:pt>
    <dgm:pt modelId="{09D857B9-34D1-D248-B3EF-AE54668AEED5}">
      <dgm:prSet/>
      <dgm:spPr>
        <a:solidFill>
          <a:schemeClr val="bg1">
            <a:lumMod val="50000"/>
          </a:schemeClr>
        </a:solidFill>
      </dgm:spPr>
      <dgm:t>
        <a:bodyPr/>
        <a:lstStyle/>
        <a:p>
          <a:r>
            <a:rPr lang="en-US" dirty="0"/>
            <a:t>Interpret Results</a:t>
          </a:r>
        </a:p>
      </dgm:t>
    </dgm:pt>
    <dgm:pt modelId="{09169604-6E50-AF45-B48D-4671B1E49012}" type="parTrans" cxnId="{EE19E679-A709-B54B-84E6-BE3A2CA5A487}">
      <dgm:prSet/>
      <dgm:spPr/>
      <dgm:t>
        <a:bodyPr/>
        <a:lstStyle/>
        <a:p>
          <a:endParaRPr lang="en-US"/>
        </a:p>
      </dgm:t>
    </dgm:pt>
    <dgm:pt modelId="{17E32E5D-A636-AE42-AC79-42E2858A024C}" type="sibTrans" cxnId="{EE19E679-A709-B54B-84E6-BE3A2CA5A487}">
      <dgm:prSet/>
      <dgm:spPr/>
      <dgm:t>
        <a:bodyPr/>
        <a:lstStyle/>
        <a:p>
          <a:endParaRPr lang="en-US"/>
        </a:p>
      </dgm:t>
    </dgm:pt>
    <dgm:pt modelId="{6A0BE10C-DD02-3D4E-BDD2-97C866A58BB4}" type="pres">
      <dgm:prSet presAssocID="{23E36515-1590-E54B-A9EB-CE00A2E5E8CD}" presName="Name0" presStyleCnt="0">
        <dgm:presLayoutVars>
          <dgm:dir/>
          <dgm:resizeHandles val="exact"/>
        </dgm:presLayoutVars>
      </dgm:prSet>
      <dgm:spPr/>
    </dgm:pt>
    <dgm:pt modelId="{5526696B-D9E6-1843-99F0-990D22F0F177}" type="pres">
      <dgm:prSet presAssocID="{7F02B54E-87D6-A64E-90C1-E5CD3F913A32}" presName="parTxOnly" presStyleLbl="node1" presStyleIdx="0" presStyleCnt="4" custLinFactNeighborY="-78293">
        <dgm:presLayoutVars>
          <dgm:bulletEnabled val="1"/>
        </dgm:presLayoutVars>
      </dgm:prSet>
      <dgm:spPr/>
    </dgm:pt>
    <dgm:pt modelId="{0B4D1429-00DC-3E41-828D-7F4F70607BBD}" type="pres">
      <dgm:prSet presAssocID="{0BB97587-E1A1-6743-A978-40DF19670267}" presName="parSpace" presStyleCnt="0"/>
      <dgm:spPr/>
    </dgm:pt>
    <dgm:pt modelId="{664AF400-BE1B-5140-A572-E8AF362A5B0C}" type="pres">
      <dgm:prSet presAssocID="{977645F1-898D-5C41-8BA1-076B3E8FB1FB}" presName="parTxOnly" presStyleLbl="node1" presStyleIdx="1" presStyleCnt="4" custLinFactNeighborY="-79337">
        <dgm:presLayoutVars>
          <dgm:bulletEnabled val="1"/>
        </dgm:presLayoutVars>
      </dgm:prSet>
      <dgm:spPr/>
    </dgm:pt>
    <dgm:pt modelId="{AB2882C2-E7DA-1B44-830E-36F256A6464C}" type="pres">
      <dgm:prSet presAssocID="{0B4D49AC-38B0-694B-A4DD-F71A30E66279}" presName="parSpace" presStyleCnt="0"/>
      <dgm:spPr/>
    </dgm:pt>
    <dgm:pt modelId="{6988DF3D-97A1-4344-A3B5-72866F309BFA}" type="pres">
      <dgm:prSet presAssocID="{FC87607B-F957-5746-B32E-B10A81C7DAF2}" presName="parTxOnly" presStyleLbl="node1" presStyleIdx="2" presStyleCnt="4" custLinFactNeighborY="-78293">
        <dgm:presLayoutVars>
          <dgm:bulletEnabled val="1"/>
        </dgm:presLayoutVars>
      </dgm:prSet>
      <dgm:spPr/>
    </dgm:pt>
    <dgm:pt modelId="{1ACD468D-1D3C-9943-BD06-47BFF86CE153}" type="pres">
      <dgm:prSet presAssocID="{45CD56E0-EC00-CB47-9881-5F254F003F78}" presName="parSpace" presStyleCnt="0"/>
      <dgm:spPr/>
    </dgm:pt>
    <dgm:pt modelId="{44A136FB-2818-0F42-8F3F-199E0BD43516}" type="pres">
      <dgm:prSet presAssocID="{09D857B9-34D1-D248-B3EF-AE54668AEED5}" presName="parTxOnly" presStyleLbl="node1" presStyleIdx="3" presStyleCnt="4" custLinFactNeighborX="5153" custLinFactNeighborY="-78584">
        <dgm:presLayoutVars>
          <dgm:bulletEnabled val="1"/>
        </dgm:presLayoutVars>
      </dgm:prSet>
      <dgm:spPr/>
    </dgm:pt>
  </dgm:ptLst>
  <dgm:cxnLst>
    <dgm:cxn modelId="{6C6BC51B-3B8D-1E40-892F-B2E9EB60A50D}" type="presOf" srcId="{09D857B9-34D1-D248-B3EF-AE54668AEED5}" destId="{44A136FB-2818-0F42-8F3F-199E0BD43516}" srcOrd="0" destOrd="0" presId="urn:microsoft.com/office/officeart/2005/8/layout/hChevron3"/>
    <dgm:cxn modelId="{EE19E679-A709-B54B-84E6-BE3A2CA5A487}" srcId="{23E36515-1590-E54B-A9EB-CE00A2E5E8CD}" destId="{09D857B9-34D1-D248-B3EF-AE54668AEED5}" srcOrd="3" destOrd="0" parTransId="{09169604-6E50-AF45-B48D-4671B1E49012}" sibTransId="{17E32E5D-A636-AE42-AC79-42E2858A024C}"/>
    <dgm:cxn modelId="{9262838C-ECDE-544D-A909-63658C15555A}" srcId="{23E36515-1590-E54B-A9EB-CE00A2E5E8CD}" destId="{FC87607B-F957-5746-B32E-B10A81C7DAF2}" srcOrd="2" destOrd="0" parTransId="{FF19A2D9-9A72-5F47-B19E-1DB6D1FBF878}" sibTransId="{45CD56E0-EC00-CB47-9881-5F254F003F78}"/>
    <dgm:cxn modelId="{0C8C6CAD-DE1C-6744-A4EB-29B60A9534E7}" srcId="{23E36515-1590-E54B-A9EB-CE00A2E5E8CD}" destId="{7F02B54E-87D6-A64E-90C1-E5CD3F913A32}" srcOrd="0" destOrd="0" parTransId="{8817D791-6269-674D-8A10-BAD4D6F2DEA4}" sibTransId="{0BB97587-E1A1-6743-A978-40DF19670267}"/>
    <dgm:cxn modelId="{BC4B8EAF-1438-D342-A4D9-F43D7191D9D8}" type="presOf" srcId="{7F02B54E-87D6-A64E-90C1-E5CD3F913A32}" destId="{5526696B-D9E6-1843-99F0-990D22F0F177}" srcOrd="0" destOrd="0" presId="urn:microsoft.com/office/officeart/2005/8/layout/hChevron3"/>
    <dgm:cxn modelId="{A49F0FB6-1163-E04B-AD99-A6F48CA72399}" type="presOf" srcId="{977645F1-898D-5C41-8BA1-076B3E8FB1FB}" destId="{664AF400-BE1B-5140-A572-E8AF362A5B0C}" srcOrd="0" destOrd="0" presId="urn:microsoft.com/office/officeart/2005/8/layout/hChevron3"/>
    <dgm:cxn modelId="{97A45AC4-C16F-A04C-A6D5-25AD4418791A}" type="presOf" srcId="{FC87607B-F957-5746-B32E-B10A81C7DAF2}" destId="{6988DF3D-97A1-4344-A3B5-72866F309BFA}" srcOrd="0" destOrd="0" presId="urn:microsoft.com/office/officeart/2005/8/layout/hChevron3"/>
    <dgm:cxn modelId="{2429D8CA-337D-C449-BB04-80DE0CD08D59}" type="presOf" srcId="{23E36515-1590-E54B-A9EB-CE00A2E5E8CD}" destId="{6A0BE10C-DD02-3D4E-BDD2-97C866A58BB4}" srcOrd="0" destOrd="0" presId="urn:microsoft.com/office/officeart/2005/8/layout/hChevron3"/>
    <dgm:cxn modelId="{4CEB8CF3-F213-404C-8024-F0CE4C935EFF}" srcId="{23E36515-1590-E54B-A9EB-CE00A2E5E8CD}" destId="{977645F1-898D-5C41-8BA1-076B3E8FB1FB}" srcOrd="1" destOrd="0" parTransId="{475E1ADC-9C5A-5245-9319-65583B7B16DC}" sibTransId="{0B4D49AC-38B0-694B-A4DD-F71A30E66279}"/>
    <dgm:cxn modelId="{0E3E2AC2-560F-C744-AFFB-0142E21E8A0C}" type="presParOf" srcId="{6A0BE10C-DD02-3D4E-BDD2-97C866A58BB4}" destId="{5526696B-D9E6-1843-99F0-990D22F0F177}" srcOrd="0" destOrd="0" presId="urn:microsoft.com/office/officeart/2005/8/layout/hChevron3"/>
    <dgm:cxn modelId="{DD3E1B72-0A10-CC4A-A4E3-FB473ACCE2B7}" type="presParOf" srcId="{6A0BE10C-DD02-3D4E-BDD2-97C866A58BB4}" destId="{0B4D1429-00DC-3E41-828D-7F4F70607BBD}" srcOrd="1" destOrd="0" presId="urn:microsoft.com/office/officeart/2005/8/layout/hChevron3"/>
    <dgm:cxn modelId="{BE25B0C0-77FF-AB42-8872-E0DB9755CE89}" type="presParOf" srcId="{6A0BE10C-DD02-3D4E-BDD2-97C866A58BB4}" destId="{664AF400-BE1B-5140-A572-E8AF362A5B0C}" srcOrd="2" destOrd="0" presId="urn:microsoft.com/office/officeart/2005/8/layout/hChevron3"/>
    <dgm:cxn modelId="{AE4C9594-9027-084F-BF12-91E3A18116BF}" type="presParOf" srcId="{6A0BE10C-DD02-3D4E-BDD2-97C866A58BB4}" destId="{AB2882C2-E7DA-1B44-830E-36F256A6464C}" srcOrd="3" destOrd="0" presId="urn:microsoft.com/office/officeart/2005/8/layout/hChevron3"/>
    <dgm:cxn modelId="{A49759D5-6AB8-3E42-9555-3A44288745DC}" type="presParOf" srcId="{6A0BE10C-DD02-3D4E-BDD2-97C866A58BB4}" destId="{6988DF3D-97A1-4344-A3B5-72866F309BFA}" srcOrd="4" destOrd="0" presId="urn:microsoft.com/office/officeart/2005/8/layout/hChevron3"/>
    <dgm:cxn modelId="{81B9DD69-9AB9-E447-9035-473090F3163F}" type="presParOf" srcId="{6A0BE10C-DD02-3D4E-BDD2-97C866A58BB4}" destId="{1ACD468D-1D3C-9943-BD06-47BFF86CE153}" srcOrd="5" destOrd="0" presId="urn:microsoft.com/office/officeart/2005/8/layout/hChevron3"/>
    <dgm:cxn modelId="{61FE5095-A5E8-6646-9EFC-B286706A71A5}" type="presParOf" srcId="{6A0BE10C-DD02-3D4E-BDD2-97C866A58BB4}" destId="{44A136FB-2818-0F42-8F3F-199E0BD43516}"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C98B9C-9E1B-1849-9BF9-94D7F76DCE61}" type="doc">
      <dgm:prSet loTypeId="urn:microsoft.com/office/officeart/2005/8/layout/gear1" loCatId="" qsTypeId="urn:microsoft.com/office/officeart/2005/8/quickstyle/simple1" qsCatId="simple" csTypeId="urn:microsoft.com/office/officeart/2005/8/colors/accent1_2" csCatId="accent1" phldr="1"/>
      <dgm:spPr/>
    </dgm:pt>
    <dgm:pt modelId="{657988FF-CF64-AF4F-8A5F-ABE2FC6BF630}">
      <dgm:prSet phldrT="[Text]"/>
      <dgm:spPr/>
      <dgm:t>
        <a:bodyPr/>
        <a:lstStyle/>
        <a:p>
          <a:r>
            <a:rPr lang="en-US" dirty="0"/>
            <a:t>Comment</a:t>
          </a:r>
        </a:p>
      </dgm:t>
    </dgm:pt>
    <dgm:pt modelId="{F20FAD3F-71D8-8145-BFE4-22E12AD3B3AD}" type="parTrans" cxnId="{4BA349A6-37FE-9642-8F82-2374A5B1512C}">
      <dgm:prSet/>
      <dgm:spPr/>
      <dgm:t>
        <a:bodyPr/>
        <a:lstStyle/>
        <a:p>
          <a:endParaRPr lang="en-US"/>
        </a:p>
      </dgm:t>
    </dgm:pt>
    <dgm:pt modelId="{369C3701-1DC5-FF49-BBB7-650491226B75}" type="sibTrans" cxnId="{4BA349A6-37FE-9642-8F82-2374A5B1512C}">
      <dgm:prSet/>
      <dgm:spPr/>
      <dgm:t>
        <a:bodyPr/>
        <a:lstStyle/>
        <a:p>
          <a:endParaRPr lang="en-US"/>
        </a:p>
      </dgm:t>
    </dgm:pt>
    <dgm:pt modelId="{C19FC690-3932-354E-A7AF-515084A16276}">
      <dgm:prSet phldrT="[Text]"/>
      <dgm:spPr/>
      <dgm:t>
        <a:bodyPr/>
        <a:lstStyle/>
        <a:p>
          <a:r>
            <a:rPr lang="en-US" dirty="0" err="1"/>
            <a:t>LogReg</a:t>
          </a:r>
          <a:endParaRPr lang="en-US" dirty="0"/>
        </a:p>
      </dgm:t>
    </dgm:pt>
    <dgm:pt modelId="{94FA16C8-5FB8-8E41-A281-0D733D750A09}" type="parTrans" cxnId="{3D0C8900-6BC0-ED44-A2A6-64DADEB0F47A}">
      <dgm:prSet/>
      <dgm:spPr/>
      <dgm:t>
        <a:bodyPr/>
        <a:lstStyle/>
        <a:p>
          <a:endParaRPr lang="en-US"/>
        </a:p>
      </dgm:t>
    </dgm:pt>
    <dgm:pt modelId="{F943ACB8-6DE3-3B47-AA54-9869E1B3B9AA}" type="sibTrans" cxnId="{3D0C8900-6BC0-ED44-A2A6-64DADEB0F47A}">
      <dgm:prSet/>
      <dgm:spPr/>
      <dgm:t>
        <a:bodyPr/>
        <a:lstStyle/>
        <a:p>
          <a:endParaRPr lang="en-US"/>
        </a:p>
      </dgm:t>
    </dgm:pt>
    <dgm:pt modelId="{2B292A06-840D-FB44-B9B4-6BE3A840B702}">
      <dgm:prSet phldrT="[Text]"/>
      <dgm:spPr/>
      <dgm:t>
        <a:bodyPr/>
        <a:lstStyle/>
        <a:p>
          <a:r>
            <a:rPr lang="en-US" dirty="0"/>
            <a:t>Prediction</a:t>
          </a:r>
        </a:p>
      </dgm:t>
    </dgm:pt>
    <dgm:pt modelId="{512C22AF-52CC-CB4F-A1CF-6082BACBD529}" type="parTrans" cxnId="{3F4EA301-46F7-F44D-8D04-67BA5D9350C5}">
      <dgm:prSet/>
      <dgm:spPr/>
      <dgm:t>
        <a:bodyPr/>
        <a:lstStyle/>
        <a:p>
          <a:endParaRPr lang="en-US"/>
        </a:p>
      </dgm:t>
    </dgm:pt>
    <dgm:pt modelId="{D89E6829-E824-8A42-AB0C-B654F5F0610D}" type="sibTrans" cxnId="{3F4EA301-46F7-F44D-8D04-67BA5D9350C5}">
      <dgm:prSet/>
      <dgm:spPr/>
      <dgm:t>
        <a:bodyPr/>
        <a:lstStyle/>
        <a:p>
          <a:endParaRPr lang="en-US"/>
        </a:p>
      </dgm:t>
    </dgm:pt>
    <dgm:pt modelId="{26CC843D-25FD-8146-A8EF-483D86F47007}" type="pres">
      <dgm:prSet presAssocID="{94C98B9C-9E1B-1849-9BF9-94D7F76DCE61}" presName="composite" presStyleCnt="0">
        <dgm:presLayoutVars>
          <dgm:chMax val="3"/>
          <dgm:animLvl val="lvl"/>
          <dgm:resizeHandles val="exact"/>
        </dgm:presLayoutVars>
      </dgm:prSet>
      <dgm:spPr/>
    </dgm:pt>
    <dgm:pt modelId="{93A025B8-3821-5B47-B69A-A7A8433A59EE}" type="pres">
      <dgm:prSet presAssocID="{657988FF-CF64-AF4F-8A5F-ABE2FC6BF630}" presName="gear1" presStyleLbl="node1" presStyleIdx="0" presStyleCnt="3">
        <dgm:presLayoutVars>
          <dgm:chMax val="1"/>
          <dgm:bulletEnabled val="1"/>
        </dgm:presLayoutVars>
      </dgm:prSet>
      <dgm:spPr/>
    </dgm:pt>
    <dgm:pt modelId="{DEA162C9-5671-A84D-A0E9-8E883A3268E3}" type="pres">
      <dgm:prSet presAssocID="{657988FF-CF64-AF4F-8A5F-ABE2FC6BF630}" presName="gear1srcNode" presStyleLbl="node1" presStyleIdx="0" presStyleCnt="3"/>
      <dgm:spPr/>
    </dgm:pt>
    <dgm:pt modelId="{26F67F2D-F89F-BB4B-886D-7CB7349EE5BE}" type="pres">
      <dgm:prSet presAssocID="{657988FF-CF64-AF4F-8A5F-ABE2FC6BF630}" presName="gear1dstNode" presStyleLbl="node1" presStyleIdx="0" presStyleCnt="3"/>
      <dgm:spPr/>
    </dgm:pt>
    <dgm:pt modelId="{0EC0D006-CAF9-004E-B3EB-87F437C11FB5}" type="pres">
      <dgm:prSet presAssocID="{C19FC690-3932-354E-A7AF-515084A16276}" presName="gear2" presStyleLbl="node1" presStyleIdx="1" presStyleCnt="3">
        <dgm:presLayoutVars>
          <dgm:chMax val="1"/>
          <dgm:bulletEnabled val="1"/>
        </dgm:presLayoutVars>
      </dgm:prSet>
      <dgm:spPr/>
    </dgm:pt>
    <dgm:pt modelId="{98107F8C-2EA6-4B42-B658-63E243CBBB98}" type="pres">
      <dgm:prSet presAssocID="{C19FC690-3932-354E-A7AF-515084A16276}" presName="gear2srcNode" presStyleLbl="node1" presStyleIdx="1" presStyleCnt="3"/>
      <dgm:spPr/>
    </dgm:pt>
    <dgm:pt modelId="{E5D94770-FF6F-514C-B1AE-DDEB02AB0A0E}" type="pres">
      <dgm:prSet presAssocID="{C19FC690-3932-354E-A7AF-515084A16276}" presName="gear2dstNode" presStyleLbl="node1" presStyleIdx="1" presStyleCnt="3"/>
      <dgm:spPr/>
    </dgm:pt>
    <dgm:pt modelId="{D3E8F273-CD15-4845-B8D3-611B57BE999D}" type="pres">
      <dgm:prSet presAssocID="{2B292A06-840D-FB44-B9B4-6BE3A840B702}" presName="gear3" presStyleLbl="node1" presStyleIdx="2" presStyleCnt="3"/>
      <dgm:spPr/>
    </dgm:pt>
    <dgm:pt modelId="{5DC2C7A7-E8ED-7144-8911-09B87EC40478}" type="pres">
      <dgm:prSet presAssocID="{2B292A06-840D-FB44-B9B4-6BE3A840B702}" presName="gear3tx" presStyleLbl="node1" presStyleIdx="2" presStyleCnt="3">
        <dgm:presLayoutVars>
          <dgm:chMax val="1"/>
          <dgm:bulletEnabled val="1"/>
        </dgm:presLayoutVars>
      </dgm:prSet>
      <dgm:spPr/>
    </dgm:pt>
    <dgm:pt modelId="{9A6D710D-A269-954E-B633-D8C1CFFAA346}" type="pres">
      <dgm:prSet presAssocID="{2B292A06-840D-FB44-B9B4-6BE3A840B702}" presName="gear3srcNode" presStyleLbl="node1" presStyleIdx="2" presStyleCnt="3"/>
      <dgm:spPr/>
    </dgm:pt>
    <dgm:pt modelId="{18B0A4ED-A654-DD4C-9E52-4FDE86BBB24D}" type="pres">
      <dgm:prSet presAssocID="{2B292A06-840D-FB44-B9B4-6BE3A840B702}" presName="gear3dstNode" presStyleLbl="node1" presStyleIdx="2" presStyleCnt="3"/>
      <dgm:spPr/>
    </dgm:pt>
    <dgm:pt modelId="{94D868A3-2F55-344C-A1B9-C8B39D2C22CE}" type="pres">
      <dgm:prSet presAssocID="{369C3701-1DC5-FF49-BBB7-650491226B75}" presName="connector1" presStyleLbl="sibTrans2D1" presStyleIdx="0" presStyleCnt="3"/>
      <dgm:spPr/>
    </dgm:pt>
    <dgm:pt modelId="{CCABCD02-1821-6D41-8457-7441E52DF00B}" type="pres">
      <dgm:prSet presAssocID="{F943ACB8-6DE3-3B47-AA54-9869E1B3B9AA}" presName="connector2" presStyleLbl="sibTrans2D1" presStyleIdx="1" presStyleCnt="3"/>
      <dgm:spPr/>
    </dgm:pt>
    <dgm:pt modelId="{750097C7-3C6F-1E4C-A4ED-CE8524785F1F}" type="pres">
      <dgm:prSet presAssocID="{D89E6829-E824-8A42-AB0C-B654F5F0610D}" presName="connector3" presStyleLbl="sibTrans2D1" presStyleIdx="2" presStyleCnt="3"/>
      <dgm:spPr/>
    </dgm:pt>
  </dgm:ptLst>
  <dgm:cxnLst>
    <dgm:cxn modelId="{3D0C8900-6BC0-ED44-A2A6-64DADEB0F47A}" srcId="{94C98B9C-9E1B-1849-9BF9-94D7F76DCE61}" destId="{C19FC690-3932-354E-A7AF-515084A16276}" srcOrd="1" destOrd="0" parTransId="{94FA16C8-5FB8-8E41-A281-0D733D750A09}" sibTransId="{F943ACB8-6DE3-3B47-AA54-9869E1B3B9AA}"/>
    <dgm:cxn modelId="{3F4EA301-46F7-F44D-8D04-67BA5D9350C5}" srcId="{94C98B9C-9E1B-1849-9BF9-94D7F76DCE61}" destId="{2B292A06-840D-FB44-B9B4-6BE3A840B702}" srcOrd="2" destOrd="0" parTransId="{512C22AF-52CC-CB4F-A1CF-6082BACBD529}" sibTransId="{D89E6829-E824-8A42-AB0C-B654F5F0610D}"/>
    <dgm:cxn modelId="{C0F03513-6FB4-B54A-8EB9-43A5C0D0FA6D}" type="presOf" srcId="{F943ACB8-6DE3-3B47-AA54-9869E1B3B9AA}" destId="{CCABCD02-1821-6D41-8457-7441E52DF00B}" srcOrd="0" destOrd="0" presId="urn:microsoft.com/office/officeart/2005/8/layout/gear1"/>
    <dgm:cxn modelId="{36616518-7E87-D14F-89E4-14ABC2DF66EE}" type="presOf" srcId="{94C98B9C-9E1B-1849-9BF9-94D7F76DCE61}" destId="{26CC843D-25FD-8146-A8EF-483D86F47007}" srcOrd="0" destOrd="0" presId="urn:microsoft.com/office/officeart/2005/8/layout/gear1"/>
    <dgm:cxn modelId="{B9F69E19-3922-DB46-9FD5-C269D38786F9}" type="presOf" srcId="{C19FC690-3932-354E-A7AF-515084A16276}" destId="{0EC0D006-CAF9-004E-B3EB-87F437C11FB5}" srcOrd="0" destOrd="0" presId="urn:microsoft.com/office/officeart/2005/8/layout/gear1"/>
    <dgm:cxn modelId="{0F4F8F1D-FAAF-F645-8C1A-783F9DA70F9F}" type="presOf" srcId="{2B292A06-840D-FB44-B9B4-6BE3A840B702}" destId="{9A6D710D-A269-954E-B633-D8C1CFFAA346}" srcOrd="2" destOrd="0" presId="urn:microsoft.com/office/officeart/2005/8/layout/gear1"/>
    <dgm:cxn modelId="{15E04D23-510F-7449-971D-CEFEF9E842F9}" type="presOf" srcId="{C19FC690-3932-354E-A7AF-515084A16276}" destId="{98107F8C-2EA6-4B42-B658-63E243CBBB98}" srcOrd="1" destOrd="0" presId="urn:microsoft.com/office/officeart/2005/8/layout/gear1"/>
    <dgm:cxn modelId="{74C88B39-5F73-004D-93F7-B3D88FAE2346}" type="presOf" srcId="{C19FC690-3932-354E-A7AF-515084A16276}" destId="{E5D94770-FF6F-514C-B1AE-DDEB02AB0A0E}" srcOrd="2" destOrd="0" presId="urn:microsoft.com/office/officeart/2005/8/layout/gear1"/>
    <dgm:cxn modelId="{8FE0A262-D6C6-C746-9E20-AF25E35E307B}" type="presOf" srcId="{657988FF-CF64-AF4F-8A5F-ABE2FC6BF630}" destId="{DEA162C9-5671-A84D-A0E9-8E883A3268E3}" srcOrd="1" destOrd="0" presId="urn:microsoft.com/office/officeart/2005/8/layout/gear1"/>
    <dgm:cxn modelId="{4D7CE764-EAB5-0D4A-B28A-FB1AD49829ED}" type="presOf" srcId="{657988FF-CF64-AF4F-8A5F-ABE2FC6BF630}" destId="{93A025B8-3821-5B47-B69A-A7A8433A59EE}" srcOrd="0" destOrd="0" presId="urn:microsoft.com/office/officeart/2005/8/layout/gear1"/>
    <dgm:cxn modelId="{D1725482-652C-0E42-9F3B-D090AE05229D}" type="presOf" srcId="{657988FF-CF64-AF4F-8A5F-ABE2FC6BF630}" destId="{26F67F2D-F89F-BB4B-886D-7CB7349EE5BE}" srcOrd="2" destOrd="0" presId="urn:microsoft.com/office/officeart/2005/8/layout/gear1"/>
    <dgm:cxn modelId="{4BA349A6-37FE-9642-8F82-2374A5B1512C}" srcId="{94C98B9C-9E1B-1849-9BF9-94D7F76DCE61}" destId="{657988FF-CF64-AF4F-8A5F-ABE2FC6BF630}" srcOrd="0" destOrd="0" parTransId="{F20FAD3F-71D8-8145-BFE4-22E12AD3B3AD}" sibTransId="{369C3701-1DC5-FF49-BBB7-650491226B75}"/>
    <dgm:cxn modelId="{C42EF6BB-EF5F-0D4D-A9B1-DC42E648BC64}" type="presOf" srcId="{2B292A06-840D-FB44-B9B4-6BE3A840B702}" destId="{18B0A4ED-A654-DD4C-9E52-4FDE86BBB24D}" srcOrd="3" destOrd="0" presId="urn:microsoft.com/office/officeart/2005/8/layout/gear1"/>
    <dgm:cxn modelId="{B65BE4C1-A6A4-8D43-9FB5-02CC9EB46231}" type="presOf" srcId="{2B292A06-840D-FB44-B9B4-6BE3A840B702}" destId="{D3E8F273-CD15-4845-B8D3-611B57BE999D}" srcOrd="0" destOrd="0" presId="urn:microsoft.com/office/officeart/2005/8/layout/gear1"/>
    <dgm:cxn modelId="{81D97AC2-DCB9-D347-9404-7DBCADE1DA48}" type="presOf" srcId="{D89E6829-E824-8A42-AB0C-B654F5F0610D}" destId="{750097C7-3C6F-1E4C-A4ED-CE8524785F1F}" srcOrd="0" destOrd="0" presId="urn:microsoft.com/office/officeart/2005/8/layout/gear1"/>
    <dgm:cxn modelId="{3AA97CCB-594C-E943-98C1-E00D4094F2A8}" type="presOf" srcId="{369C3701-1DC5-FF49-BBB7-650491226B75}" destId="{94D868A3-2F55-344C-A1B9-C8B39D2C22CE}" srcOrd="0" destOrd="0" presId="urn:microsoft.com/office/officeart/2005/8/layout/gear1"/>
    <dgm:cxn modelId="{ECEB40EB-81AD-6C44-85C0-8E3FCB085869}" type="presOf" srcId="{2B292A06-840D-FB44-B9B4-6BE3A840B702}" destId="{5DC2C7A7-E8ED-7144-8911-09B87EC40478}" srcOrd="1" destOrd="0" presId="urn:microsoft.com/office/officeart/2005/8/layout/gear1"/>
    <dgm:cxn modelId="{F6A3BE35-22CF-6647-BA9B-0C748DEB77C5}" type="presParOf" srcId="{26CC843D-25FD-8146-A8EF-483D86F47007}" destId="{93A025B8-3821-5B47-B69A-A7A8433A59EE}" srcOrd="0" destOrd="0" presId="urn:microsoft.com/office/officeart/2005/8/layout/gear1"/>
    <dgm:cxn modelId="{C7703B2C-94FC-B648-894A-57C6DF6B5E38}" type="presParOf" srcId="{26CC843D-25FD-8146-A8EF-483D86F47007}" destId="{DEA162C9-5671-A84D-A0E9-8E883A3268E3}" srcOrd="1" destOrd="0" presId="urn:microsoft.com/office/officeart/2005/8/layout/gear1"/>
    <dgm:cxn modelId="{B3A797B1-4ABF-A745-A68E-5F8C8A9CB8BE}" type="presParOf" srcId="{26CC843D-25FD-8146-A8EF-483D86F47007}" destId="{26F67F2D-F89F-BB4B-886D-7CB7349EE5BE}" srcOrd="2" destOrd="0" presId="urn:microsoft.com/office/officeart/2005/8/layout/gear1"/>
    <dgm:cxn modelId="{5321DE20-D02F-0F41-9681-07BF643535AF}" type="presParOf" srcId="{26CC843D-25FD-8146-A8EF-483D86F47007}" destId="{0EC0D006-CAF9-004E-B3EB-87F437C11FB5}" srcOrd="3" destOrd="0" presId="urn:microsoft.com/office/officeart/2005/8/layout/gear1"/>
    <dgm:cxn modelId="{09CE10AC-10D0-F447-BAC2-F7B25564007E}" type="presParOf" srcId="{26CC843D-25FD-8146-A8EF-483D86F47007}" destId="{98107F8C-2EA6-4B42-B658-63E243CBBB98}" srcOrd="4" destOrd="0" presId="urn:microsoft.com/office/officeart/2005/8/layout/gear1"/>
    <dgm:cxn modelId="{41B17FDC-2EEF-4E4D-B6FB-08A6525A9E1B}" type="presParOf" srcId="{26CC843D-25FD-8146-A8EF-483D86F47007}" destId="{E5D94770-FF6F-514C-B1AE-DDEB02AB0A0E}" srcOrd="5" destOrd="0" presId="urn:microsoft.com/office/officeart/2005/8/layout/gear1"/>
    <dgm:cxn modelId="{4FDD1F86-45DD-D345-905F-C0C31673449E}" type="presParOf" srcId="{26CC843D-25FD-8146-A8EF-483D86F47007}" destId="{D3E8F273-CD15-4845-B8D3-611B57BE999D}" srcOrd="6" destOrd="0" presId="urn:microsoft.com/office/officeart/2005/8/layout/gear1"/>
    <dgm:cxn modelId="{5554222A-5E2A-1D4B-AB39-B9FCDDEB39D5}" type="presParOf" srcId="{26CC843D-25FD-8146-A8EF-483D86F47007}" destId="{5DC2C7A7-E8ED-7144-8911-09B87EC40478}" srcOrd="7" destOrd="0" presId="urn:microsoft.com/office/officeart/2005/8/layout/gear1"/>
    <dgm:cxn modelId="{A3E8FCFE-1F43-964D-953F-9B3DC0CFCB11}" type="presParOf" srcId="{26CC843D-25FD-8146-A8EF-483D86F47007}" destId="{9A6D710D-A269-954E-B633-D8C1CFFAA346}" srcOrd="8" destOrd="0" presId="urn:microsoft.com/office/officeart/2005/8/layout/gear1"/>
    <dgm:cxn modelId="{3D0171C1-C6C6-7D42-971D-13AFD8845013}" type="presParOf" srcId="{26CC843D-25FD-8146-A8EF-483D86F47007}" destId="{18B0A4ED-A654-DD4C-9E52-4FDE86BBB24D}" srcOrd="9" destOrd="0" presId="urn:microsoft.com/office/officeart/2005/8/layout/gear1"/>
    <dgm:cxn modelId="{83855137-B251-D34A-89F5-832D712B3236}" type="presParOf" srcId="{26CC843D-25FD-8146-A8EF-483D86F47007}" destId="{94D868A3-2F55-344C-A1B9-C8B39D2C22CE}" srcOrd="10" destOrd="0" presId="urn:microsoft.com/office/officeart/2005/8/layout/gear1"/>
    <dgm:cxn modelId="{01A9540B-8ABF-DD4E-8FDA-D3F0053B41AD}" type="presParOf" srcId="{26CC843D-25FD-8146-A8EF-483D86F47007}" destId="{CCABCD02-1821-6D41-8457-7441E52DF00B}" srcOrd="11" destOrd="0" presId="urn:microsoft.com/office/officeart/2005/8/layout/gear1"/>
    <dgm:cxn modelId="{DD0092F3-E484-7E45-BAE2-FA4837B1683E}" type="presParOf" srcId="{26CC843D-25FD-8146-A8EF-483D86F47007}" destId="{750097C7-3C6F-1E4C-A4ED-CE8524785F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14BF9-4F08-C747-AE55-E785220DDD90}">
      <dsp:nvSpPr>
        <dsp:cNvPr id="0" name=""/>
        <dsp:cNvSpPr/>
      </dsp:nvSpPr>
      <dsp:spPr>
        <a:xfrm>
          <a:off x="631773" y="0"/>
          <a:ext cx="7160099" cy="385557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3B52A-B0D7-DF48-8D8E-8A506B3ECBA4}">
      <dsp:nvSpPr>
        <dsp:cNvPr id="0" name=""/>
        <dsp:cNvSpPr/>
      </dsp:nvSpPr>
      <dsp:spPr>
        <a:xfrm>
          <a:off x="0" y="1156671"/>
          <a:ext cx="2527094" cy="1542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2015</a:t>
          </a:r>
        </a:p>
        <a:p>
          <a:pPr marL="0" lvl="0" indent="0" algn="ctr" defTabSz="800100">
            <a:lnSpc>
              <a:spcPct val="90000"/>
            </a:lnSpc>
            <a:spcBef>
              <a:spcPct val="0"/>
            </a:spcBef>
            <a:spcAft>
              <a:spcPct val="35000"/>
            </a:spcAft>
            <a:buNone/>
          </a:pPr>
          <a:r>
            <a:rPr lang="en-US" sz="1800" kern="1200" dirty="0"/>
            <a:t>Clean Water Rule:</a:t>
          </a:r>
          <a:br>
            <a:rPr lang="en-US" sz="1800" kern="1200" dirty="0"/>
          </a:br>
          <a:r>
            <a:rPr lang="en-US" sz="1800" kern="1200" dirty="0"/>
            <a:t>Def of “WOTUS”</a:t>
          </a:r>
          <a:br>
            <a:rPr lang="en-US" sz="1800" kern="1200" dirty="0"/>
          </a:br>
          <a:r>
            <a:rPr lang="en-US" sz="1800" kern="1200" dirty="0"/>
            <a:t>(Obama Administration)</a:t>
          </a:r>
        </a:p>
        <a:p>
          <a:pPr marL="0" lvl="0" indent="0" algn="ctr" defTabSz="800100">
            <a:lnSpc>
              <a:spcPct val="90000"/>
            </a:lnSpc>
            <a:spcBef>
              <a:spcPct val="0"/>
            </a:spcBef>
            <a:spcAft>
              <a:spcPct val="35000"/>
            </a:spcAft>
            <a:buNone/>
          </a:pPr>
          <a:endParaRPr lang="en-US" sz="1800" kern="1200" dirty="0"/>
        </a:p>
      </dsp:txBody>
      <dsp:txXfrm>
        <a:off x="75285" y="1231956"/>
        <a:ext cx="2376524" cy="1391658"/>
      </dsp:txXfrm>
    </dsp:sp>
    <dsp:sp modelId="{DB36D690-AC54-9B4B-95BD-7040D31A3D61}">
      <dsp:nvSpPr>
        <dsp:cNvPr id="0" name=""/>
        <dsp:cNvSpPr/>
      </dsp:nvSpPr>
      <dsp:spPr>
        <a:xfrm>
          <a:off x="2948276" y="1156671"/>
          <a:ext cx="2527094" cy="1542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2017</a:t>
          </a:r>
        </a:p>
        <a:p>
          <a:pPr marL="0" lvl="0" indent="0" algn="ctr" defTabSz="800100">
            <a:lnSpc>
              <a:spcPct val="90000"/>
            </a:lnSpc>
            <a:spcBef>
              <a:spcPct val="0"/>
            </a:spcBef>
            <a:spcAft>
              <a:spcPct val="35000"/>
            </a:spcAft>
            <a:buNone/>
          </a:pPr>
          <a:r>
            <a:rPr lang="en-US" sz="1800" kern="1200" dirty="0"/>
            <a:t>Trump Executive Order:</a:t>
          </a:r>
          <a:br>
            <a:rPr lang="en-US" sz="1800" kern="1200" dirty="0"/>
          </a:br>
          <a:r>
            <a:rPr lang="en-US" sz="1800" kern="1200" dirty="0"/>
            <a:t>Revise/Repeal 2015 Rule</a:t>
          </a:r>
        </a:p>
      </dsp:txBody>
      <dsp:txXfrm>
        <a:off x="3023561" y="1231956"/>
        <a:ext cx="2376524" cy="1391658"/>
      </dsp:txXfrm>
    </dsp:sp>
    <dsp:sp modelId="{197A0E64-BA50-1B46-8311-38418BBC4C38}">
      <dsp:nvSpPr>
        <dsp:cNvPr id="0" name=""/>
        <dsp:cNvSpPr/>
      </dsp:nvSpPr>
      <dsp:spPr>
        <a:xfrm>
          <a:off x="5896552" y="1156671"/>
          <a:ext cx="2527094" cy="1542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2019</a:t>
          </a:r>
        </a:p>
        <a:p>
          <a:pPr marL="0" lvl="0" indent="0" algn="ctr" defTabSz="800100">
            <a:lnSpc>
              <a:spcPct val="90000"/>
            </a:lnSpc>
            <a:spcBef>
              <a:spcPct val="0"/>
            </a:spcBef>
            <a:spcAft>
              <a:spcPct val="35000"/>
            </a:spcAft>
            <a:buNone/>
          </a:pPr>
          <a:r>
            <a:rPr lang="en-US" sz="1800" kern="1200" dirty="0"/>
            <a:t>60 Day Public Comment Period</a:t>
          </a:r>
          <a:br>
            <a:rPr lang="en-US" sz="1800" kern="1200" dirty="0"/>
          </a:br>
          <a:r>
            <a:rPr lang="en-US" sz="1800" kern="1200" dirty="0"/>
            <a:t>Final Decision</a:t>
          </a:r>
        </a:p>
      </dsp:txBody>
      <dsp:txXfrm>
        <a:off x="5971837" y="1231956"/>
        <a:ext cx="2376524" cy="1391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6696B-D9E6-1843-99F0-990D22F0F177}">
      <dsp:nvSpPr>
        <dsp:cNvPr id="0" name=""/>
        <dsp:cNvSpPr/>
      </dsp:nvSpPr>
      <dsp:spPr>
        <a:xfrm>
          <a:off x="2080" y="1216893"/>
          <a:ext cx="2087551" cy="835020"/>
        </a:xfrm>
        <a:prstGeom prst="homePlate">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Collect Data</a:t>
          </a:r>
        </a:p>
      </dsp:txBody>
      <dsp:txXfrm>
        <a:off x="2080" y="1216893"/>
        <a:ext cx="1878796" cy="835020"/>
      </dsp:txXfrm>
    </dsp:sp>
    <dsp:sp modelId="{664AF400-BE1B-5140-A572-E8AF362A5B0C}">
      <dsp:nvSpPr>
        <dsp:cNvPr id="0" name=""/>
        <dsp:cNvSpPr/>
      </dsp:nvSpPr>
      <dsp:spPr>
        <a:xfrm>
          <a:off x="1672121" y="1208175"/>
          <a:ext cx="2087551" cy="835020"/>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Process Text</a:t>
          </a:r>
        </a:p>
      </dsp:txBody>
      <dsp:txXfrm>
        <a:off x="2089631" y="1208175"/>
        <a:ext cx="1252531" cy="835020"/>
      </dsp:txXfrm>
    </dsp:sp>
    <dsp:sp modelId="{6988DF3D-97A1-4344-A3B5-72866F309BFA}">
      <dsp:nvSpPr>
        <dsp:cNvPr id="0" name=""/>
        <dsp:cNvSpPr/>
      </dsp:nvSpPr>
      <dsp:spPr>
        <a:xfrm>
          <a:off x="3342163" y="1216893"/>
          <a:ext cx="2087551" cy="835020"/>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Run Models</a:t>
          </a:r>
        </a:p>
      </dsp:txBody>
      <dsp:txXfrm>
        <a:off x="3759673" y="1216893"/>
        <a:ext cx="1252531" cy="835020"/>
      </dsp:txXfrm>
    </dsp:sp>
    <dsp:sp modelId="{44A136FB-2818-0F42-8F3F-199E0BD43516}">
      <dsp:nvSpPr>
        <dsp:cNvPr id="0" name=""/>
        <dsp:cNvSpPr/>
      </dsp:nvSpPr>
      <dsp:spPr>
        <a:xfrm>
          <a:off x="5014285" y="1214463"/>
          <a:ext cx="2087551" cy="835020"/>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Interpret Results</a:t>
          </a:r>
        </a:p>
      </dsp:txBody>
      <dsp:txXfrm>
        <a:off x="5431795" y="1214463"/>
        <a:ext cx="1252531" cy="8350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025B8-3821-5B47-B69A-A7A8433A59EE}">
      <dsp:nvSpPr>
        <dsp:cNvPr id="0" name=""/>
        <dsp:cNvSpPr/>
      </dsp:nvSpPr>
      <dsp:spPr>
        <a:xfrm>
          <a:off x="3696430" y="2300186"/>
          <a:ext cx="2811339" cy="281133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Comment</a:t>
          </a:r>
        </a:p>
      </dsp:txBody>
      <dsp:txXfrm>
        <a:off x="4261634" y="2958729"/>
        <a:ext cx="1680931" cy="1445086"/>
      </dsp:txXfrm>
    </dsp:sp>
    <dsp:sp modelId="{0EC0D006-CAF9-004E-B3EB-87F437C11FB5}">
      <dsp:nvSpPr>
        <dsp:cNvPr id="0" name=""/>
        <dsp:cNvSpPr/>
      </dsp:nvSpPr>
      <dsp:spPr>
        <a:xfrm>
          <a:off x="2060742" y="1635688"/>
          <a:ext cx="2044610" cy="204461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LogReg</a:t>
          </a:r>
          <a:endParaRPr lang="en-US" sz="2000" kern="1200" dirty="0"/>
        </a:p>
      </dsp:txBody>
      <dsp:txXfrm>
        <a:off x="2575479" y="2153536"/>
        <a:ext cx="1015136" cy="1008914"/>
      </dsp:txXfrm>
    </dsp:sp>
    <dsp:sp modelId="{D3E8F273-CD15-4845-B8D3-611B57BE999D}">
      <dsp:nvSpPr>
        <dsp:cNvPr id="0" name=""/>
        <dsp:cNvSpPr/>
      </dsp:nvSpPr>
      <dsp:spPr>
        <a:xfrm rot="20700000">
          <a:off x="3205932" y="225115"/>
          <a:ext cx="2003300" cy="200330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Prediction</a:t>
          </a:r>
        </a:p>
      </dsp:txBody>
      <dsp:txXfrm rot="-20700000">
        <a:off x="3645315" y="664498"/>
        <a:ext cx="1124535" cy="1124535"/>
      </dsp:txXfrm>
    </dsp:sp>
    <dsp:sp modelId="{94D868A3-2F55-344C-A1B9-C8B39D2C22CE}">
      <dsp:nvSpPr>
        <dsp:cNvPr id="0" name=""/>
        <dsp:cNvSpPr/>
      </dsp:nvSpPr>
      <dsp:spPr>
        <a:xfrm>
          <a:off x="3490458" y="1870134"/>
          <a:ext cx="3598514" cy="3598514"/>
        </a:xfrm>
        <a:prstGeom prst="circularArrow">
          <a:avLst>
            <a:gd name="adj1" fmla="val 4687"/>
            <a:gd name="adj2" fmla="val 299029"/>
            <a:gd name="adj3" fmla="val 2534438"/>
            <a:gd name="adj4" fmla="val 1582246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BCD02-1821-6D41-8457-7441E52DF00B}">
      <dsp:nvSpPr>
        <dsp:cNvPr id="0" name=""/>
        <dsp:cNvSpPr/>
      </dsp:nvSpPr>
      <dsp:spPr>
        <a:xfrm>
          <a:off x="1698645" y="1179357"/>
          <a:ext cx="2614545" cy="261454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0097C7-3C6F-1E4C-A4ED-CE8524785F1F}">
      <dsp:nvSpPr>
        <dsp:cNvPr id="0" name=""/>
        <dsp:cNvSpPr/>
      </dsp:nvSpPr>
      <dsp:spPr>
        <a:xfrm>
          <a:off x="2742548" y="-217618"/>
          <a:ext cx="2819006" cy="281900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6A59B78-649F-B243-ACDC-F127DBF0E0F5}"/>
              </a:ext>
            </a:extLst>
          </p:cNvPr>
          <p:cNvSpPr>
            <a:spLocks noGrp="1" noChangeArrowheads="1"/>
          </p:cNvSpPr>
          <p:nvPr>
            <p:ph type="hdr" sz="quarter"/>
          </p:nvPr>
        </p:nvSpPr>
        <p:spPr bwMode="auto">
          <a:xfrm>
            <a:off x="0" y="0"/>
            <a:ext cx="52705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t" anchorCtr="0" compatLnSpc="1">
            <a:prstTxWarp prst="textNoShape">
              <a:avLst/>
            </a:prstTxWarp>
            <a:spAutoFit/>
          </a:bodyPr>
          <a:lstStyle>
            <a:lvl1pPr defTabSz="915988">
              <a:defRPr b="0">
                <a:latin typeface="Arial Unicode MS" panose="020B0604020202020204" pitchFamily="34" charset="-128"/>
              </a:defRPr>
            </a:lvl1pPr>
          </a:lstStyle>
          <a:p>
            <a:endParaRPr lang="en-US" altLang="zh-TW"/>
          </a:p>
        </p:txBody>
      </p:sp>
      <p:sp>
        <p:nvSpPr>
          <p:cNvPr id="112643" name="Rectangle 3">
            <a:extLst>
              <a:ext uri="{FF2B5EF4-FFF2-40B4-BE49-F238E27FC236}">
                <a16:creationId xmlns:a16="http://schemas.microsoft.com/office/drawing/2014/main" id="{4440F237-2EF6-B643-B039-1302AB34675A}"/>
              </a:ext>
            </a:extLst>
          </p:cNvPr>
          <p:cNvSpPr>
            <a:spLocks noGrp="1" noChangeArrowheads="1"/>
          </p:cNvSpPr>
          <p:nvPr>
            <p:ph type="dt" sz="quarter" idx="1"/>
          </p:nvPr>
        </p:nvSpPr>
        <p:spPr bwMode="auto">
          <a:xfrm>
            <a:off x="6626225" y="0"/>
            <a:ext cx="6651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t" anchorCtr="0" compatLnSpc="1">
            <a:prstTxWarp prst="textNoShape">
              <a:avLst/>
            </a:prstTxWarp>
            <a:spAutoFit/>
          </a:bodyPr>
          <a:lstStyle>
            <a:lvl1pPr algn="r" defTabSz="915988">
              <a:defRPr b="0">
                <a:latin typeface="Arial Unicode MS" panose="020B0604020202020204" pitchFamily="34" charset="-128"/>
              </a:defRPr>
            </a:lvl1pPr>
          </a:lstStyle>
          <a:p>
            <a:fld id="{A906F612-4480-B841-B910-2B9EA0538EA7}" type="datetime1">
              <a:rPr lang="en-US" altLang="zh-TW" smtClean="0"/>
              <a:t>4/24/20</a:t>
            </a:fld>
            <a:endParaRPr lang="en-US" altLang="zh-TW"/>
          </a:p>
        </p:txBody>
      </p:sp>
      <p:sp>
        <p:nvSpPr>
          <p:cNvPr id="112644" name="Rectangle 4">
            <a:extLst>
              <a:ext uri="{FF2B5EF4-FFF2-40B4-BE49-F238E27FC236}">
                <a16:creationId xmlns:a16="http://schemas.microsoft.com/office/drawing/2014/main" id="{2B53BE97-B7C8-8A4E-81E7-94B425583D1C}"/>
              </a:ext>
            </a:extLst>
          </p:cNvPr>
          <p:cNvSpPr>
            <a:spLocks noGrp="1" noChangeArrowheads="1"/>
          </p:cNvSpPr>
          <p:nvPr>
            <p:ph type="ftr" sz="quarter" idx="2"/>
          </p:nvPr>
        </p:nvSpPr>
        <p:spPr bwMode="auto">
          <a:xfrm>
            <a:off x="0" y="9396413"/>
            <a:ext cx="447675"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b" anchorCtr="0" compatLnSpc="1">
            <a:prstTxWarp prst="textNoShape">
              <a:avLst/>
            </a:prstTxWarp>
            <a:spAutoFit/>
          </a:bodyPr>
          <a:lstStyle>
            <a:lvl1pPr defTabSz="915988">
              <a:defRPr b="0">
                <a:latin typeface="Arial Unicode MS" panose="020B0604020202020204" pitchFamily="34" charset="-128"/>
              </a:defRPr>
            </a:lvl1pPr>
          </a:lstStyle>
          <a:p>
            <a:endParaRPr lang="en-US" altLang="zh-TW"/>
          </a:p>
        </p:txBody>
      </p:sp>
      <p:sp>
        <p:nvSpPr>
          <p:cNvPr id="112645" name="Rectangle 5">
            <a:extLst>
              <a:ext uri="{FF2B5EF4-FFF2-40B4-BE49-F238E27FC236}">
                <a16:creationId xmlns:a16="http://schemas.microsoft.com/office/drawing/2014/main" id="{856E3728-8799-2A4E-B97C-EE3986892177}"/>
              </a:ext>
            </a:extLst>
          </p:cNvPr>
          <p:cNvSpPr>
            <a:spLocks noGrp="1" noChangeArrowheads="1"/>
          </p:cNvSpPr>
          <p:nvPr>
            <p:ph type="sldNum" sz="quarter" idx="3"/>
          </p:nvPr>
        </p:nvSpPr>
        <p:spPr bwMode="auto">
          <a:xfrm>
            <a:off x="7121525" y="9396413"/>
            <a:ext cx="1698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b" anchorCtr="0" compatLnSpc="1">
            <a:prstTxWarp prst="textNoShape">
              <a:avLst/>
            </a:prstTxWarp>
            <a:spAutoFit/>
          </a:bodyPr>
          <a:lstStyle>
            <a:lvl1pPr algn="r" defTabSz="915988">
              <a:defRPr b="0">
                <a:latin typeface="Arial Unicode MS" panose="020B0604020202020204" pitchFamily="34" charset="-128"/>
              </a:defRPr>
            </a:lvl1pPr>
          </a:lstStyle>
          <a:p>
            <a:fld id="{8AF80028-C861-0844-82BE-542E33EF3FA3}" type="slidenum">
              <a:rPr lang="zh-TW" altLang="en-US"/>
              <a:pPr/>
              <a:t>‹#›</a:t>
            </a:fld>
            <a:endParaRPr lang="en-US" altLang="zh-TW"/>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8F160BBC-C129-7942-B427-1821DC98FE35}"/>
              </a:ext>
            </a:extLst>
          </p:cNvPr>
          <p:cNvSpPr>
            <a:spLocks noGrp="1" noRot="1" noChangeAspect="1" noChangeArrowheads="1" noTextEdit="1"/>
          </p:cNvSpPr>
          <p:nvPr>
            <p:ph type="sldImg" idx="2"/>
          </p:nvPr>
        </p:nvSpPr>
        <p:spPr bwMode="auto">
          <a:xfrm>
            <a:off x="911225" y="287338"/>
            <a:ext cx="3665538" cy="2749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8B70AE74-9397-D14C-8CCE-F7C99EC0D155}"/>
              </a:ext>
            </a:extLst>
          </p:cNvPr>
          <p:cNvSpPr>
            <a:spLocks noGrp="1" noChangeArrowheads="1"/>
          </p:cNvSpPr>
          <p:nvPr>
            <p:ph type="body" sz="quarter" idx="3"/>
          </p:nvPr>
        </p:nvSpPr>
        <p:spPr bwMode="auto">
          <a:xfrm>
            <a:off x="711200" y="3378200"/>
            <a:ext cx="621030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47" name="Rectangle 7">
            <a:extLst>
              <a:ext uri="{FF2B5EF4-FFF2-40B4-BE49-F238E27FC236}">
                <a16:creationId xmlns:a16="http://schemas.microsoft.com/office/drawing/2014/main" id="{522F14B5-EB15-4148-B859-C84F21860CB1}"/>
              </a:ext>
            </a:extLst>
          </p:cNvPr>
          <p:cNvSpPr>
            <a:spLocks noGrp="1" noChangeArrowheads="1"/>
          </p:cNvSpPr>
          <p:nvPr>
            <p:ph type="sldNum" sz="quarter" idx="5"/>
          </p:nvPr>
        </p:nvSpPr>
        <p:spPr bwMode="auto">
          <a:xfrm>
            <a:off x="3963988" y="9123363"/>
            <a:ext cx="3171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609" tIns="0" rIns="20609" bIns="0" numCol="1" anchor="b" anchorCtr="0" compatLnSpc="1">
            <a:prstTxWarp prst="textNoShape">
              <a:avLst/>
            </a:prstTxWarp>
          </a:bodyPr>
          <a:lstStyle>
            <a:lvl1pPr algn="r" defTabSz="981075">
              <a:spcBef>
                <a:spcPct val="0"/>
              </a:spcBef>
              <a:defRPr b="0"/>
            </a:lvl1pPr>
          </a:lstStyle>
          <a:p>
            <a:fld id="{430B62B2-2790-F948-8802-E509B97EA70B}" type="slidenum">
              <a:rPr lang="zh-TW" altLang="en-US"/>
              <a:pPr/>
              <a:t>‹#›</a:t>
            </a:fld>
            <a:endParaRPr lang="en-US" altLang="zh-TW"/>
          </a:p>
        </p:txBody>
      </p:sp>
      <p:sp>
        <p:nvSpPr>
          <p:cNvPr id="10248" name="Line 8">
            <a:extLst>
              <a:ext uri="{FF2B5EF4-FFF2-40B4-BE49-F238E27FC236}">
                <a16:creationId xmlns:a16="http://schemas.microsoft.com/office/drawing/2014/main" id="{CB695296-7591-5B40-B1EB-AE8048C12247}"/>
              </a:ext>
            </a:extLst>
          </p:cNvPr>
          <p:cNvSpPr>
            <a:spLocks noChangeShapeType="1"/>
          </p:cNvSpPr>
          <p:nvPr/>
        </p:nvSpPr>
        <p:spPr bwMode="gray">
          <a:xfrm>
            <a:off x="711200" y="3235325"/>
            <a:ext cx="6181725" cy="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hf hdr="0" ftr="0"/>
  <p:notesStyle>
    <a:lvl1pPr marL="193675" indent="-193675" algn="l" rtl="0" eaLnBrk="0" fontAlgn="base" hangingPunct="0">
      <a:spcBef>
        <a:spcPct val="30000"/>
      </a:spcBef>
      <a:spcAft>
        <a:spcPct val="0"/>
      </a:spcAft>
      <a:buClr>
        <a:schemeClr val="tx2"/>
      </a:buClr>
      <a:buSzPct val="123000"/>
      <a:buFont typeface="Symbol" pitchFamily="2" charset="2"/>
      <a:buChar char="¨"/>
      <a:defRPr sz="1200" kern="1200">
        <a:solidFill>
          <a:schemeClr val="tx1"/>
        </a:solidFill>
        <a:latin typeface="Frutiger 45 Light"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45 Light"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DF99D43-3BF0-1C41-A844-6F8FCABC3480}"/>
              </a:ext>
            </a:extLst>
          </p:cNvPr>
          <p:cNvSpPr>
            <a:spLocks noGrp="1" noChangeArrowheads="1"/>
          </p:cNvSpPr>
          <p:nvPr>
            <p:ph type="sldNum" sz="quarter" idx="5"/>
          </p:nvPr>
        </p:nvSpPr>
        <p:spPr>
          <a:ln/>
        </p:spPr>
        <p:txBody>
          <a:bodyPr/>
          <a:lstStyle/>
          <a:p>
            <a:fld id="{58D34E86-F407-EF45-B8DF-7897390478D0}" type="slidenum">
              <a:rPr lang="zh-TW" altLang="en-US"/>
              <a:pPr/>
              <a:t>0</a:t>
            </a:fld>
            <a:endParaRPr lang="en-US" altLang="zh-TW"/>
          </a:p>
        </p:txBody>
      </p:sp>
      <p:sp>
        <p:nvSpPr>
          <p:cNvPr id="11266" name="Rectangle 2">
            <a:extLst>
              <a:ext uri="{FF2B5EF4-FFF2-40B4-BE49-F238E27FC236}">
                <a16:creationId xmlns:a16="http://schemas.microsoft.com/office/drawing/2014/main" id="{20EF34D1-9243-374F-9745-03969E116CBA}"/>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904CB976-16C2-4B44-A934-0D7B34AD63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0B62B2-2790-F948-8802-E509B97EA70B}" type="slidenum">
              <a:rPr lang="zh-TW" altLang="en-US" smtClean="0"/>
              <a:pPr/>
              <a:t>18</a:t>
            </a:fld>
            <a:endParaRPr lang="en-US" altLang="zh-TW"/>
          </a:p>
        </p:txBody>
      </p:sp>
    </p:spTree>
    <p:extLst>
      <p:ext uri="{BB962C8B-B14F-4D97-AF65-F5344CB8AC3E}">
        <p14:creationId xmlns:p14="http://schemas.microsoft.com/office/powerpoint/2010/main" val="3997185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0B62B2-2790-F948-8802-E509B97EA70B}" type="slidenum">
              <a:rPr lang="zh-TW" altLang="en-US" smtClean="0"/>
              <a:pPr/>
              <a:t>26</a:t>
            </a:fld>
            <a:endParaRPr lang="en-US" altLang="zh-TW"/>
          </a:p>
        </p:txBody>
      </p:sp>
    </p:spTree>
    <p:extLst>
      <p:ext uri="{BB962C8B-B14F-4D97-AF65-F5344CB8AC3E}">
        <p14:creationId xmlns:p14="http://schemas.microsoft.com/office/powerpoint/2010/main" val="4285322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solidFill>
          <a:schemeClr val="bg1"/>
        </a:solidFill>
        <a:effectLst/>
      </p:bgPr>
    </p:bg>
    <p:spTree>
      <p:nvGrpSpPr>
        <p:cNvPr id="1" name=""/>
        <p:cNvGrpSpPr/>
        <p:nvPr/>
      </p:nvGrpSpPr>
      <p:grpSpPr>
        <a:xfrm>
          <a:off x="0" y="0"/>
          <a:ext cx="0" cy="0"/>
          <a:chOff x="0" y="0"/>
          <a:chExt cx="0" cy="0"/>
        </a:xfrm>
      </p:grpSpPr>
      <p:sp>
        <p:nvSpPr>
          <p:cNvPr id="115715" name="DIVIDER NUMBER">
            <a:extLst>
              <a:ext uri="{FF2B5EF4-FFF2-40B4-BE49-F238E27FC236}">
                <a16:creationId xmlns:a16="http://schemas.microsoft.com/office/drawing/2014/main" id="{64F9615F-68A7-E449-B7D3-E04C8CC68D3A}"/>
              </a:ext>
            </a:extLst>
          </p:cNvPr>
          <p:cNvSpPr>
            <a:spLocks noGrp="1" noChangeArrowheads="1"/>
          </p:cNvSpPr>
          <p:nvPr>
            <p:ph type="ctrTitle"/>
            <p:custDataLst>
              <p:tags r:id="rId1"/>
            </p:custDataLst>
          </p:nvPr>
        </p:nvSpPr>
        <p:spPr>
          <a:xfrm>
            <a:off x="1747838" y="1087438"/>
            <a:ext cx="6270625" cy="1690687"/>
          </a:xfrm>
          <a:extLst>
            <a:ext uri="{909E8E84-426E-40DD-AFC4-6F175D3DCCD1}">
              <a14:hiddenFill xmlns:a14="http://schemas.microsoft.com/office/drawing/2010/main">
                <a:solidFill>
                  <a:srgbClr val="2D5195"/>
                </a:solidFill>
              </a14:hiddenFill>
            </a:ext>
          </a:extLst>
        </p:spPr>
        <p:txBody>
          <a:bodyPr/>
          <a:lstStyle>
            <a:lvl1pPr>
              <a:lnSpc>
                <a:spcPct val="115000"/>
              </a:lnSpc>
              <a:defRPr sz="1600">
                <a:solidFill>
                  <a:schemeClr val="tx1"/>
                </a:solidFill>
                <a:latin typeface="Frutiger 45 Light" pitchFamily="34" charset="0"/>
              </a:defRPr>
            </a:lvl1pPr>
          </a:lstStyle>
          <a:p>
            <a:pPr lvl="0"/>
            <a:r>
              <a:rPr lang="en-US" altLang="zh-TW" noProof="0"/>
              <a:t>Click to edit Section / Appendix number</a:t>
            </a:r>
          </a:p>
        </p:txBody>
      </p:sp>
      <p:sp>
        <p:nvSpPr>
          <p:cNvPr id="115716" name="DIVIDER TITLE">
            <a:extLst>
              <a:ext uri="{FF2B5EF4-FFF2-40B4-BE49-F238E27FC236}">
                <a16:creationId xmlns:a16="http://schemas.microsoft.com/office/drawing/2014/main" id="{D8CFD147-1A95-1645-912A-0EE9FDCE2CDE}"/>
              </a:ext>
            </a:extLst>
          </p:cNvPr>
          <p:cNvSpPr>
            <a:spLocks noGrp="1" noChangeArrowheads="1"/>
          </p:cNvSpPr>
          <p:nvPr>
            <p:ph type="subTitle" idx="1"/>
            <p:custDataLst>
              <p:tags r:id="rId2"/>
            </p:custDataLst>
          </p:nvPr>
        </p:nvSpPr>
        <p:spPr bwMode="black">
          <a:xfrm>
            <a:off x="1747838" y="3035300"/>
            <a:ext cx="6270625" cy="487363"/>
          </a:xfrm>
        </p:spPr>
        <p:txBody>
          <a:bodyPr/>
          <a:lstStyle>
            <a:lvl1pPr>
              <a:spcBef>
                <a:spcPct val="0"/>
              </a:spcBef>
              <a:buSzTx/>
              <a:defRPr sz="2400" b="0">
                <a:solidFill>
                  <a:schemeClr val="tx2"/>
                </a:solidFill>
                <a:latin typeface="UBSHeadline" pitchFamily="18" charset="0"/>
              </a:defRPr>
            </a:lvl1pPr>
          </a:lstStyle>
          <a:p>
            <a:pPr lvl="0"/>
            <a:r>
              <a:rPr lang="en-US" altLang="zh-TW" noProof="0"/>
              <a:t>Click to edit Section / Appendix title</a:t>
            </a:r>
          </a:p>
        </p:txBody>
      </p:sp>
      <p:sp>
        <p:nvSpPr>
          <p:cNvPr id="115723" name="BLUE LINE">
            <a:extLst>
              <a:ext uri="{FF2B5EF4-FFF2-40B4-BE49-F238E27FC236}">
                <a16:creationId xmlns:a16="http://schemas.microsoft.com/office/drawing/2014/main" id="{2799A17A-80A9-1544-B714-718896EA2EC4}"/>
              </a:ext>
            </a:extLst>
          </p:cNvPr>
          <p:cNvSpPr>
            <a:spLocks noChangeShapeType="1"/>
          </p:cNvSpPr>
          <p:nvPr>
            <p:custDataLst>
              <p:tags r:id="rId3"/>
            </p:custDataLst>
          </p:nvPr>
        </p:nvSpPr>
        <p:spPr bwMode="black">
          <a:xfrm>
            <a:off x="1747838" y="2892425"/>
            <a:ext cx="62611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lIns="0" tIns="0" rIns="0" bIns="0" anchor="ctr"/>
          <a:lstStyle/>
          <a:p>
            <a:endParaRPr lang="en-US"/>
          </a:p>
        </p:txBody>
      </p:sp>
      <p:sp>
        <p:nvSpPr>
          <p:cNvPr id="115737" name="Rectangle 1049">
            <a:extLst>
              <a:ext uri="{FF2B5EF4-FFF2-40B4-BE49-F238E27FC236}">
                <a16:creationId xmlns:a16="http://schemas.microsoft.com/office/drawing/2014/main" id="{5E9F8A96-A42F-BB4F-B1ED-26F3AE2F77B1}"/>
              </a:ext>
            </a:extLst>
          </p:cNvPr>
          <p:cNvSpPr>
            <a:spLocks noChangeArrowheads="1"/>
          </p:cNvSpPr>
          <p:nvPr/>
        </p:nvSpPr>
        <p:spPr bwMode="auto">
          <a:xfrm>
            <a:off x="365125" y="358775"/>
            <a:ext cx="1143000" cy="6280150"/>
          </a:xfrm>
          <a:prstGeom prst="rect">
            <a:avLst/>
          </a:prstGeom>
          <a:solidFill>
            <a:schemeClr val="tx2"/>
          </a:solidFill>
          <a:ln>
            <a:noFill/>
          </a:ln>
          <a:effectLst/>
          <a:extLs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lIns="0" tIns="0" rIns="0" bIns="0" anchor="ctr"/>
          <a:lstStyle/>
          <a:p>
            <a:pPr algn="ctr"/>
            <a:endParaRPr lang="en-US" altLang="en-US" sz="1800">
              <a:latin typeface="Arial" panose="020B0604020202020204" pitchFamily="34" charset="0"/>
            </a:endParaRP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A7B5-13CA-424A-8F18-B93C5C7D2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F4A915-B0EA-4841-A043-97D8BF2474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7A61D33-670B-E048-847A-7F31B40810E3}"/>
              </a:ext>
            </a:extLst>
          </p:cNvPr>
          <p:cNvSpPr>
            <a:spLocks noGrp="1"/>
          </p:cNvSpPr>
          <p:nvPr>
            <p:ph type="sldNum" sz="quarter" idx="10"/>
          </p:nvPr>
        </p:nvSpPr>
        <p:spPr/>
        <p:txBody>
          <a:bodyPr/>
          <a:lstStyle>
            <a:lvl1pPr>
              <a:defRPr/>
            </a:lvl1pPr>
          </a:lstStyle>
          <a:p>
            <a:fld id="{5C654FE1-0095-A74A-9EFB-8B05FCD7D617}" type="slidenum">
              <a:rPr lang="zh-TW" altLang="en-US"/>
              <a:pPr/>
              <a:t>‹#›</a:t>
            </a:fld>
            <a:endParaRPr lang="en-US" altLang="zh-TW"/>
          </a:p>
        </p:txBody>
      </p:sp>
    </p:spTree>
    <p:extLst>
      <p:ext uri="{BB962C8B-B14F-4D97-AF65-F5344CB8AC3E}">
        <p14:creationId xmlns:p14="http://schemas.microsoft.com/office/powerpoint/2010/main" val="222384166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FAEC-0F0D-BB4C-9189-2510C12BBED1}"/>
              </a:ext>
            </a:extLst>
          </p:cNvPr>
          <p:cNvSpPr>
            <a:spLocks noGrp="1"/>
          </p:cNvSpPr>
          <p:nvPr>
            <p:ph type="title" orient="vert"/>
          </p:nvPr>
        </p:nvSpPr>
        <p:spPr>
          <a:xfrm>
            <a:off x="7256463" y="0"/>
            <a:ext cx="2162175" cy="6611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A594C-EE87-C548-87A7-ED4998DCE0C7}"/>
              </a:ext>
            </a:extLst>
          </p:cNvPr>
          <p:cNvSpPr>
            <a:spLocks noGrp="1"/>
          </p:cNvSpPr>
          <p:nvPr>
            <p:ph type="body" orient="vert" idx="1"/>
          </p:nvPr>
        </p:nvSpPr>
        <p:spPr>
          <a:xfrm>
            <a:off x="765175" y="0"/>
            <a:ext cx="6338888" cy="66119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CF221EC-66F4-2546-9F4F-265EF5217351}"/>
              </a:ext>
            </a:extLst>
          </p:cNvPr>
          <p:cNvSpPr>
            <a:spLocks noGrp="1"/>
          </p:cNvSpPr>
          <p:nvPr>
            <p:ph type="sldNum" sz="quarter" idx="10"/>
          </p:nvPr>
        </p:nvSpPr>
        <p:spPr/>
        <p:txBody>
          <a:bodyPr/>
          <a:lstStyle>
            <a:lvl1pPr>
              <a:defRPr/>
            </a:lvl1pPr>
          </a:lstStyle>
          <a:p>
            <a:fld id="{331BFB38-BF3F-BD4D-8EA2-01A793D93145}" type="slidenum">
              <a:rPr lang="zh-TW" altLang="en-US"/>
              <a:pPr/>
              <a:t>‹#›</a:t>
            </a:fld>
            <a:endParaRPr lang="en-US" altLang="zh-TW"/>
          </a:p>
        </p:txBody>
      </p:sp>
    </p:spTree>
    <p:extLst>
      <p:ext uri="{BB962C8B-B14F-4D97-AF65-F5344CB8AC3E}">
        <p14:creationId xmlns:p14="http://schemas.microsoft.com/office/powerpoint/2010/main" val="196432975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720F2-C812-FE40-BEA8-63C269790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4DB7EA3-D869-8843-8E70-0BBECB29B56F}"/>
              </a:ext>
            </a:extLst>
          </p:cNvPr>
          <p:cNvSpPr>
            <a:spLocks noGrp="1"/>
          </p:cNvSpPr>
          <p:nvPr>
            <p:ph type="sldNum" sz="quarter" idx="10"/>
          </p:nvPr>
        </p:nvSpPr>
        <p:spPr/>
        <p:txBody>
          <a:bodyPr/>
          <a:lstStyle>
            <a:lvl1pPr>
              <a:defRPr/>
            </a:lvl1pPr>
          </a:lstStyle>
          <a:p>
            <a:fld id="{D4D42965-EE15-4D4B-9948-447593045970}" type="slidenum">
              <a:rPr lang="zh-TW" altLang="en-US"/>
              <a:pPr/>
              <a:t>‹#›</a:t>
            </a:fld>
            <a:endParaRPr lang="en-US" altLang="zh-TW"/>
          </a:p>
        </p:txBody>
      </p:sp>
      <p:sp>
        <p:nvSpPr>
          <p:cNvPr id="2" name="Title 1">
            <a:extLst>
              <a:ext uri="{FF2B5EF4-FFF2-40B4-BE49-F238E27FC236}">
                <a16:creationId xmlns:a16="http://schemas.microsoft.com/office/drawing/2014/main" id="{B60FEA4A-B0D0-9849-B55B-561552603084}"/>
              </a:ext>
            </a:extLst>
          </p:cNvPr>
          <p:cNvSpPr>
            <a:spLocks noGrp="1"/>
          </p:cNvSpPr>
          <p:nvPr>
            <p:ph type="title"/>
          </p:nvPr>
        </p:nvSpPr>
        <p:spPr>
          <a:xfrm>
            <a:off x="765175" y="0"/>
            <a:ext cx="8653463" cy="941388"/>
          </a:xfrm>
        </p:spPr>
        <p:txBody>
          <a:bodyPr/>
          <a:lstStyle/>
          <a:p>
            <a:r>
              <a:rPr lang="en-US"/>
              <a:t>Click to edit Master title style</a:t>
            </a:r>
          </a:p>
        </p:txBody>
      </p:sp>
    </p:spTree>
    <p:extLst>
      <p:ext uri="{BB962C8B-B14F-4D97-AF65-F5344CB8AC3E}">
        <p14:creationId xmlns:p14="http://schemas.microsoft.com/office/powerpoint/2010/main" val="310492823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BE49-40FB-4C4F-8074-EFF47ABCF3C3}"/>
              </a:ext>
            </a:extLst>
          </p:cNvPr>
          <p:cNvSpPr>
            <a:spLocks noGrp="1"/>
          </p:cNvSpPr>
          <p:nvPr>
            <p:ph type="title"/>
          </p:nvPr>
        </p:nvSpPr>
        <p:spPr>
          <a:xfrm>
            <a:off x="685800" y="1881188"/>
            <a:ext cx="8675688" cy="3136900"/>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DD4D8-2D67-2542-A251-A18A137010A0}"/>
              </a:ext>
            </a:extLst>
          </p:cNvPr>
          <p:cNvSpPr>
            <a:spLocks noGrp="1"/>
          </p:cNvSpPr>
          <p:nvPr>
            <p:ph type="body" idx="1"/>
          </p:nvPr>
        </p:nvSpPr>
        <p:spPr>
          <a:xfrm>
            <a:off x="685800" y="5048250"/>
            <a:ext cx="8675688" cy="16510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4C360B86-F5C4-2845-B55D-108EC833609A}"/>
              </a:ext>
            </a:extLst>
          </p:cNvPr>
          <p:cNvSpPr>
            <a:spLocks noGrp="1"/>
          </p:cNvSpPr>
          <p:nvPr>
            <p:ph type="sldNum" sz="quarter" idx="10"/>
          </p:nvPr>
        </p:nvSpPr>
        <p:spPr/>
        <p:txBody>
          <a:bodyPr/>
          <a:lstStyle>
            <a:lvl1pPr>
              <a:defRPr/>
            </a:lvl1pPr>
          </a:lstStyle>
          <a:p>
            <a:fld id="{EC2E6418-49B8-0B44-936D-EA3F9A726AEB}" type="slidenum">
              <a:rPr lang="zh-TW" altLang="en-US"/>
              <a:pPr/>
              <a:t>‹#›</a:t>
            </a:fld>
            <a:endParaRPr lang="en-US" altLang="zh-TW"/>
          </a:p>
        </p:txBody>
      </p:sp>
    </p:spTree>
    <p:extLst>
      <p:ext uri="{BB962C8B-B14F-4D97-AF65-F5344CB8AC3E}">
        <p14:creationId xmlns:p14="http://schemas.microsoft.com/office/powerpoint/2010/main" val="133356593"/>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2499-6211-C045-A14C-6FE8FCC628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99899-E9DE-684D-8CE2-E70DD0E25088}"/>
              </a:ext>
            </a:extLst>
          </p:cNvPr>
          <p:cNvSpPr>
            <a:spLocks noGrp="1"/>
          </p:cNvSpPr>
          <p:nvPr>
            <p:ph sz="half" idx="1"/>
          </p:nvPr>
        </p:nvSpPr>
        <p:spPr>
          <a:xfrm>
            <a:off x="765175" y="1681163"/>
            <a:ext cx="3549650" cy="4930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01348-D917-E74A-9A67-5533941305B4}"/>
              </a:ext>
            </a:extLst>
          </p:cNvPr>
          <p:cNvSpPr>
            <a:spLocks noGrp="1"/>
          </p:cNvSpPr>
          <p:nvPr>
            <p:ph sz="half" idx="2"/>
          </p:nvPr>
        </p:nvSpPr>
        <p:spPr>
          <a:xfrm>
            <a:off x="4467225" y="1681163"/>
            <a:ext cx="3549650" cy="4930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BE8F344-3CCE-7F41-8DD5-1B2A71F78207}"/>
              </a:ext>
            </a:extLst>
          </p:cNvPr>
          <p:cNvSpPr>
            <a:spLocks noGrp="1"/>
          </p:cNvSpPr>
          <p:nvPr>
            <p:ph type="sldNum" sz="quarter" idx="10"/>
          </p:nvPr>
        </p:nvSpPr>
        <p:spPr/>
        <p:txBody>
          <a:bodyPr/>
          <a:lstStyle>
            <a:lvl1pPr>
              <a:defRPr/>
            </a:lvl1pPr>
          </a:lstStyle>
          <a:p>
            <a:fld id="{144A2853-9BE9-E547-B8E1-4FF4E9B18205}" type="slidenum">
              <a:rPr lang="zh-TW" altLang="en-US"/>
              <a:pPr/>
              <a:t>‹#›</a:t>
            </a:fld>
            <a:endParaRPr lang="en-US" altLang="zh-TW"/>
          </a:p>
        </p:txBody>
      </p:sp>
    </p:spTree>
    <p:extLst>
      <p:ext uri="{BB962C8B-B14F-4D97-AF65-F5344CB8AC3E}">
        <p14:creationId xmlns:p14="http://schemas.microsoft.com/office/powerpoint/2010/main" val="211790998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EE9-1604-C645-9611-FFA669B48513}"/>
              </a:ext>
            </a:extLst>
          </p:cNvPr>
          <p:cNvSpPr>
            <a:spLocks noGrp="1"/>
          </p:cNvSpPr>
          <p:nvPr>
            <p:ph type="title"/>
          </p:nvPr>
        </p:nvSpPr>
        <p:spPr>
          <a:xfrm>
            <a:off x="692150" y="401638"/>
            <a:ext cx="8675688" cy="1458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1C5794-FE5F-7940-B0C8-18C6D7B48CD9}"/>
              </a:ext>
            </a:extLst>
          </p:cNvPr>
          <p:cNvSpPr>
            <a:spLocks noGrp="1"/>
          </p:cNvSpPr>
          <p:nvPr>
            <p:ph type="body" idx="1"/>
          </p:nvPr>
        </p:nvSpPr>
        <p:spPr>
          <a:xfrm>
            <a:off x="692150" y="1849438"/>
            <a:ext cx="4256088" cy="906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E6D2B6-AB16-DF49-8A0F-E66131ED872C}"/>
              </a:ext>
            </a:extLst>
          </p:cNvPr>
          <p:cNvSpPr>
            <a:spLocks noGrp="1"/>
          </p:cNvSpPr>
          <p:nvPr>
            <p:ph sz="half" idx="2"/>
          </p:nvPr>
        </p:nvSpPr>
        <p:spPr>
          <a:xfrm>
            <a:off x="692150" y="2755900"/>
            <a:ext cx="4256088" cy="405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9CE5C-3AD2-354F-998B-87AA124ACDC9}"/>
              </a:ext>
            </a:extLst>
          </p:cNvPr>
          <p:cNvSpPr>
            <a:spLocks noGrp="1"/>
          </p:cNvSpPr>
          <p:nvPr>
            <p:ph type="body" sz="quarter" idx="3"/>
          </p:nvPr>
        </p:nvSpPr>
        <p:spPr>
          <a:xfrm>
            <a:off x="5092700" y="1849438"/>
            <a:ext cx="4275138" cy="906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27A2F4-0F28-3F4F-9C93-95138F45DD90}"/>
              </a:ext>
            </a:extLst>
          </p:cNvPr>
          <p:cNvSpPr>
            <a:spLocks noGrp="1"/>
          </p:cNvSpPr>
          <p:nvPr>
            <p:ph sz="quarter" idx="4"/>
          </p:nvPr>
        </p:nvSpPr>
        <p:spPr>
          <a:xfrm>
            <a:off x="5092700" y="2755900"/>
            <a:ext cx="4275138" cy="405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609CBDB7-A295-5045-97D6-92321F233D2A}"/>
              </a:ext>
            </a:extLst>
          </p:cNvPr>
          <p:cNvSpPr>
            <a:spLocks noGrp="1"/>
          </p:cNvSpPr>
          <p:nvPr>
            <p:ph type="sldNum" sz="quarter" idx="10"/>
          </p:nvPr>
        </p:nvSpPr>
        <p:spPr/>
        <p:txBody>
          <a:bodyPr/>
          <a:lstStyle>
            <a:lvl1pPr>
              <a:defRPr/>
            </a:lvl1pPr>
          </a:lstStyle>
          <a:p>
            <a:fld id="{7827AF89-067A-4C47-9D05-F0B3B5C4DED6}" type="slidenum">
              <a:rPr lang="zh-TW" altLang="en-US"/>
              <a:pPr/>
              <a:t>‹#›</a:t>
            </a:fld>
            <a:endParaRPr lang="en-US" altLang="zh-TW"/>
          </a:p>
        </p:txBody>
      </p:sp>
    </p:spTree>
    <p:extLst>
      <p:ext uri="{BB962C8B-B14F-4D97-AF65-F5344CB8AC3E}">
        <p14:creationId xmlns:p14="http://schemas.microsoft.com/office/powerpoint/2010/main" val="361391599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D9A1-8CEA-DF4E-84D9-3E0BAFC2E3FB}"/>
              </a:ext>
            </a:extLst>
          </p:cNvPr>
          <p:cNvSpPr>
            <a:spLocks noGrp="1"/>
          </p:cNvSpPr>
          <p:nvPr>
            <p:ph type="title"/>
          </p:nvPr>
        </p:nvSpPr>
        <p:spPr>
          <a:xfrm>
            <a:off x="765175" y="0"/>
            <a:ext cx="8653463" cy="941388"/>
          </a:xfrm>
          <a:solidFill>
            <a:schemeClr val="bg1"/>
          </a:solidFill>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C7F9585-B0B8-1949-BCA3-850DB40EE16F}"/>
              </a:ext>
            </a:extLst>
          </p:cNvPr>
          <p:cNvSpPr>
            <a:spLocks noGrp="1"/>
          </p:cNvSpPr>
          <p:nvPr>
            <p:ph type="sldNum" sz="quarter" idx="10"/>
          </p:nvPr>
        </p:nvSpPr>
        <p:spPr/>
        <p:txBody>
          <a:bodyPr/>
          <a:lstStyle>
            <a:lvl1pPr>
              <a:defRPr/>
            </a:lvl1pPr>
          </a:lstStyle>
          <a:p>
            <a:fld id="{10F03DAD-CE80-EE46-B313-DB6487731082}" type="slidenum">
              <a:rPr lang="zh-TW" altLang="en-US"/>
              <a:pPr/>
              <a:t>‹#›</a:t>
            </a:fld>
            <a:endParaRPr lang="en-US" altLang="zh-TW"/>
          </a:p>
        </p:txBody>
      </p:sp>
    </p:spTree>
    <p:extLst>
      <p:ext uri="{BB962C8B-B14F-4D97-AF65-F5344CB8AC3E}">
        <p14:creationId xmlns:p14="http://schemas.microsoft.com/office/powerpoint/2010/main" val="26270777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C43AEB-B030-D247-BB4C-0C02934DCB60}"/>
              </a:ext>
            </a:extLst>
          </p:cNvPr>
          <p:cNvSpPr>
            <a:spLocks noGrp="1"/>
          </p:cNvSpPr>
          <p:nvPr>
            <p:ph type="sldNum" sz="quarter" idx="10"/>
          </p:nvPr>
        </p:nvSpPr>
        <p:spPr/>
        <p:txBody>
          <a:bodyPr/>
          <a:lstStyle>
            <a:lvl1pPr>
              <a:defRPr/>
            </a:lvl1pPr>
          </a:lstStyle>
          <a:p>
            <a:fld id="{39C431E0-97EB-BC41-A4AF-C156F490FFB0}" type="slidenum">
              <a:rPr lang="zh-TW" altLang="en-US"/>
              <a:pPr/>
              <a:t>‹#›</a:t>
            </a:fld>
            <a:endParaRPr lang="en-US" altLang="zh-TW"/>
          </a:p>
        </p:txBody>
      </p:sp>
    </p:spTree>
    <p:extLst>
      <p:ext uri="{BB962C8B-B14F-4D97-AF65-F5344CB8AC3E}">
        <p14:creationId xmlns:p14="http://schemas.microsoft.com/office/powerpoint/2010/main" val="3961761060"/>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3F34-DCCD-3640-A1C9-1794B293B5FE}"/>
              </a:ext>
            </a:extLst>
          </p:cNvPr>
          <p:cNvSpPr>
            <a:spLocks noGrp="1"/>
          </p:cNvSpPr>
          <p:nvPr>
            <p:ph type="title"/>
          </p:nvPr>
        </p:nvSpPr>
        <p:spPr>
          <a:xfrm>
            <a:off x="692150" y="503238"/>
            <a:ext cx="3244850" cy="1760537"/>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58DC1-8847-C34B-8DB6-0ECAB6547452}"/>
              </a:ext>
            </a:extLst>
          </p:cNvPr>
          <p:cNvSpPr>
            <a:spLocks noGrp="1"/>
          </p:cNvSpPr>
          <p:nvPr>
            <p:ph idx="1"/>
          </p:nvPr>
        </p:nvSpPr>
        <p:spPr>
          <a:xfrm>
            <a:off x="4276725" y="1085850"/>
            <a:ext cx="5091113" cy="5360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8A7C3-C72B-F641-95EA-7B4D46DC3A81}"/>
              </a:ext>
            </a:extLst>
          </p:cNvPr>
          <p:cNvSpPr>
            <a:spLocks noGrp="1"/>
          </p:cNvSpPr>
          <p:nvPr>
            <p:ph type="body" sz="half" idx="2"/>
          </p:nvPr>
        </p:nvSpPr>
        <p:spPr>
          <a:xfrm>
            <a:off x="692150" y="2263775"/>
            <a:ext cx="3244850" cy="4192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AD20435E-B110-3342-A78B-3B4979911A20}"/>
              </a:ext>
            </a:extLst>
          </p:cNvPr>
          <p:cNvSpPr>
            <a:spLocks noGrp="1"/>
          </p:cNvSpPr>
          <p:nvPr>
            <p:ph type="sldNum" sz="quarter" idx="10"/>
          </p:nvPr>
        </p:nvSpPr>
        <p:spPr/>
        <p:txBody>
          <a:bodyPr/>
          <a:lstStyle>
            <a:lvl1pPr>
              <a:defRPr/>
            </a:lvl1pPr>
          </a:lstStyle>
          <a:p>
            <a:fld id="{69EDC2DE-6D19-7A4F-A547-EBED73406066}" type="slidenum">
              <a:rPr lang="zh-TW" altLang="en-US"/>
              <a:pPr/>
              <a:t>‹#›</a:t>
            </a:fld>
            <a:endParaRPr lang="en-US" altLang="zh-TW"/>
          </a:p>
        </p:txBody>
      </p:sp>
    </p:spTree>
    <p:extLst>
      <p:ext uri="{BB962C8B-B14F-4D97-AF65-F5344CB8AC3E}">
        <p14:creationId xmlns:p14="http://schemas.microsoft.com/office/powerpoint/2010/main" val="76970794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8CB8-756E-C348-BEDA-55E1CBE4EFDE}"/>
              </a:ext>
            </a:extLst>
          </p:cNvPr>
          <p:cNvSpPr>
            <a:spLocks noGrp="1"/>
          </p:cNvSpPr>
          <p:nvPr>
            <p:ph type="title"/>
          </p:nvPr>
        </p:nvSpPr>
        <p:spPr>
          <a:xfrm>
            <a:off x="692150" y="503238"/>
            <a:ext cx="3244850" cy="1760537"/>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4BF2A-DA49-AF40-A488-2F8DEB495B8F}"/>
              </a:ext>
            </a:extLst>
          </p:cNvPr>
          <p:cNvSpPr>
            <a:spLocks noGrp="1"/>
          </p:cNvSpPr>
          <p:nvPr>
            <p:ph type="pic" idx="1"/>
          </p:nvPr>
        </p:nvSpPr>
        <p:spPr>
          <a:xfrm>
            <a:off x="4276725" y="1085850"/>
            <a:ext cx="5091113" cy="5360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E30561-CE27-7E42-9B51-F61B5689E491}"/>
              </a:ext>
            </a:extLst>
          </p:cNvPr>
          <p:cNvSpPr>
            <a:spLocks noGrp="1"/>
          </p:cNvSpPr>
          <p:nvPr>
            <p:ph type="body" sz="half" idx="2"/>
          </p:nvPr>
        </p:nvSpPr>
        <p:spPr>
          <a:xfrm>
            <a:off x="692150" y="2263775"/>
            <a:ext cx="3244850" cy="4192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E56FE2DC-09B4-E54E-81FB-D92A9F356730}"/>
              </a:ext>
            </a:extLst>
          </p:cNvPr>
          <p:cNvSpPr>
            <a:spLocks noGrp="1"/>
          </p:cNvSpPr>
          <p:nvPr>
            <p:ph type="sldNum" sz="quarter" idx="10"/>
          </p:nvPr>
        </p:nvSpPr>
        <p:spPr/>
        <p:txBody>
          <a:bodyPr/>
          <a:lstStyle>
            <a:lvl1pPr>
              <a:defRPr/>
            </a:lvl1pPr>
          </a:lstStyle>
          <a:p>
            <a:fld id="{8F60F273-851B-8144-BBFF-A709DF71A080}" type="slidenum">
              <a:rPr lang="zh-TW" altLang="en-US"/>
              <a:pPr/>
              <a:t>‹#›</a:t>
            </a:fld>
            <a:endParaRPr lang="en-US" altLang="zh-TW"/>
          </a:p>
        </p:txBody>
      </p:sp>
    </p:spTree>
    <p:extLst>
      <p:ext uri="{BB962C8B-B14F-4D97-AF65-F5344CB8AC3E}">
        <p14:creationId xmlns:p14="http://schemas.microsoft.com/office/powerpoint/2010/main" val="134515479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2" name="PAGE HEADING">
            <a:extLst>
              <a:ext uri="{FF2B5EF4-FFF2-40B4-BE49-F238E27FC236}">
                <a16:creationId xmlns:a16="http://schemas.microsoft.com/office/drawing/2014/main" id="{DE82695F-D77D-714F-8D40-EA841D07D5DE}"/>
              </a:ext>
            </a:extLst>
          </p:cNvPr>
          <p:cNvSpPr>
            <a:spLocks noGrp="1" noChangeArrowheads="1"/>
          </p:cNvSpPr>
          <p:nvPr>
            <p:ph type="title"/>
            <p:custDataLst>
              <p:tags r:id="rId13"/>
            </p:custDataLst>
          </p:nvPr>
        </p:nvSpPr>
        <p:spPr bwMode="black">
          <a:xfrm>
            <a:off x="765175" y="0"/>
            <a:ext cx="8653463"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zh-TW"/>
              <a:t>Click to edit Master title style</a:t>
            </a:r>
          </a:p>
        </p:txBody>
      </p:sp>
      <p:sp>
        <p:nvSpPr>
          <p:cNvPr id="114693" name="BODY TEXT">
            <a:extLst>
              <a:ext uri="{FF2B5EF4-FFF2-40B4-BE49-F238E27FC236}">
                <a16:creationId xmlns:a16="http://schemas.microsoft.com/office/drawing/2014/main" id="{98D3D088-CFD3-0D4D-9A34-E350C4393063}"/>
              </a:ext>
            </a:extLst>
          </p:cNvPr>
          <p:cNvSpPr>
            <a:spLocks noGrp="1" noChangeArrowheads="1"/>
          </p:cNvSpPr>
          <p:nvPr>
            <p:ph type="body" idx="1"/>
            <p:custDataLst>
              <p:tags r:id="rId14"/>
            </p:custDataLst>
          </p:nvPr>
        </p:nvSpPr>
        <p:spPr bwMode="gray">
          <a:xfrm>
            <a:off x="765175" y="1681163"/>
            <a:ext cx="72517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4694" name="THIN BLUE LINE">
            <a:extLst>
              <a:ext uri="{FF2B5EF4-FFF2-40B4-BE49-F238E27FC236}">
                <a16:creationId xmlns:a16="http://schemas.microsoft.com/office/drawing/2014/main" id="{D7ABBBBD-EF92-B948-A585-B71BDFA4A106}"/>
              </a:ext>
            </a:extLst>
          </p:cNvPr>
          <p:cNvSpPr>
            <a:spLocks noChangeShapeType="1"/>
          </p:cNvSpPr>
          <p:nvPr>
            <p:custDataLst>
              <p:tags r:id="rId15"/>
            </p:custDataLst>
          </p:nvPr>
        </p:nvSpPr>
        <p:spPr bwMode="gray">
          <a:xfrm>
            <a:off x="771525" y="984250"/>
            <a:ext cx="8647113" cy="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PAGE NUMBER">
            <a:extLst>
              <a:ext uri="{FF2B5EF4-FFF2-40B4-BE49-F238E27FC236}">
                <a16:creationId xmlns:a16="http://schemas.microsoft.com/office/drawing/2014/main" id="{7CF00AB9-6C46-C04F-9F93-0A6ED570625A}"/>
              </a:ext>
            </a:extLst>
          </p:cNvPr>
          <p:cNvSpPr>
            <a:spLocks noGrp="1" noChangeArrowheads="1"/>
          </p:cNvSpPr>
          <p:nvPr>
            <p:ph type="sldNum" sz="quarter" idx="4"/>
            <p:custDataLst>
              <p:tags r:id="rId16"/>
            </p:custDataLst>
          </p:nvPr>
        </p:nvSpPr>
        <p:spPr bwMode="black">
          <a:xfrm>
            <a:off x="8958263" y="6831013"/>
            <a:ext cx="41275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1006475">
              <a:spcBef>
                <a:spcPct val="0"/>
              </a:spcBef>
              <a:defRPr sz="700" b="0"/>
            </a:lvl1pPr>
          </a:lstStyle>
          <a:p>
            <a:fld id="{D14F77B4-AB54-6547-878C-8A60B3E33EB1}" type="slidenum">
              <a:rPr lang="zh-TW" altLang="en-US"/>
              <a:pPr/>
              <a:t>‹#›</a:t>
            </a:fld>
            <a:endParaRPr lang="en-US" altLang="zh-TW"/>
          </a:p>
        </p:txBody>
      </p:sp>
      <p:sp>
        <p:nvSpPr>
          <p:cNvPr id="114931" name="DOCUMENT ID">
            <a:extLst>
              <a:ext uri="{FF2B5EF4-FFF2-40B4-BE49-F238E27FC236}">
                <a16:creationId xmlns:a16="http://schemas.microsoft.com/office/drawing/2014/main" id="{6C08F5CE-A866-5D44-8697-6F82B65233A4}"/>
              </a:ext>
            </a:extLst>
          </p:cNvPr>
          <p:cNvSpPr>
            <a:spLocks noChangeArrowheads="1"/>
          </p:cNvSpPr>
          <p:nvPr>
            <p:custDataLst>
              <p:tags r:id="rId17"/>
            </p:custDataLst>
          </p:nvPr>
        </p:nvSpPr>
        <p:spPr bwMode="auto">
          <a:xfrm>
            <a:off x="2108200" y="423863"/>
            <a:ext cx="7313613" cy="9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p>
            <a:pPr algn="r">
              <a:spcBef>
                <a:spcPct val="0"/>
              </a:spcBef>
            </a:pPr>
            <a:r>
              <a:rPr lang="en-US" altLang="zh-TW" sz="600" b="0" noProof="1">
                <a:solidFill>
                  <a:srgbClr val="969696"/>
                </a:solidFill>
                <a:cs typeface="Times New Roman" panose="02020603050405020304" pitchFamily="18" charset="0"/>
              </a:rPr>
              <a:t>Project Mira Information v17.ppt</a:t>
            </a:r>
            <a:endParaRPr lang="en-US" altLang="zh-TW" sz="2400" b="0" noProof="1">
              <a:solidFill>
                <a:srgbClr val="969696"/>
              </a:solidFill>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advClick="0"/>
  <p:hf hdr="0" ftr="0"/>
  <p:txStyles>
    <p:titleStyle>
      <a:lvl1pPr algn="l" defTabSz="1006475" rtl="0" eaLnBrk="0" fontAlgn="base" hangingPunct="0">
        <a:spcBef>
          <a:spcPct val="0"/>
        </a:spcBef>
        <a:spcAft>
          <a:spcPct val="0"/>
        </a:spcAft>
        <a:defRPr sz="2400" kern="1200">
          <a:solidFill>
            <a:schemeClr val="tx2"/>
          </a:solidFill>
          <a:latin typeface="+mj-lt"/>
          <a:ea typeface="+mj-ea"/>
          <a:cs typeface="+mj-cs"/>
        </a:defRPr>
      </a:lvl1pPr>
      <a:lvl2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2pPr>
      <a:lvl3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3pPr>
      <a:lvl4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4pPr>
      <a:lvl5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5pPr>
      <a:lvl6pPr marL="4572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6pPr>
      <a:lvl7pPr marL="9144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7pPr>
      <a:lvl8pPr marL="13716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8pPr>
      <a:lvl9pPr marL="18288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9pPr>
    </p:titleStyle>
    <p:bodyStyle>
      <a:lvl1pPr algn="l" defTabSz="1006475" rtl="0" eaLnBrk="0" fontAlgn="base" hangingPunct="0">
        <a:spcBef>
          <a:spcPct val="100000"/>
        </a:spcBef>
        <a:spcAft>
          <a:spcPct val="0"/>
        </a:spcAft>
        <a:buClr>
          <a:srgbClr val="5B77CC"/>
        </a:buClr>
        <a:buSzPct val="25000"/>
        <a:buFont typeface="Symbol" pitchFamily="2" charset="2"/>
        <a:defRPr sz="1100" b="1" kern="1200">
          <a:solidFill>
            <a:schemeClr val="tx1"/>
          </a:solidFill>
          <a:latin typeface="+mn-lt"/>
          <a:ea typeface="+mn-ea"/>
          <a:cs typeface="+mn-cs"/>
        </a:defRPr>
      </a:lvl1pPr>
      <a:lvl2pPr marL="1588" algn="l" defTabSz="1006475" rtl="0" eaLnBrk="0" fontAlgn="base" hangingPunct="0">
        <a:spcBef>
          <a:spcPct val="50000"/>
        </a:spcBef>
        <a:spcAft>
          <a:spcPct val="0"/>
        </a:spcAft>
        <a:buClr>
          <a:schemeClr val="tx1"/>
        </a:buClr>
        <a:buSzPct val="25000"/>
        <a:defRPr sz="1100" kern="1200">
          <a:solidFill>
            <a:schemeClr val="tx1"/>
          </a:solidFill>
          <a:latin typeface="+mn-lt"/>
          <a:ea typeface="+mn-ea"/>
          <a:cs typeface="+mn-cs"/>
        </a:defRPr>
      </a:lvl2pPr>
      <a:lvl3pPr marL="228600" indent="-225425" algn="l" defTabSz="1006475" rtl="0" eaLnBrk="0" fontAlgn="base" hangingPunct="0">
        <a:spcBef>
          <a:spcPct val="50000"/>
        </a:spcBef>
        <a:spcAft>
          <a:spcPct val="0"/>
        </a:spcAft>
        <a:buClr>
          <a:schemeClr val="tx1"/>
        </a:buClr>
        <a:buFont typeface="Symbol" pitchFamily="2" charset="2"/>
        <a:buChar char="¨"/>
        <a:defRPr sz="1100" kern="1200">
          <a:solidFill>
            <a:schemeClr val="tx1"/>
          </a:solidFill>
          <a:latin typeface="+mn-lt"/>
          <a:ea typeface="+mn-ea"/>
          <a:cs typeface="+mn-cs"/>
        </a:defRPr>
      </a:lvl3pPr>
      <a:lvl4pPr marL="457200" indent="-227013" algn="l" defTabSz="1006475" rtl="0" eaLnBrk="0" fontAlgn="base" hangingPunct="0">
        <a:spcBef>
          <a:spcPct val="25000"/>
        </a:spcBef>
        <a:spcAft>
          <a:spcPct val="0"/>
        </a:spcAft>
        <a:buClr>
          <a:schemeClr val="tx1"/>
        </a:buClr>
        <a:buSzPct val="84000"/>
        <a:buChar char="–"/>
        <a:defRPr sz="1100" kern="1200">
          <a:solidFill>
            <a:schemeClr val="tx1"/>
          </a:solidFill>
          <a:latin typeface="+mn-lt"/>
          <a:ea typeface="+mn-ea"/>
          <a:cs typeface="+mn-cs"/>
        </a:defRPr>
      </a:lvl4pPr>
      <a:lvl5pPr marL="684213" indent="-225425" algn="l" defTabSz="1006475" rtl="0" eaLnBrk="0" fontAlgn="base" hangingPunct="0">
        <a:spcBef>
          <a:spcPct val="25000"/>
        </a:spcBef>
        <a:spcAft>
          <a:spcPct val="0"/>
        </a:spcAft>
        <a:buClr>
          <a:schemeClr val="tx1"/>
        </a:buClr>
        <a:buSzPct val="8400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2.xml"/><Relationship Id="rId7"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8" Type="http://schemas.openxmlformats.org/officeDocument/2006/relationships/hyperlink" Target="https://commons.wikimedia.org/w/index.php?curid=68763478"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2.png"/><Relationship Id="rId4"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ata-Science-for-Conservation/WOTUS_Revision" TargetMode="External"/><Relationship Id="rId7" Type="http://schemas.openxmlformats.org/officeDocument/2006/relationships/hyperlink" Target="https://www.youtube.com/playlist?list=PLtmWHNX-gukKocXQOkQjuVxglSDYWsSh9" TargetMode="External"/><Relationship Id="rId2" Type="http://schemas.openxmlformats.org/officeDocument/2006/relationships/slideLayout" Target="../slideLayouts/slideLayout6.xml"/><Relationship Id="rId1" Type="http://schemas.openxmlformats.org/officeDocument/2006/relationships/tags" Target="../tags/tag62.xml"/><Relationship Id="rId6" Type="http://schemas.openxmlformats.org/officeDocument/2006/relationships/hyperlink" Target="https://jakevdp.github.io/PythonDataScienceHandbook/" TargetMode="External"/><Relationship Id="rId5" Type="http://schemas.openxmlformats.org/officeDocument/2006/relationships/hyperlink" Target="https://pip.pypa.io/en/stable/" TargetMode="External"/><Relationship Id="rId4" Type="http://schemas.openxmlformats.org/officeDocument/2006/relationships/hyperlink" Target="https://www.anaconda.com/distribution/"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6F5B1-25BF-F44B-A671-72D42D07B91C}"/>
              </a:ext>
            </a:extLst>
          </p:cNvPr>
          <p:cNvPicPr>
            <a:picLocks noChangeAspect="1"/>
          </p:cNvPicPr>
          <p:nvPr/>
        </p:nvPicPr>
        <p:blipFill>
          <a:blip r:embed="rId9"/>
          <a:stretch>
            <a:fillRect/>
          </a:stretch>
        </p:blipFill>
        <p:spPr>
          <a:xfrm>
            <a:off x="206813" y="333484"/>
            <a:ext cx="9642685" cy="6422179"/>
          </a:xfrm>
          <a:prstGeom prst="rect">
            <a:avLst/>
          </a:prstGeom>
        </p:spPr>
      </p:pic>
      <p:sp>
        <p:nvSpPr>
          <p:cNvPr id="4756" name="Rectangle 660">
            <a:extLst>
              <a:ext uri="{FF2B5EF4-FFF2-40B4-BE49-F238E27FC236}">
                <a16:creationId xmlns:a16="http://schemas.microsoft.com/office/drawing/2014/main" id="{6B9DDB98-A2DF-634A-8205-B2EBF705F251}"/>
              </a:ext>
            </a:extLst>
          </p:cNvPr>
          <p:cNvSpPr>
            <a:spLocks noChangeArrowheads="1"/>
          </p:cNvSpPr>
          <p:nvPr>
            <p:custDataLst>
              <p:tags r:id="rId2"/>
            </p:custDataLst>
          </p:nvPr>
        </p:nvSpPr>
        <p:spPr bwMode="gray">
          <a:xfrm>
            <a:off x="365125" y="1695450"/>
            <a:ext cx="7653338" cy="2843213"/>
          </a:xfrm>
          <a:prstGeom prst="rect">
            <a:avLst/>
          </a:prstGeom>
          <a:solidFill>
            <a:schemeClr val="tx2">
              <a:alpha val="65000"/>
            </a:schemeClr>
          </a:solidFill>
          <a:ln>
            <a:noFill/>
          </a:ln>
          <a:effectLst/>
          <a:extLst/>
        </p:spPr>
        <p:txBody>
          <a:bodyPr wrap="none" anchor="ctr"/>
          <a:lstStyle/>
          <a:p>
            <a:pPr algn="ctr"/>
            <a:endParaRPr lang="en-US" altLang="en-US" sz="1800">
              <a:latin typeface="Arial" panose="020B0604020202020204" pitchFamily="34" charset="0"/>
            </a:endParaRPr>
          </a:p>
        </p:txBody>
      </p:sp>
      <p:sp>
        <p:nvSpPr>
          <p:cNvPr id="4757" name="PRESENTATION TITLE">
            <a:extLst>
              <a:ext uri="{FF2B5EF4-FFF2-40B4-BE49-F238E27FC236}">
                <a16:creationId xmlns:a16="http://schemas.microsoft.com/office/drawing/2014/main" id="{6B0E850B-B113-4349-BD70-39B83EFF62BC}"/>
              </a:ext>
            </a:extLst>
          </p:cNvPr>
          <p:cNvSpPr>
            <a:spLocks noGrp="1" noChangeArrowheads="1"/>
          </p:cNvSpPr>
          <p:nvPr>
            <p:ph type="ctrTitle"/>
            <p:custDataLst>
              <p:tags r:id="rId3"/>
            </p:custDataLst>
          </p:nvPr>
        </p:nvSpPr>
        <p:spPr bwMode="gray">
          <a:xfrm>
            <a:off x="752475" y="1933575"/>
            <a:ext cx="6981825" cy="1504950"/>
          </a:xfrm>
          <a:noFill/>
          <a:ln/>
        </p:spPr>
        <p:txBody>
          <a:bodyPr/>
          <a:lstStyle/>
          <a:p>
            <a:pPr>
              <a:lnSpc>
                <a:spcPct val="100000"/>
              </a:lnSpc>
            </a:pPr>
            <a:r>
              <a:rPr lang="en-US" altLang="zh-TW" sz="3000" dirty="0">
                <a:solidFill>
                  <a:schemeClr val="bg1"/>
                </a:solidFill>
                <a:latin typeface="UBSHeadline" pitchFamily="18" charset="0"/>
              </a:rPr>
              <a:t>Politics and Perplexity in Python</a:t>
            </a:r>
          </a:p>
        </p:txBody>
      </p:sp>
      <p:sp>
        <p:nvSpPr>
          <p:cNvPr id="4758" name="CREATE DATE">
            <a:extLst>
              <a:ext uri="{FF2B5EF4-FFF2-40B4-BE49-F238E27FC236}">
                <a16:creationId xmlns:a16="http://schemas.microsoft.com/office/drawing/2014/main" id="{548C98B2-AD2C-794E-B2F8-27064EA034AE}"/>
              </a:ext>
            </a:extLst>
          </p:cNvPr>
          <p:cNvSpPr txBox="1">
            <a:spLocks noChangeArrowheads="1"/>
          </p:cNvSpPr>
          <p:nvPr>
            <p:custDataLst>
              <p:tags r:id="rId4"/>
            </p:custDataLst>
          </p:nvPr>
        </p:nvSpPr>
        <p:spPr bwMode="auto">
          <a:xfrm>
            <a:off x="768350" y="6965950"/>
            <a:ext cx="38973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spAutoFit/>
          </a:bodyPr>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sz="1600" b="0" dirty="0">
                <a:solidFill>
                  <a:srgbClr val="000000"/>
                </a:solidFill>
                <a:latin typeface="Frutiger 45 Light" pitchFamily="34" charset="0"/>
              </a:rPr>
              <a:t>April 2020</a:t>
            </a:r>
          </a:p>
        </p:txBody>
      </p:sp>
      <p:sp>
        <p:nvSpPr>
          <p:cNvPr id="4759" name="PRESENTATION SUBTITLE">
            <a:extLst>
              <a:ext uri="{FF2B5EF4-FFF2-40B4-BE49-F238E27FC236}">
                <a16:creationId xmlns:a16="http://schemas.microsoft.com/office/drawing/2014/main" id="{94F4A4ED-6273-184E-A29E-FEB44B20EEC9}"/>
              </a:ext>
            </a:extLst>
          </p:cNvPr>
          <p:cNvSpPr txBox="1">
            <a:spLocks noChangeArrowheads="1"/>
          </p:cNvSpPr>
          <p:nvPr>
            <p:custDataLst>
              <p:tags r:id="rId5"/>
            </p:custDataLst>
          </p:nvPr>
        </p:nvSpPr>
        <p:spPr bwMode="gray">
          <a:xfrm>
            <a:off x="752475" y="3836472"/>
            <a:ext cx="6985000" cy="369332"/>
          </a:xfrm>
          <a:prstGeom prst="rect">
            <a:avLst/>
          </a:prstGeom>
          <a:noFill/>
          <a:ln>
            <a:noFill/>
          </a:ln>
          <a:effectLst/>
          <a:extLst/>
        </p:spPr>
        <p:txBody>
          <a:bodyPr lIns="0" tIns="0" rIns="0" bIns="0" anchor="ctr">
            <a:spAutoFit/>
          </a:bodyPr>
          <a:lstStyle/>
          <a:p>
            <a:pPr>
              <a:spcBef>
                <a:spcPct val="0"/>
              </a:spcBef>
            </a:pPr>
            <a:r>
              <a:rPr lang="en-US" altLang="zh-TW" sz="2400" b="0" dirty="0">
                <a:solidFill>
                  <a:srgbClr val="FFD539"/>
                </a:solidFill>
                <a:latin typeface="UBSHeadline" pitchFamily="18" charset="0"/>
              </a:rPr>
              <a:t>Sentiment Analysis on the Clean Water Rule</a:t>
            </a:r>
          </a:p>
        </p:txBody>
      </p:sp>
      <p:sp>
        <p:nvSpPr>
          <p:cNvPr id="4760" name="Line 664">
            <a:extLst>
              <a:ext uri="{FF2B5EF4-FFF2-40B4-BE49-F238E27FC236}">
                <a16:creationId xmlns:a16="http://schemas.microsoft.com/office/drawing/2014/main" id="{69E7173D-3B21-2848-BD48-97570B209876}"/>
              </a:ext>
            </a:extLst>
          </p:cNvPr>
          <p:cNvSpPr>
            <a:spLocks noChangeShapeType="1"/>
          </p:cNvSpPr>
          <p:nvPr>
            <p:custDataLst>
              <p:tags r:id="rId6"/>
            </p:custDataLst>
          </p:nvPr>
        </p:nvSpPr>
        <p:spPr bwMode="white">
          <a:xfrm>
            <a:off x="752475" y="3630613"/>
            <a:ext cx="6883400" cy="158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lIns="0" tIns="0" rIns="0" bIns="0" anchor="ctr"/>
          <a:lstStyle/>
          <a:p>
            <a:endParaRPr lang="en-US"/>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7BFB-70E5-FC43-8C5D-AF039742CFAB}"/>
              </a:ext>
            </a:extLst>
          </p:cNvPr>
          <p:cNvSpPr>
            <a:spLocks noGrp="1"/>
          </p:cNvSpPr>
          <p:nvPr>
            <p:ph type="title"/>
          </p:nvPr>
        </p:nvSpPr>
        <p:spPr/>
        <p:txBody>
          <a:bodyPr/>
          <a:lstStyle/>
          <a:p>
            <a:r>
              <a:rPr lang="en-US" dirty="0"/>
              <a:t>What is Machine Learning?</a:t>
            </a:r>
          </a:p>
        </p:txBody>
      </p:sp>
      <p:sp>
        <p:nvSpPr>
          <p:cNvPr id="3" name="Slide Number Placeholder 2">
            <a:extLst>
              <a:ext uri="{FF2B5EF4-FFF2-40B4-BE49-F238E27FC236}">
                <a16:creationId xmlns:a16="http://schemas.microsoft.com/office/drawing/2014/main" id="{347575FB-978B-1646-816A-A47671EC9C44}"/>
              </a:ext>
            </a:extLst>
          </p:cNvPr>
          <p:cNvSpPr>
            <a:spLocks noGrp="1"/>
          </p:cNvSpPr>
          <p:nvPr>
            <p:ph type="sldNum" sz="quarter" idx="10"/>
          </p:nvPr>
        </p:nvSpPr>
        <p:spPr/>
        <p:txBody>
          <a:bodyPr/>
          <a:lstStyle/>
          <a:p>
            <a:fld id="{10F03DAD-CE80-EE46-B313-DB6487731082}" type="slidenum">
              <a:rPr lang="zh-TW" altLang="en-US" smtClean="0"/>
              <a:pPr/>
              <a:t>9</a:t>
            </a:fld>
            <a:endParaRPr lang="en-US" altLang="zh-TW"/>
          </a:p>
        </p:txBody>
      </p:sp>
      <p:sp>
        <p:nvSpPr>
          <p:cNvPr id="4" name="LAYOUT BODY">
            <a:extLst>
              <a:ext uri="{FF2B5EF4-FFF2-40B4-BE49-F238E27FC236}">
                <a16:creationId xmlns:a16="http://schemas.microsoft.com/office/drawing/2014/main" id="{7BB8414D-4EF2-2E42-8C9D-3431B01F38D8}"/>
              </a:ext>
            </a:extLst>
          </p:cNvPr>
          <p:cNvSpPr>
            <a:spLocks noChangeArrowheads="1"/>
          </p:cNvSpPr>
          <p:nvPr>
            <p:custDataLst>
              <p:tags r:id="rId1"/>
            </p:custDataLst>
          </p:nvPr>
        </p:nvSpPr>
        <p:spPr bwMode="gray">
          <a:xfrm>
            <a:off x="765174" y="1430730"/>
            <a:ext cx="7561245" cy="1624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In short, machine learning is </a:t>
            </a:r>
            <a:r>
              <a:rPr lang="en-US" altLang="en-US" sz="1800" dirty="0"/>
              <a:t>building a model </a:t>
            </a:r>
            <a:r>
              <a:rPr lang="en-US" altLang="en-US" sz="1800" b="0" dirty="0"/>
              <a:t>(with a twist)</a:t>
            </a:r>
          </a:p>
          <a:p>
            <a:pPr lvl="3"/>
            <a:r>
              <a:rPr lang="en-US" altLang="en-US" sz="1800" b="0" dirty="0"/>
              <a:t>Creating a simplified representation of a real-word system that still captures the main underlying rules, relationships, or patterns of that system</a:t>
            </a:r>
          </a:p>
          <a:p>
            <a:pPr lvl="2"/>
            <a:r>
              <a:rPr lang="en-US" altLang="en-US" sz="1800" b="0" dirty="0"/>
              <a:t>But the “learning” part is where it differs from traditional model building</a:t>
            </a:r>
          </a:p>
        </p:txBody>
      </p:sp>
      <p:sp>
        <p:nvSpPr>
          <p:cNvPr id="5" name="LAYOUT HEADER">
            <a:extLst>
              <a:ext uri="{FF2B5EF4-FFF2-40B4-BE49-F238E27FC236}">
                <a16:creationId xmlns:a16="http://schemas.microsoft.com/office/drawing/2014/main" id="{4A5D164E-5C4C-9B49-8476-CC99B89C5184}"/>
              </a:ext>
            </a:extLst>
          </p:cNvPr>
          <p:cNvSpPr txBox="1">
            <a:spLocks noChangeArrowheads="1"/>
          </p:cNvSpPr>
          <p:nvPr>
            <p:custDataLst>
              <p:tags r:id="rId2"/>
            </p:custDataLst>
          </p:nvPr>
        </p:nvSpPr>
        <p:spPr bwMode="auto">
          <a:xfrm>
            <a:off x="765174" y="3352800"/>
            <a:ext cx="418623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600" dirty="0"/>
              <a:t>Traditional Model Flow</a:t>
            </a:r>
          </a:p>
        </p:txBody>
      </p:sp>
      <p:sp>
        <p:nvSpPr>
          <p:cNvPr id="6" name="Line 16">
            <a:extLst>
              <a:ext uri="{FF2B5EF4-FFF2-40B4-BE49-F238E27FC236}">
                <a16:creationId xmlns:a16="http://schemas.microsoft.com/office/drawing/2014/main" id="{5B070DE8-6FC8-954D-BBBC-6BC6694ED435}"/>
              </a:ext>
            </a:extLst>
          </p:cNvPr>
          <p:cNvSpPr>
            <a:spLocks noChangeShapeType="1"/>
          </p:cNvSpPr>
          <p:nvPr/>
        </p:nvSpPr>
        <p:spPr bwMode="auto">
          <a:xfrm>
            <a:off x="765174" y="3662362"/>
            <a:ext cx="8653464" cy="46037"/>
          </a:xfrm>
          <a:prstGeom prst="line">
            <a:avLst/>
          </a:prstGeom>
          <a:noFill/>
          <a:ln w="28575">
            <a:solidFill>
              <a:srgbClr val="378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7" name="Oval 6">
            <a:extLst>
              <a:ext uri="{FF2B5EF4-FFF2-40B4-BE49-F238E27FC236}">
                <a16:creationId xmlns:a16="http://schemas.microsoft.com/office/drawing/2014/main" id="{69E4992B-2F38-9D4B-8ADD-F4109174B357}"/>
              </a:ext>
            </a:extLst>
          </p:cNvPr>
          <p:cNvSpPr/>
          <p:nvPr/>
        </p:nvSpPr>
        <p:spPr bwMode="auto">
          <a:xfrm>
            <a:off x="765174" y="4464422"/>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INPUT</a:t>
            </a:r>
          </a:p>
        </p:txBody>
      </p:sp>
      <p:sp>
        <p:nvSpPr>
          <p:cNvPr id="8" name="Right Arrow 7">
            <a:extLst>
              <a:ext uri="{FF2B5EF4-FFF2-40B4-BE49-F238E27FC236}">
                <a16:creationId xmlns:a16="http://schemas.microsoft.com/office/drawing/2014/main" id="{ED5C4FD2-D212-604E-B20F-BFE728C4061F}"/>
              </a:ext>
            </a:extLst>
          </p:cNvPr>
          <p:cNvSpPr/>
          <p:nvPr/>
        </p:nvSpPr>
        <p:spPr bwMode="auto">
          <a:xfrm>
            <a:off x="2468415" y="4652681"/>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Rectangle 8">
            <a:extLst>
              <a:ext uri="{FF2B5EF4-FFF2-40B4-BE49-F238E27FC236}">
                <a16:creationId xmlns:a16="http://schemas.microsoft.com/office/drawing/2014/main" id="{2995AE37-F941-114B-8ED4-020FB230FC28}"/>
              </a:ext>
            </a:extLst>
          </p:cNvPr>
          <p:cNvSpPr/>
          <p:nvPr/>
        </p:nvSpPr>
        <p:spPr bwMode="auto">
          <a:xfrm>
            <a:off x="3713701" y="4195481"/>
            <a:ext cx="2710931" cy="1818042"/>
          </a:xfrm>
          <a:prstGeom prst="rect">
            <a:avLst/>
          </a:prstGeom>
          <a:solidFill>
            <a:schemeClr val="accent6">
              <a:lumMod val="60000"/>
              <a:lumOff val="40000"/>
            </a:schemeClr>
          </a:solid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MODEL:</a:t>
            </a:r>
            <a:b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USER-DEFINED RULES OR FORMULAS</a:t>
            </a:r>
          </a:p>
        </p:txBody>
      </p:sp>
      <p:grpSp>
        <p:nvGrpSpPr>
          <p:cNvPr id="13" name="Group 12">
            <a:extLst>
              <a:ext uri="{FF2B5EF4-FFF2-40B4-BE49-F238E27FC236}">
                <a16:creationId xmlns:a16="http://schemas.microsoft.com/office/drawing/2014/main" id="{38312A83-9CDD-9146-BED1-A1DFDFC2A3FA}"/>
              </a:ext>
            </a:extLst>
          </p:cNvPr>
          <p:cNvGrpSpPr/>
          <p:nvPr/>
        </p:nvGrpSpPr>
        <p:grpSpPr>
          <a:xfrm>
            <a:off x="6397270" y="4658060"/>
            <a:ext cx="1333945" cy="892884"/>
            <a:chOff x="7003228" y="4658066"/>
            <a:chExt cx="1333945" cy="892884"/>
          </a:xfrm>
        </p:grpSpPr>
        <p:sp>
          <p:nvSpPr>
            <p:cNvPr id="11" name="Equal 10">
              <a:extLst>
                <a:ext uri="{FF2B5EF4-FFF2-40B4-BE49-F238E27FC236}">
                  <a16:creationId xmlns:a16="http://schemas.microsoft.com/office/drawing/2014/main" id="{4787B023-44B7-784A-A3D5-87845ED657D3}"/>
                </a:ext>
              </a:extLst>
            </p:cNvPr>
            <p:cNvSpPr/>
            <p:nvPr/>
          </p:nvSpPr>
          <p:spPr bwMode="auto">
            <a:xfrm>
              <a:off x="7003228" y="4754879"/>
              <a:ext cx="957430" cy="699249"/>
            </a:xfrm>
            <a:prstGeom prst="mathEqual">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2" name="Triangle 11">
              <a:extLst>
                <a:ext uri="{FF2B5EF4-FFF2-40B4-BE49-F238E27FC236}">
                  <a16:creationId xmlns:a16="http://schemas.microsoft.com/office/drawing/2014/main" id="{11D684C7-0B8E-7641-B602-4C577F0C8F71}"/>
                </a:ext>
              </a:extLst>
            </p:cNvPr>
            <p:cNvSpPr/>
            <p:nvPr/>
          </p:nvSpPr>
          <p:spPr bwMode="auto">
            <a:xfrm rot="5400000">
              <a:off x="7632549" y="4846325"/>
              <a:ext cx="892884" cy="516365"/>
            </a:xfrm>
            <a:prstGeom prst="triangle">
              <a:avLst>
                <a:gd name="adj" fmla="val 50000"/>
              </a:avLst>
            </a:prstGeom>
            <a:solidFill>
              <a:schemeClr val="tx1">
                <a:lumMod val="50000"/>
                <a:lumOff val="50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grpSp>
      <p:sp>
        <p:nvSpPr>
          <p:cNvPr id="14" name="Oval 13">
            <a:extLst>
              <a:ext uri="{FF2B5EF4-FFF2-40B4-BE49-F238E27FC236}">
                <a16:creationId xmlns:a16="http://schemas.microsoft.com/office/drawing/2014/main" id="{94912652-43A2-444E-B277-48D368F2AADF}"/>
              </a:ext>
            </a:extLst>
          </p:cNvPr>
          <p:cNvSpPr/>
          <p:nvPr/>
        </p:nvSpPr>
        <p:spPr bwMode="auto">
          <a:xfrm>
            <a:off x="7779158" y="4464422"/>
            <a:ext cx="1633781"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OUTPUT</a:t>
            </a:r>
          </a:p>
        </p:txBody>
      </p:sp>
    </p:spTree>
    <p:extLst>
      <p:ext uri="{BB962C8B-B14F-4D97-AF65-F5344CB8AC3E}">
        <p14:creationId xmlns:p14="http://schemas.microsoft.com/office/powerpoint/2010/main" val="616324008"/>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C7C5-18D3-3749-81B8-563AB2F0B4D6}"/>
              </a:ext>
            </a:extLst>
          </p:cNvPr>
          <p:cNvSpPr>
            <a:spLocks noGrp="1"/>
          </p:cNvSpPr>
          <p:nvPr>
            <p:ph type="title"/>
          </p:nvPr>
        </p:nvSpPr>
        <p:spPr/>
        <p:txBody>
          <a:bodyPr/>
          <a:lstStyle/>
          <a:p>
            <a:r>
              <a:rPr lang="en-US" dirty="0"/>
              <a:t>Machine Learning Model Flow</a:t>
            </a:r>
          </a:p>
        </p:txBody>
      </p:sp>
      <p:sp>
        <p:nvSpPr>
          <p:cNvPr id="3" name="Slide Number Placeholder 2">
            <a:extLst>
              <a:ext uri="{FF2B5EF4-FFF2-40B4-BE49-F238E27FC236}">
                <a16:creationId xmlns:a16="http://schemas.microsoft.com/office/drawing/2014/main" id="{74754E91-F2B9-AF46-A83A-2E6FA54A7396}"/>
              </a:ext>
            </a:extLst>
          </p:cNvPr>
          <p:cNvSpPr>
            <a:spLocks noGrp="1"/>
          </p:cNvSpPr>
          <p:nvPr>
            <p:ph type="sldNum" sz="quarter" idx="10"/>
          </p:nvPr>
        </p:nvSpPr>
        <p:spPr/>
        <p:txBody>
          <a:bodyPr/>
          <a:lstStyle/>
          <a:p>
            <a:fld id="{10F03DAD-CE80-EE46-B313-DB6487731082}" type="slidenum">
              <a:rPr lang="zh-TW" altLang="en-US" smtClean="0"/>
              <a:pPr/>
              <a:t>10</a:t>
            </a:fld>
            <a:endParaRPr lang="en-US" altLang="zh-TW"/>
          </a:p>
        </p:txBody>
      </p:sp>
      <p:sp>
        <p:nvSpPr>
          <p:cNvPr id="4" name="Oval 3">
            <a:extLst>
              <a:ext uri="{FF2B5EF4-FFF2-40B4-BE49-F238E27FC236}">
                <a16:creationId xmlns:a16="http://schemas.microsoft.com/office/drawing/2014/main" id="{320C8138-4E69-764A-823D-076E19C68E35}"/>
              </a:ext>
            </a:extLst>
          </p:cNvPr>
          <p:cNvSpPr/>
          <p:nvPr/>
        </p:nvSpPr>
        <p:spPr bwMode="auto">
          <a:xfrm>
            <a:off x="894270" y="2577412"/>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DATA</a:t>
            </a:r>
            <a:r>
              <a:rPr lang="en-US" sz="1800" dirty="0">
                <a:solidFill>
                  <a:schemeClr val="bg1"/>
                </a:solidFill>
              </a:rPr>
              <a:t> (INPUT)</a:t>
            </a:r>
            <a:endPar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5" name="Right Arrow 4">
            <a:extLst>
              <a:ext uri="{FF2B5EF4-FFF2-40B4-BE49-F238E27FC236}">
                <a16:creationId xmlns:a16="http://schemas.microsoft.com/office/drawing/2014/main" id="{06F00416-9182-024A-9B31-33EB58F2E3D7}"/>
              </a:ext>
            </a:extLst>
          </p:cNvPr>
          <p:cNvSpPr/>
          <p:nvPr/>
        </p:nvSpPr>
        <p:spPr bwMode="auto">
          <a:xfrm rot="1831523">
            <a:off x="2593027" y="3127985"/>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Rectangle 5">
            <a:extLst>
              <a:ext uri="{FF2B5EF4-FFF2-40B4-BE49-F238E27FC236}">
                <a16:creationId xmlns:a16="http://schemas.microsoft.com/office/drawing/2014/main" id="{FE58E31F-FE49-5247-BFED-F5A3E0B09966}"/>
              </a:ext>
            </a:extLst>
          </p:cNvPr>
          <p:cNvSpPr/>
          <p:nvPr/>
        </p:nvSpPr>
        <p:spPr bwMode="auto">
          <a:xfrm>
            <a:off x="3951734" y="5549936"/>
            <a:ext cx="2158610" cy="1104814"/>
          </a:xfrm>
          <a:prstGeom prst="rect">
            <a:avLst/>
          </a:prstGeom>
          <a:solidFill>
            <a:schemeClr val="accent6">
              <a:lumMod val="60000"/>
              <a:lumOff val="40000"/>
            </a:schemeClr>
          </a:solid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MODEL</a:t>
            </a:r>
          </a:p>
        </p:txBody>
      </p:sp>
      <p:grpSp>
        <p:nvGrpSpPr>
          <p:cNvPr id="7" name="Group 6">
            <a:extLst>
              <a:ext uri="{FF2B5EF4-FFF2-40B4-BE49-F238E27FC236}">
                <a16:creationId xmlns:a16="http://schemas.microsoft.com/office/drawing/2014/main" id="{24553D97-C777-3D41-8F26-C6B537BE7777}"/>
              </a:ext>
            </a:extLst>
          </p:cNvPr>
          <p:cNvGrpSpPr/>
          <p:nvPr/>
        </p:nvGrpSpPr>
        <p:grpSpPr>
          <a:xfrm rot="5400000">
            <a:off x="4571148" y="4450996"/>
            <a:ext cx="919781" cy="892884"/>
            <a:chOff x="7003228" y="4658066"/>
            <a:chExt cx="1333945" cy="892884"/>
          </a:xfrm>
        </p:grpSpPr>
        <p:sp>
          <p:nvSpPr>
            <p:cNvPr id="8" name="Equal 7">
              <a:extLst>
                <a:ext uri="{FF2B5EF4-FFF2-40B4-BE49-F238E27FC236}">
                  <a16:creationId xmlns:a16="http://schemas.microsoft.com/office/drawing/2014/main" id="{AC0ED2CB-58A4-944E-B319-C69295C06756}"/>
                </a:ext>
              </a:extLst>
            </p:cNvPr>
            <p:cNvSpPr/>
            <p:nvPr/>
          </p:nvSpPr>
          <p:spPr bwMode="auto">
            <a:xfrm>
              <a:off x="7003228" y="4754879"/>
              <a:ext cx="957430" cy="699249"/>
            </a:xfrm>
            <a:prstGeom prst="mathEqual">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Triangle 8">
              <a:extLst>
                <a:ext uri="{FF2B5EF4-FFF2-40B4-BE49-F238E27FC236}">
                  <a16:creationId xmlns:a16="http://schemas.microsoft.com/office/drawing/2014/main" id="{974152B4-CC5A-FF48-8A12-C270A8207430}"/>
                </a:ext>
              </a:extLst>
            </p:cNvPr>
            <p:cNvSpPr/>
            <p:nvPr/>
          </p:nvSpPr>
          <p:spPr bwMode="auto">
            <a:xfrm rot="5400000">
              <a:off x="7632549" y="4846325"/>
              <a:ext cx="892884" cy="516365"/>
            </a:xfrm>
            <a:prstGeom prst="triangle">
              <a:avLst>
                <a:gd name="adj" fmla="val 50000"/>
              </a:avLst>
            </a:prstGeom>
            <a:solidFill>
              <a:schemeClr val="tx1">
                <a:lumMod val="50000"/>
                <a:lumOff val="50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grpSp>
      <p:sp>
        <p:nvSpPr>
          <p:cNvPr id="10" name="Oval 9">
            <a:extLst>
              <a:ext uri="{FF2B5EF4-FFF2-40B4-BE49-F238E27FC236}">
                <a16:creationId xmlns:a16="http://schemas.microsoft.com/office/drawing/2014/main" id="{05F04CF6-E45B-DF41-8982-E2686E2AF32A}"/>
              </a:ext>
            </a:extLst>
          </p:cNvPr>
          <p:cNvSpPr/>
          <p:nvPr/>
        </p:nvSpPr>
        <p:spPr bwMode="auto">
          <a:xfrm>
            <a:off x="7661095" y="2577412"/>
            <a:ext cx="1633781"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LABELS</a:t>
            </a:r>
          </a:p>
        </p:txBody>
      </p:sp>
      <p:sp>
        <p:nvSpPr>
          <p:cNvPr id="11" name="Right Arrow 10">
            <a:extLst>
              <a:ext uri="{FF2B5EF4-FFF2-40B4-BE49-F238E27FC236}">
                <a16:creationId xmlns:a16="http://schemas.microsoft.com/office/drawing/2014/main" id="{B3F5EABD-86DF-3646-AD39-A6C5A2116A0D}"/>
              </a:ext>
            </a:extLst>
          </p:cNvPr>
          <p:cNvSpPr/>
          <p:nvPr/>
        </p:nvSpPr>
        <p:spPr bwMode="auto">
          <a:xfrm rot="9043252">
            <a:off x="6306036" y="3127985"/>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2" name="LAYOUT BODY">
            <a:extLst>
              <a:ext uri="{FF2B5EF4-FFF2-40B4-BE49-F238E27FC236}">
                <a16:creationId xmlns:a16="http://schemas.microsoft.com/office/drawing/2014/main" id="{AB411ACD-79A6-3E4E-B475-F04722950A85}"/>
              </a:ext>
            </a:extLst>
          </p:cNvPr>
          <p:cNvSpPr>
            <a:spLocks noChangeArrowheads="1"/>
          </p:cNvSpPr>
          <p:nvPr>
            <p:custDataLst>
              <p:tags r:id="rId1"/>
            </p:custDataLst>
          </p:nvPr>
        </p:nvSpPr>
        <p:spPr bwMode="gray">
          <a:xfrm>
            <a:off x="765174" y="1409213"/>
            <a:ext cx="7561245" cy="6992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The machine </a:t>
            </a:r>
            <a:r>
              <a:rPr lang="en-US" altLang="en-US" sz="1800" dirty="0"/>
              <a:t>learns </a:t>
            </a:r>
            <a:r>
              <a:rPr lang="en-US" altLang="en-US" sz="1800" b="0" dirty="0"/>
              <a:t>the underlying relationships, structure, and patterns in the data based on examples (the input)</a:t>
            </a:r>
            <a:endParaRPr lang="en-US" altLang="en-US" sz="1800" dirty="0"/>
          </a:p>
        </p:txBody>
      </p:sp>
      <p:sp>
        <p:nvSpPr>
          <p:cNvPr id="15" name="Rectangle 14">
            <a:extLst>
              <a:ext uri="{FF2B5EF4-FFF2-40B4-BE49-F238E27FC236}">
                <a16:creationId xmlns:a16="http://schemas.microsoft.com/office/drawing/2014/main" id="{1E775521-A238-8E46-AD96-06A99E42BA9A}"/>
              </a:ext>
            </a:extLst>
          </p:cNvPr>
          <p:cNvSpPr/>
          <p:nvPr/>
        </p:nvSpPr>
        <p:spPr bwMode="auto">
          <a:xfrm>
            <a:off x="3937302" y="3248829"/>
            <a:ext cx="2216078" cy="1183335"/>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MACHINE LEARNING!</a:t>
            </a:r>
          </a:p>
        </p:txBody>
      </p:sp>
      <p:sp>
        <p:nvSpPr>
          <p:cNvPr id="16" name="Rectangle 15">
            <a:extLst>
              <a:ext uri="{FF2B5EF4-FFF2-40B4-BE49-F238E27FC236}">
                <a16:creationId xmlns:a16="http://schemas.microsoft.com/office/drawing/2014/main" id="{E1C00FA3-BE4D-E24F-B5C9-5FC007F7B3DA}"/>
              </a:ext>
            </a:extLst>
          </p:cNvPr>
          <p:cNvSpPr/>
          <p:nvPr/>
        </p:nvSpPr>
        <p:spPr bwMode="auto">
          <a:xfrm>
            <a:off x="7574608" y="2390096"/>
            <a:ext cx="1818474" cy="1656678"/>
          </a:xfrm>
          <a:prstGeom prst="rect">
            <a:avLst/>
          </a:prstGeom>
          <a:noFill/>
          <a:ln w="2540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7" name="Oval 16">
            <a:extLst>
              <a:ext uri="{FF2B5EF4-FFF2-40B4-BE49-F238E27FC236}">
                <a16:creationId xmlns:a16="http://schemas.microsoft.com/office/drawing/2014/main" id="{069DC722-2749-4949-8538-6C72A95044AB}"/>
              </a:ext>
            </a:extLst>
          </p:cNvPr>
          <p:cNvSpPr/>
          <p:nvPr/>
        </p:nvSpPr>
        <p:spPr bwMode="auto">
          <a:xfrm>
            <a:off x="894270" y="5462263"/>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NEW DATA</a:t>
            </a:r>
          </a:p>
        </p:txBody>
      </p:sp>
      <p:sp>
        <p:nvSpPr>
          <p:cNvPr id="18" name="Right Arrow 17">
            <a:extLst>
              <a:ext uri="{FF2B5EF4-FFF2-40B4-BE49-F238E27FC236}">
                <a16:creationId xmlns:a16="http://schemas.microsoft.com/office/drawing/2014/main" id="{EC7CC237-2D20-794E-B2F7-900E2C329CE7}"/>
              </a:ext>
            </a:extLst>
          </p:cNvPr>
          <p:cNvSpPr/>
          <p:nvPr/>
        </p:nvSpPr>
        <p:spPr bwMode="auto">
          <a:xfrm>
            <a:off x="2642120" y="5650522"/>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9" name="Right Arrow 18">
            <a:extLst>
              <a:ext uri="{FF2B5EF4-FFF2-40B4-BE49-F238E27FC236}">
                <a16:creationId xmlns:a16="http://schemas.microsoft.com/office/drawing/2014/main" id="{72150889-D828-EA41-8D47-34BD4F3EE4D7}"/>
              </a:ext>
            </a:extLst>
          </p:cNvPr>
          <p:cNvSpPr/>
          <p:nvPr/>
        </p:nvSpPr>
        <p:spPr bwMode="auto">
          <a:xfrm>
            <a:off x="6341773" y="5650522"/>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20" name="Oval 19">
            <a:extLst>
              <a:ext uri="{FF2B5EF4-FFF2-40B4-BE49-F238E27FC236}">
                <a16:creationId xmlns:a16="http://schemas.microsoft.com/office/drawing/2014/main" id="{686C27D4-39C7-AA46-A306-0C58CFBC1F42}"/>
              </a:ext>
            </a:extLst>
          </p:cNvPr>
          <p:cNvSpPr/>
          <p:nvPr/>
        </p:nvSpPr>
        <p:spPr bwMode="auto">
          <a:xfrm>
            <a:off x="7661095" y="5462263"/>
            <a:ext cx="1859423"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PREDICTION/</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CLUSTER/</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TASK</a:t>
            </a:r>
          </a:p>
        </p:txBody>
      </p:sp>
    </p:spTree>
    <p:extLst>
      <p:ext uri="{BB962C8B-B14F-4D97-AF65-F5344CB8AC3E}">
        <p14:creationId xmlns:p14="http://schemas.microsoft.com/office/powerpoint/2010/main" val="264547710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09C1-96B1-2B41-97C0-8A37780843EE}"/>
              </a:ext>
            </a:extLst>
          </p:cNvPr>
          <p:cNvSpPr>
            <a:spLocks noGrp="1"/>
          </p:cNvSpPr>
          <p:nvPr>
            <p:ph type="title"/>
          </p:nvPr>
        </p:nvSpPr>
        <p:spPr/>
        <p:txBody>
          <a:bodyPr/>
          <a:lstStyle/>
          <a:p>
            <a:r>
              <a:rPr lang="en-US" dirty="0"/>
              <a:t>General Machine Learning Tasks</a:t>
            </a:r>
          </a:p>
        </p:txBody>
      </p:sp>
      <p:sp>
        <p:nvSpPr>
          <p:cNvPr id="3" name="Slide Number Placeholder 2">
            <a:extLst>
              <a:ext uri="{FF2B5EF4-FFF2-40B4-BE49-F238E27FC236}">
                <a16:creationId xmlns:a16="http://schemas.microsoft.com/office/drawing/2014/main" id="{35EC22F3-71CD-3D49-BE5F-44F2B81F9FFA}"/>
              </a:ext>
            </a:extLst>
          </p:cNvPr>
          <p:cNvSpPr>
            <a:spLocks noGrp="1"/>
          </p:cNvSpPr>
          <p:nvPr>
            <p:ph type="sldNum" sz="quarter" idx="10"/>
          </p:nvPr>
        </p:nvSpPr>
        <p:spPr/>
        <p:txBody>
          <a:bodyPr/>
          <a:lstStyle/>
          <a:p>
            <a:fld id="{10F03DAD-CE80-EE46-B313-DB6487731082}" type="slidenum">
              <a:rPr lang="zh-TW" altLang="en-US" smtClean="0"/>
              <a:pPr/>
              <a:t>11</a:t>
            </a:fld>
            <a:endParaRPr lang="en-US" altLang="zh-TW"/>
          </a:p>
        </p:txBody>
      </p:sp>
      <p:sp>
        <p:nvSpPr>
          <p:cNvPr id="4" name="LAYOUT BODY">
            <a:extLst>
              <a:ext uri="{FF2B5EF4-FFF2-40B4-BE49-F238E27FC236}">
                <a16:creationId xmlns:a16="http://schemas.microsoft.com/office/drawing/2014/main" id="{2F345429-C141-E34E-BBB8-5E723657DE1F}"/>
              </a:ext>
            </a:extLst>
          </p:cNvPr>
          <p:cNvSpPr>
            <a:spLocks noChangeArrowheads="1"/>
          </p:cNvSpPr>
          <p:nvPr>
            <p:custDataLst>
              <p:tags r:id="rId1"/>
            </p:custDataLst>
          </p:nvPr>
        </p:nvSpPr>
        <p:spPr bwMode="gray">
          <a:xfrm>
            <a:off x="2753958" y="1516790"/>
            <a:ext cx="5572461" cy="1140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Prediction tasks</a:t>
            </a:r>
          </a:p>
          <a:p>
            <a:pPr lvl="2"/>
            <a:r>
              <a:rPr lang="en-US" altLang="en-US" sz="1800" b="0" dirty="0"/>
              <a:t>Classification (predicts a class) and Regression (predicts a numeric value)</a:t>
            </a:r>
          </a:p>
        </p:txBody>
      </p:sp>
      <p:sp>
        <p:nvSpPr>
          <p:cNvPr id="5" name="Rectangle 4">
            <a:extLst>
              <a:ext uri="{FF2B5EF4-FFF2-40B4-BE49-F238E27FC236}">
                <a16:creationId xmlns:a16="http://schemas.microsoft.com/office/drawing/2014/main" id="{8C755564-2A7A-A046-B0FD-F9EB07F4D984}"/>
              </a:ext>
            </a:extLst>
          </p:cNvPr>
          <p:cNvSpPr/>
          <p:nvPr/>
        </p:nvSpPr>
        <p:spPr bwMode="auto">
          <a:xfrm>
            <a:off x="839096" y="1516791"/>
            <a:ext cx="1688950" cy="93595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SUPERVISED LEARNING</a:t>
            </a:r>
          </a:p>
        </p:txBody>
      </p:sp>
      <p:sp>
        <p:nvSpPr>
          <p:cNvPr id="6" name="Rectangle 5">
            <a:extLst>
              <a:ext uri="{FF2B5EF4-FFF2-40B4-BE49-F238E27FC236}">
                <a16:creationId xmlns:a16="http://schemas.microsoft.com/office/drawing/2014/main" id="{D060D3DB-1A21-B84E-8619-DDB487AC31A2}"/>
              </a:ext>
            </a:extLst>
          </p:cNvPr>
          <p:cNvSpPr/>
          <p:nvPr/>
        </p:nvSpPr>
        <p:spPr bwMode="auto">
          <a:xfrm>
            <a:off x="840889" y="2798744"/>
            <a:ext cx="1688950" cy="93595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UNSUPERVISED LEARNING</a:t>
            </a:r>
          </a:p>
        </p:txBody>
      </p:sp>
      <p:sp>
        <p:nvSpPr>
          <p:cNvPr id="7" name="LAYOUT BODY">
            <a:extLst>
              <a:ext uri="{FF2B5EF4-FFF2-40B4-BE49-F238E27FC236}">
                <a16:creationId xmlns:a16="http://schemas.microsoft.com/office/drawing/2014/main" id="{AFF3C40C-C20A-8644-8958-024F1ECE655C}"/>
              </a:ext>
            </a:extLst>
          </p:cNvPr>
          <p:cNvSpPr>
            <a:spLocks noChangeArrowheads="1"/>
          </p:cNvSpPr>
          <p:nvPr>
            <p:custDataLst>
              <p:tags r:id="rId2"/>
            </p:custDataLst>
          </p:nvPr>
        </p:nvSpPr>
        <p:spPr bwMode="gray">
          <a:xfrm>
            <a:off x="2755750" y="2798744"/>
            <a:ext cx="5572461" cy="9359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tasks (group examples by their similarity)</a:t>
            </a:r>
          </a:p>
          <a:p>
            <a:pPr lvl="2"/>
            <a:r>
              <a:rPr lang="en-US" altLang="en-US" sz="1800" b="0" dirty="0"/>
              <a:t>Dimensionality reduction tasks</a:t>
            </a:r>
          </a:p>
        </p:txBody>
      </p:sp>
      <p:sp>
        <p:nvSpPr>
          <p:cNvPr id="8" name="Rectangle 7">
            <a:extLst>
              <a:ext uri="{FF2B5EF4-FFF2-40B4-BE49-F238E27FC236}">
                <a16:creationId xmlns:a16="http://schemas.microsoft.com/office/drawing/2014/main" id="{B57C9DE6-18EF-2342-B711-169FB8663562}"/>
              </a:ext>
            </a:extLst>
          </p:cNvPr>
          <p:cNvSpPr/>
          <p:nvPr/>
        </p:nvSpPr>
        <p:spPr bwMode="auto">
          <a:xfrm>
            <a:off x="831921" y="4328128"/>
            <a:ext cx="1688950" cy="1115237"/>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OTHER</a:t>
            </a:r>
          </a:p>
        </p:txBody>
      </p:sp>
      <p:sp>
        <p:nvSpPr>
          <p:cNvPr id="9" name="LAYOUT BODY">
            <a:extLst>
              <a:ext uri="{FF2B5EF4-FFF2-40B4-BE49-F238E27FC236}">
                <a16:creationId xmlns:a16="http://schemas.microsoft.com/office/drawing/2014/main" id="{C6F945CA-5482-B545-9CF7-F10850182F92}"/>
              </a:ext>
            </a:extLst>
          </p:cNvPr>
          <p:cNvSpPr>
            <a:spLocks noChangeArrowheads="1"/>
          </p:cNvSpPr>
          <p:nvPr>
            <p:custDataLst>
              <p:tags r:id="rId3"/>
            </p:custDataLst>
          </p:nvPr>
        </p:nvSpPr>
        <p:spPr bwMode="gray">
          <a:xfrm>
            <a:off x="2753958" y="4328127"/>
            <a:ext cx="5572461" cy="135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Recommender systems</a:t>
            </a:r>
          </a:p>
          <a:p>
            <a:pPr lvl="2"/>
            <a:r>
              <a:rPr lang="en-US" altLang="en-US" sz="1800" b="0" dirty="0"/>
              <a:t>Reinforcement learning</a:t>
            </a:r>
          </a:p>
          <a:p>
            <a:pPr lvl="2"/>
            <a:r>
              <a:rPr lang="en-US" altLang="en-US" sz="1800" b="0" dirty="0"/>
              <a:t>Self-supervised and semi-supervised learning</a:t>
            </a:r>
          </a:p>
        </p:txBody>
      </p:sp>
      <p:cxnSp>
        <p:nvCxnSpPr>
          <p:cNvPr id="11" name="Straight Connector 10">
            <a:extLst>
              <a:ext uri="{FF2B5EF4-FFF2-40B4-BE49-F238E27FC236}">
                <a16:creationId xmlns:a16="http://schemas.microsoft.com/office/drawing/2014/main" id="{B6D35750-FC93-2548-95DB-A441D5450822}"/>
              </a:ext>
            </a:extLst>
          </p:cNvPr>
          <p:cNvCxnSpPr/>
          <p:nvPr/>
        </p:nvCxnSpPr>
        <p:spPr bwMode="auto">
          <a:xfrm>
            <a:off x="839096" y="4012599"/>
            <a:ext cx="8035963"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2" name="Straight Connector 11">
            <a:extLst>
              <a:ext uri="{FF2B5EF4-FFF2-40B4-BE49-F238E27FC236}">
                <a16:creationId xmlns:a16="http://schemas.microsoft.com/office/drawing/2014/main" id="{43B39FD2-DEA3-EC49-84C1-4A065814C95C}"/>
              </a:ext>
            </a:extLst>
          </p:cNvPr>
          <p:cNvCxnSpPr/>
          <p:nvPr/>
        </p:nvCxnSpPr>
        <p:spPr bwMode="auto">
          <a:xfrm>
            <a:off x="839096" y="1357254"/>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3" name="Straight Connector 12">
            <a:extLst>
              <a:ext uri="{FF2B5EF4-FFF2-40B4-BE49-F238E27FC236}">
                <a16:creationId xmlns:a16="http://schemas.microsoft.com/office/drawing/2014/main" id="{D3F659F6-C74C-374F-BF7C-EEB2ADC7164E}"/>
              </a:ext>
            </a:extLst>
          </p:cNvPr>
          <p:cNvCxnSpPr/>
          <p:nvPr/>
        </p:nvCxnSpPr>
        <p:spPr bwMode="auto">
          <a:xfrm>
            <a:off x="831921" y="5586802"/>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Tree>
    <p:extLst>
      <p:ext uri="{BB962C8B-B14F-4D97-AF65-F5344CB8AC3E}">
        <p14:creationId xmlns:p14="http://schemas.microsoft.com/office/powerpoint/2010/main" val="320678997"/>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1C04-21C7-4446-932E-578E8AF5E71F}"/>
              </a:ext>
            </a:extLst>
          </p:cNvPr>
          <p:cNvSpPr>
            <a:spLocks noGrp="1"/>
          </p:cNvSpPr>
          <p:nvPr>
            <p:ph type="title"/>
          </p:nvPr>
        </p:nvSpPr>
        <p:spPr/>
        <p:txBody>
          <a:bodyPr/>
          <a:lstStyle/>
          <a:p>
            <a:r>
              <a:rPr lang="en-US" dirty="0"/>
              <a:t>Where Does NLP Fit into Machine Learning?</a:t>
            </a:r>
          </a:p>
        </p:txBody>
      </p:sp>
      <p:sp>
        <p:nvSpPr>
          <p:cNvPr id="3" name="Slide Number Placeholder 2">
            <a:extLst>
              <a:ext uri="{FF2B5EF4-FFF2-40B4-BE49-F238E27FC236}">
                <a16:creationId xmlns:a16="http://schemas.microsoft.com/office/drawing/2014/main" id="{21259B7D-DE3B-2646-824E-32BCF0B0CA07}"/>
              </a:ext>
            </a:extLst>
          </p:cNvPr>
          <p:cNvSpPr>
            <a:spLocks noGrp="1"/>
          </p:cNvSpPr>
          <p:nvPr>
            <p:ph type="sldNum" sz="quarter" idx="10"/>
          </p:nvPr>
        </p:nvSpPr>
        <p:spPr/>
        <p:txBody>
          <a:bodyPr/>
          <a:lstStyle/>
          <a:p>
            <a:fld id="{10F03DAD-CE80-EE46-B313-DB6487731082}" type="slidenum">
              <a:rPr lang="zh-TW" altLang="en-US" smtClean="0"/>
              <a:pPr/>
              <a:t>12</a:t>
            </a:fld>
            <a:endParaRPr lang="en-US" altLang="zh-TW"/>
          </a:p>
        </p:txBody>
      </p:sp>
      <p:sp>
        <p:nvSpPr>
          <p:cNvPr id="4" name="LAYOUT BODY">
            <a:extLst>
              <a:ext uri="{FF2B5EF4-FFF2-40B4-BE49-F238E27FC236}">
                <a16:creationId xmlns:a16="http://schemas.microsoft.com/office/drawing/2014/main" id="{5B5140B3-BD81-9D44-B301-C4D4313D1E39}"/>
              </a:ext>
            </a:extLst>
          </p:cNvPr>
          <p:cNvSpPr>
            <a:spLocks noChangeArrowheads="1"/>
          </p:cNvSpPr>
          <p:nvPr>
            <p:custDataLst>
              <p:tags r:id="rId1"/>
            </p:custDataLst>
          </p:nvPr>
        </p:nvSpPr>
        <p:spPr bwMode="gray">
          <a:xfrm>
            <a:off x="765174" y="1559821"/>
            <a:ext cx="7561245" cy="4518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dirty="0"/>
              <a:t>Natural Language Processing (NLP) </a:t>
            </a:r>
            <a:r>
              <a:rPr lang="en-US" altLang="en-US" sz="1800" b="0" dirty="0"/>
              <a:t>is a branch of Artificial Intelligence that helps computers to interpret and understand human language</a:t>
            </a:r>
          </a:p>
          <a:p>
            <a:pPr lvl="3"/>
            <a:r>
              <a:rPr lang="en-US" altLang="en-US" sz="1800" b="0" dirty="0"/>
              <a:t>Used for speech recognition, translation, text analysis</a:t>
            </a:r>
          </a:p>
          <a:p>
            <a:pPr lvl="3"/>
            <a:r>
              <a:rPr lang="en-US" altLang="en-US" sz="1800" b="0" dirty="0"/>
              <a:t>Languages are rule-based, but lots of exceptions</a:t>
            </a:r>
          </a:p>
          <a:p>
            <a:pPr lvl="2"/>
            <a:r>
              <a:rPr lang="en-US" altLang="en-US" sz="1800" b="0" dirty="0"/>
              <a:t>Text is everywhere and contains a lot of valuable information</a:t>
            </a:r>
          </a:p>
          <a:p>
            <a:pPr lvl="3"/>
            <a:r>
              <a:rPr lang="en-US" altLang="en-US" sz="1800" b="0" dirty="0"/>
              <a:t>News articles and blog posts</a:t>
            </a:r>
          </a:p>
          <a:p>
            <a:pPr lvl="3"/>
            <a:r>
              <a:rPr lang="en-US" altLang="en-US" sz="1800" b="0" dirty="0"/>
              <a:t>Forum discussions and comment threads</a:t>
            </a:r>
          </a:p>
          <a:p>
            <a:pPr lvl="3"/>
            <a:r>
              <a:rPr lang="en-US" altLang="en-US" sz="1800" b="0" dirty="0"/>
              <a:t>Social media posts</a:t>
            </a:r>
          </a:p>
          <a:p>
            <a:pPr lvl="3"/>
            <a:r>
              <a:rPr lang="en-US" altLang="en-US" sz="1800" b="0" dirty="0"/>
              <a:t>Product reviews</a:t>
            </a:r>
          </a:p>
          <a:p>
            <a:pPr lvl="3"/>
            <a:r>
              <a:rPr lang="en-US" altLang="en-US" sz="1800" b="0" dirty="0" err="1"/>
              <a:t>Etc</a:t>
            </a:r>
            <a:r>
              <a:rPr lang="en-US" altLang="en-US" sz="1800" b="0" dirty="0"/>
              <a:t>…</a:t>
            </a:r>
          </a:p>
          <a:p>
            <a:pPr lvl="2"/>
            <a:r>
              <a:rPr lang="en-US" altLang="en-US" sz="1800" b="0" dirty="0"/>
              <a:t>Applying NLP techniques in a machine learning system helps access and leverage that information</a:t>
            </a:r>
            <a:endParaRPr lang="en-US" altLang="en-US" sz="1800" dirty="0"/>
          </a:p>
        </p:txBody>
      </p:sp>
    </p:spTree>
    <p:extLst>
      <p:ext uri="{BB962C8B-B14F-4D97-AF65-F5344CB8AC3E}">
        <p14:creationId xmlns:p14="http://schemas.microsoft.com/office/powerpoint/2010/main" val="3513731742"/>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F1DD-5E78-4848-91FE-103886F1C902}"/>
              </a:ext>
            </a:extLst>
          </p:cNvPr>
          <p:cNvSpPr>
            <a:spLocks noGrp="1"/>
          </p:cNvSpPr>
          <p:nvPr>
            <p:ph type="title"/>
          </p:nvPr>
        </p:nvSpPr>
        <p:spPr/>
        <p:txBody>
          <a:bodyPr/>
          <a:lstStyle/>
          <a:p>
            <a:r>
              <a:rPr lang="en-US" dirty="0"/>
              <a:t>How Do Machine Learning Models Consume Data?</a:t>
            </a:r>
          </a:p>
        </p:txBody>
      </p:sp>
      <p:sp>
        <p:nvSpPr>
          <p:cNvPr id="3" name="Slide Number Placeholder 2">
            <a:extLst>
              <a:ext uri="{FF2B5EF4-FFF2-40B4-BE49-F238E27FC236}">
                <a16:creationId xmlns:a16="http://schemas.microsoft.com/office/drawing/2014/main" id="{54CD971E-18EE-7A4C-B5CF-8705F2EB4FDB}"/>
              </a:ext>
            </a:extLst>
          </p:cNvPr>
          <p:cNvSpPr>
            <a:spLocks noGrp="1"/>
          </p:cNvSpPr>
          <p:nvPr>
            <p:ph type="sldNum" sz="quarter" idx="10"/>
          </p:nvPr>
        </p:nvSpPr>
        <p:spPr/>
        <p:txBody>
          <a:bodyPr/>
          <a:lstStyle/>
          <a:p>
            <a:fld id="{10F03DAD-CE80-EE46-B313-DB6487731082}" type="slidenum">
              <a:rPr lang="zh-TW" altLang="en-US" smtClean="0"/>
              <a:pPr/>
              <a:t>13</a:t>
            </a:fld>
            <a:endParaRPr lang="en-US" altLang="zh-TW"/>
          </a:p>
        </p:txBody>
      </p:sp>
      <p:grpSp>
        <p:nvGrpSpPr>
          <p:cNvPr id="10" name="Group 9">
            <a:extLst>
              <a:ext uri="{FF2B5EF4-FFF2-40B4-BE49-F238E27FC236}">
                <a16:creationId xmlns:a16="http://schemas.microsoft.com/office/drawing/2014/main" id="{D1B3B8B8-E5C8-7B4F-ACD4-6C011D88D60B}"/>
              </a:ext>
            </a:extLst>
          </p:cNvPr>
          <p:cNvGrpSpPr/>
          <p:nvPr/>
        </p:nvGrpSpPr>
        <p:grpSpPr>
          <a:xfrm>
            <a:off x="5025165" y="1319215"/>
            <a:ext cx="2214731" cy="2241571"/>
            <a:chOff x="3734243" y="4363621"/>
            <a:chExt cx="2427097" cy="2339556"/>
          </a:xfrm>
        </p:grpSpPr>
        <p:sp>
          <p:nvSpPr>
            <p:cNvPr id="5" name="Pie 4">
              <a:extLst>
                <a:ext uri="{FF2B5EF4-FFF2-40B4-BE49-F238E27FC236}">
                  <a16:creationId xmlns:a16="http://schemas.microsoft.com/office/drawing/2014/main" id="{CC3B7973-A534-9F4A-B231-406776943752}"/>
                </a:ext>
              </a:extLst>
            </p:cNvPr>
            <p:cNvSpPr/>
            <p:nvPr/>
          </p:nvSpPr>
          <p:spPr bwMode="auto">
            <a:xfrm rot="13345054">
              <a:off x="3734243" y="4363621"/>
              <a:ext cx="2427097" cy="2339556"/>
            </a:xfrm>
            <a:prstGeom prst="pi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TextBox 5">
              <a:extLst>
                <a:ext uri="{FF2B5EF4-FFF2-40B4-BE49-F238E27FC236}">
                  <a16:creationId xmlns:a16="http://schemas.microsoft.com/office/drawing/2014/main" id="{8369A40C-7EEB-5344-B7B7-81EE79ECB390}"/>
                </a:ext>
              </a:extLst>
            </p:cNvPr>
            <p:cNvSpPr txBox="1"/>
            <p:nvPr/>
          </p:nvSpPr>
          <p:spPr>
            <a:xfrm>
              <a:off x="5066854" y="5409380"/>
              <a:ext cx="796066" cy="261610"/>
            </a:xfrm>
            <a:prstGeom prst="rect">
              <a:avLst/>
            </a:prstGeom>
            <a:noFill/>
          </p:spPr>
          <p:txBody>
            <a:bodyPr wrap="square" rtlCol="0" anchor="t" anchorCtr="1">
              <a:spAutoFit/>
            </a:bodyPr>
            <a:lstStyle/>
            <a:p>
              <a:r>
                <a:rPr lang="en-US" dirty="0"/>
                <a:t>MODEL</a:t>
              </a:r>
            </a:p>
          </p:txBody>
        </p:sp>
      </p:grpSp>
      <p:sp>
        <p:nvSpPr>
          <p:cNvPr id="7" name="Oval 6">
            <a:extLst>
              <a:ext uri="{FF2B5EF4-FFF2-40B4-BE49-F238E27FC236}">
                <a16:creationId xmlns:a16="http://schemas.microsoft.com/office/drawing/2014/main" id="{B8253C41-CDF1-AA40-BC57-D68012CC6628}"/>
              </a:ext>
            </a:extLst>
          </p:cNvPr>
          <p:cNvSpPr/>
          <p:nvPr/>
        </p:nvSpPr>
        <p:spPr bwMode="auto">
          <a:xfrm>
            <a:off x="3151997" y="1635176"/>
            <a:ext cx="1678194" cy="1656678"/>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________________</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10    </a:t>
            </a:r>
            <a:r>
              <a:rPr lang="en-US" dirty="0"/>
              <a:t>… </a:t>
            </a: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0.045   9.4</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12    …     0.162   5.0</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    ….          … </a:t>
            </a:r>
            <a:br>
              <a:rPr lang="en-US" dirty="0"/>
            </a:br>
            <a:r>
              <a:rPr lang="en-US" dirty="0"/>
              <a:t>32    …     0.741   8.1</a:t>
            </a:r>
            <a:br>
              <a:rPr lang="en-US" dirty="0"/>
            </a:br>
            <a:r>
              <a:rPr lang="en-US" dirty="0"/>
              <a:t>________________</a:t>
            </a: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LAYOUT BODY">
            <a:extLst>
              <a:ext uri="{FF2B5EF4-FFF2-40B4-BE49-F238E27FC236}">
                <a16:creationId xmlns:a16="http://schemas.microsoft.com/office/drawing/2014/main" id="{A208B55A-1FE8-B844-8C58-C5BA5488D604}"/>
              </a:ext>
            </a:extLst>
          </p:cNvPr>
          <p:cNvSpPr>
            <a:spLocks noChangeArrowheads="1"/>
          </p:cNvSpPr>
          <p:nvPr>
            <p:custDataLst>
              <p:tags r:id="rId1"/>
            </p:custDataLst>
          </p:nvPr>
        </p:nvSpPr>
        <p:spPr bwMode="gray">
          <a:xfrm>
            <a:off x="765174" y="6379250"/>
            <a:ext cx="7561245" cy="6992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ML models are very picky about the type and format of data they can handle</a:t>
            </a:r>
            <a:endParaRPr lang="en-US" altLang="en-US" sz="1800" dirty="0"/>
          </a:p>
        </p:txBody>
      </p:sp>
      <p:sp>
        <p:nvSpPr>
          <p:cNvPr id="11" name="Cloud Callout 10">
            <a:extLst>
              <a:ext uri="{FF2B5EF4-FFF2-40B4-BE49-F238E27FC236}">
                <a16:creationId xmlns:a16="http://schemas.microsoft.com/office/drawing/2014/main" id="{3A51CF1E-43E4-2C4A-9A9D-50698CB3EA5E}"/>
              </a:ext>
            </a:extLst>
          </p:cNvPr>
          <p:cNvSpPr/>
          <p:nvPr/>
        </p:nvSpPr>
        <p:spPr bwMode="auto">
          <a:xfrm>
            <a:off x="7455047" y="1409259"/>
            <a:ext cx="1731981" cy="1011219"/>
          </a:xfrm>
          <a:prstGeom prst="cloudCallout">
            <a:avLst>
              <a:gd name="adj1" fmla="val -47541"/>
              <a:gd name="adj2" fmla="val 49734"/>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Delicious!</a:t>
            </a:r>
          </a:p>
        </p:txBody>
      </p:sp>
      <p:sp>
        <p:nvSpPr>
          <p:cNvPr id="12" name="Rectangle 11">
            <a:extLst>
              <a:ext uri="{FF2B5EF4-FFF2-40B4-BE49-F238E27FC236}">
                <a16:creationId xmlns:a16="http://schemas.microsoft.com/office/drawing/2014/main" id="{4B858BF5-1956-5544-B801-18F7B8ACDAEB}"/>
              </a:ext>
            </a:extLst>
          </p:cNvPr>
          <p:cNvSpPr/>
          <p:nvPr/>
        </p:nvSpPr>
        <p:spPr>
          <a:xfrm>
            <a:off x="1172584" y="1863351"/>
            <a:ext cx="1217791" cy="1200329"/>
          </a:xfrm>
          <a:prstGeom prst="rect">
            <a:avLst/>
          </a:prstGeom>
        </p:spPr>
        <p:txBody>
          <a:bodyPr wrap="square">
            <a:spAutoFit/>
          </a:bodyPr>
          <a:lstStyle/>
          <a:p>
            <a:r>
              <a:rPr lang="en-US" sz="7200" dirty="0">
                <a:solidFill>
                  <a:srgbClr val="00B050"/>
                </a:solidFill>
              </a:rPr>
              <a:t>✓</a:t>
            </a:r>
          </a:p>
        </p:txBody>
      </p:sp>
      <p:sp>
        <p:nvSpPr>
          <p:cNvPr id="14" name="Multiply 13">
            <a:extLst>
              <a:ext uri="{FF2B5EF4-FFF2-40B4-BE49-F238E27FC236}">
                <a16:creationId xmlns:a16="http://schemas.microsoft.com/office/drawing/2014/main" id="{D764DED4-3424-4447-8546-77758D28EC1E}"/>
              </a:ext>
            </a:extLst>
          </p:cNvPr>
          <p:cNvSpPr/>
          <p:nvPr/>
        </p:nvSpPr>
        <p:spPr bwMode="auto">
          <a:xfrm>
            <a:off x="1172584" y="4417829"/>
            <a:ext cx="1075764" cy="1086523"/>
          </a:xfrm>
          <a:prstGeom prst="mathMultiply">
            <a:avLst/>
          </a:prstGeom>
          <a:solidFill>
            <a:srgbClr val="FF0000"/>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5" name="Oval 14">
            <a:extLst>
              <a:ext uri="{FF2B5EF4-FFF2-40B4-BE49-F238E27FC236}">
                <a16:creationId xmlns:a16="http://schemas.microsoft.com/office/drawing/2014/main" id="{63EBE67B-6254-B643-A066-C4A4B2571968}"/>
              </a:ext>
            </a:extLst>
          </p:cNvPr>
          <p:cNvSpPr/>
          <p:nvPr/>
        </p:nvSpPr>
        <p:spPr bwMode="auto">
          <a:xfrm>
            <a:off x="3153790" y="4132751"/>
            <a:ext cx="1678194" cy="1656678"/>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________________</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“The Clean Water Act is a bedrock environmental policy…</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lang="en-US" dirty="0"/>
              <a:t>________________</a:t>
            </a: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6" name="Cloud Callout 15">
            <a:extLst>
              <a:ext uri="{FF2B5EF4-FFF2-40B4-BE49-F238E27FC236}">
                <a16:creationId xmlns:a16="http://schemas.microsoft.com/office/drawing/2014/main" id="{99861487-DC70-774D-B7D6-3232E0E16477}"/>
              </a:ext>
            </a:extLst>
          </p:cNvPr>
          <p:cNvSpPr/>
          <p:nvPr/>
        </p:nvSpPr>
        <p:spPr bwMode="auto">
          <a:xfrm>
            <a:off x="5326820" y="3820768"/>
            <a:ext cx="1731981" cy="1011219"/>
          </a:xfrm>
          <a:prstGeom prst="cloudCallout">
            <a:avLst>
              <a:gd name="adj1" fmla="val 40658"/>
              <a:gd name="adj2" fmla="val 57181"/>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err="1">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Ew</a:t>
            </a: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gross</a:t>
            </a:r>
          </a:p>
        </p:txBody>
      </p:sp>
      <p:grpSp>
        <p:nvGrpSpPr>
          <p:cNvPr id="21" name="Group 20">
            <a:extLst>
              <a:ext uri="{FF2B5EF4-FFF2-40B4-BE49-F238E27FC236}">
                <a16:creationId xmlns:a16="http://schemas.microsoft.com/office/drawing/2014/main" id="{1C6552E6-FE40-3341-BE4A-16FC8DE31286}"/>
              </a:ext>
            </a:extLst>
          </p:cNvPr>
          <p:cNvGrpSpPr/>
          <p:nvPr/>
        </p:nvGrpSpPr>
        <p:grpSpPr>
          <a:xfrm>
            <a:off x="7264364" y="3845031"/>
            <a:ext cx="2241571" cy="2214731"/>
            <a:chOff x="5284957" y="1413793"/>
            <a:chExt cx="2241571" cy="2214731"/>
          </a:xfrm>
        </p:grpSpPr>
        <p:sp>
          <p:nvSpPr>
            <p:cNvPr id="18" name="Pie 17">
              <a:extLst>
                <a:ext uri="{FF2B5EF4-FFF2-40B4-BE49-F238E27FC236}">
                  <a16:creationId xmlns:a16="http://schemas.microsoft.com/office/drawing/2014/main" id="{E1485BA0-DA7C-1742-A518-CDC954C86BF0}"/>
                </a:ext>
              </a:extLst>
            </p:cNvPr>
            <p:cNvSpPr/>
            <p:nvPr/>
          </p:nvSpPr>
          <p:spPr bwMode="auto">
            <a:xfrm rot="2736809">
              <a:off x="5298377" y="1400373"/>
              <a:ext cx="2214731" cy="2241571"/>
            </a:xfrm>
            <a:prstGeom prst="pi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20" name="TextBox 19">
              <a:extLst>
                <a:ext uri="{FF2B5EF4-FFF2-40B4-BE49-F238E27FC236}">
                  <a16:creationId xmlns:a16="http://schemas.microsoft.com/office/drawing/2014/main" id="{A09404C0-835E-8149-A3CE-6D2D6301BE3C}"/>
                </a:ext>
              </a:extLst>
            </p:cNvPr>
            <p:cNvSpPr txBox="1"/>
            <p:nvPr/>
          </p:nvSpPr>
          <p:spPr>
            <a:xfrm>
              <a:off x="5637006" y="2388196"/>
              <a:ext cx="677732" cy="261610"/>
            </a:xfrm>
            <a:prstGeom prst="rect">
              <a:avLst/>
            </a:prstGeom>
            <a:noFill/>
          </p:spPr>
          <p:txBody>
            <a:bodyPr wrap="square" rtlCol="0" anchor="ctr" anchorCtr="1">
              <a:spAutoFit/>
            </a:bodyPr>
            <a:lstStyle/>
            <a:p>
              <a:r>
                <a:rPr lang="en-US" dirty="0"/>
                <a:t>MODEL</a:t>
              </a:r>
            </a:p>
          </p:txBody>
        </p:sp>
      </p:grpSp>
    </p:spTree>
    <p:extLst>
      <p:ext uri="{BB962C8B-B14F-4D97-AF65-F5344CB8AC3E}">
        <p14:creationId xmlns:p14="http://schemas.microsoft.com/office/powerpoint/2010/main" val="2544112859"/>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8BC1-FB89-0246-94E0-325EF3E5FD8E}"/>
              </a:ext>
            </a:extLst>
          </p:cNvPr>
          <p:cNvSpPr>
            <a:spLocks noGrp="1"/>
          </p:cNvSpPr>
          <p:nvPr>
            <p:ph type="title"/>
          </p:nvPr>
        </p:nvSpPr>
        <p:spPr/>
        <p:txBody>
          <a:bodyPr/>
          <a:lstStyle/>
          <a:p>
            <a:r>
              <a:rPr lang="en-US" dirty="0"/>
              <a:t>Python Data Science “Stack” for this Project</a:t>
            </a:r>
          </a:p>
        </p:txBody>
      </p:sp>
      <p:sp>
        <p:nvSpPr>
          <p:cNvPr id="3" name="Slide Number Placeholder 2">
            <a:extLst>
              <a:ext uri="{FF2B5EF4-FFF2-40B4-BE49-F238E27FC236}">
                <a16:creationId xmlns:a16="http://schemas.microsoft.com/office/drawing/2014/main" id="{7A1A57F9-4276-BB48-BAF7-46D65E564651}"/>
              </a:ext>
            </a:extLst>
          </p:cNvPr>
          <p:cNvSpPr>
            <a:spLocks noGrp="1"/>
          </p:cNvSpPr>
          <p:nvPr>
            <p:ph type="sldNum" sz="quarter" idx="10"/>
          </p:nvPr>
        </p:nvSpPr>
        <p:spPr/>
        <p:txBody>
          <a:bodyPr/>
          <a:lstStyle/>
          <a:p>
            <a:fld id="{10F03DAD-CE80-EE46-B313-DB6487731082}" type="slidenum">
              <a:rPr lang="zh-TW" altLang="en-US" smtClean="0"/>
              <a:pPr/>
              <a:t>14</a:t>
            </a:fld>
            <a:endParaRPr lang="en-US" altLang="zh-TW"/>
          </a:p>
        </p:txBody>
      </p:sp>
      <p:pic>
        <p:nvPicPr>
          <p:cNvPr id="13" name="Picture 12">
            <a:extLst>
              <a:ext uri="{FF2B5EF4-FFF2-40B4-BE49-F238E27FC236}">
                <a16:creationId xmlns:a16="http://schemas.microsoft.com/office/drawing/2014/main" id="{455DB565-C749-A448-8223-62CE786CAA0C}"/>
              </a:ext>
            </a:extLst>
          </p:cNvPr>
          <p:cNvPicPr>
            <a:picLocks noChangeAspect="1"/>
          </p:cNvPicPr>
          <p:nvPr/>
        </p:nvPicPr>
        <p:blipFill>
          <a:blip r:embed="rId3"/>
          <a:stretch>
            <a:fillRect/>
          </a:stretch>
        </p:blipFill>
        <p:spPr>
          <a:xfrm>
            <a:off x="5081752" y="4523368"/>
            <a:ext cx="2287461" cy="1242060"/>
          </a:xfrm>
          <a:prstGeom prst="rect">
            <a:avLst/>
          </a:prstGeom>
        </p:spPr>
      </p:pic>
      <p:pic>
        <p:nvPicPr>
          <p:cNvPr id="15" name="Graphic 14">
            <a:extLst>
              <a:ext uri="{FF2B5EF4-FFF2-40B4-BE49-F238E27FC236}">
                <a16:creationId xmlns:a16="http://schemas.microsoft.com/office/drawing/2014/main" id="{78C7F90E-421B-B147-AD77-D1205CB41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8946" y="1453433"/>
            <a:ext cx="2599195" cy="1028941"/>
          </a:xfrm>
          <a:prstGeom prst="rect">
            <a:avLst/>
          </a:prstGeom>
        </p:spPr>
      </p:pic>
      <p:pic>
        <p:nvPicPr>
          <p:cNvPr id="17" name="Picture 16">
            <a:extLst>
              <a:ext uri="{FF2B5EF4-FFF2-40B4-BE49-F238E27FC236}">
                <a16:creationId xmlns:a16="http://schemas.microsoft.com/office/drawing/2014/main" id="{5E34E757-2323-BE4F-B05E-9B3AF1A74AFC}"/>
              </a:ext>
            </a:extLst>
          </p:cNvPr>
          <p:cNvPicPr>
            <a:picLocks noChangeAspect="1"/>
          </p:cNvPicPr>
          <p:nvPr/>
        </p:nvPicPr>
        <p:blipFill>
          <a:blip r:embed="rId6"/>
          <a:stretch>
            <a:fillRect/>
          </a:stretch>
        </p:blipFill>
        <p:spPr>
          <a:xfrm>
            <a:off x="5811240" y="1206756"/>
            <a:ext cx="3353398" cy="1355768"/>
          </a:xfrm>
          <a:prstGeom prst="rect">
            <a:avLst/>
          </a:prstGeom>
        </p:spPr>
      </p:pic>
      <p:pic>
        <p:nvPicPr>
          <p:cNvPr id="19" name="Picture 18">
            <a:extLst>
              <a:ext uri="{FF2B5EF4-FFF2-40B4-BE49-F238E27FC236}">
                <a16:creationId xmlns:a16="http://schemas.microsoft.com/office/drawing/2014/main" id="{C8EC8E05-10E1-7849-8817-68564F04FE69}"/>
              </a:ext>
            </a:extLst>
          </p:cNvPr>
          <p:cNvPicPr>
            <a:picLocks noChangeAspect="1"/>
          </p:cNvPicPr>
          <p:nvPr/>
        </p:nvPicPr>
        <p:blipFill>
          <a:blip r:embed="rId7"/>
          <a:stretch>
            <a:fillRect/>
          </a:stretch>
        </p:blipFill>
        <p:spPr>
          <a:xfrm>
            <a:off x="2467058" y="2874106"/>
            <a:ext cx="3680715" cy="734284"/>
          </a:xfrm>
          <a:prstGeom prst="rect">
            <a:avLst/>
          </a:prstGeom>
        </p:spPr>
      </p:pic>
      <p:sp>
        <p:nvSpPr>
          <p:cNvPr id="20" name="TextBox 19">
            <a:extLst>
              <a:ext uri="{FF2B5EF4-FFF2-40B4-BE49-F238E27FC236}">
                <a16:creationId xmlns:a16="http://schemas.microsoft.com/office/drawing/2014/main" id="{BD06EF1A-6667-E74F-B3CF-34A74E5E4B03}"/>
              </a:ext>
            </a:extLst>
          </p:cNvPr>
          <p:cNvSpPr txBox="1"/>
          <p:nvPr/>
        </p:nvSpPr>
        <p:spPr>
          <a:xfrm>
            <a:off x="860612" y="6508282"/>
            <a:ext cx="7605656" cy="938719"/>
          </a:xfrm>
          <a:prstGeom prst="rect">
            <a:avLst/>
          </a:prstGeom>
          <a:noFill/>
        </p:spPr>
        <p:txBody>
          <a:bodyPr wrap="square" rtlCol="0">
            <a:spAutoFit/>
          </a:bodyPr>
          <a:lstStyle/>
          <a:p>
            <a:r>
              <a:rPr lang="en-US" b="0" dirty="0"/>
              <a:t>Attributions:</a:t>
            </a:r>
          </a:p>
          <a:p>
            <a:pPr marL="171450" indent="-171450">
              <a:buFontTx/>
              <a:buChar char="-"/>
            </a:pPr>
            <a:r>
              <a:rPr lang="en-US" b="0" dirty="0" err="1"/>
              <a:t>Jupyter</a:t>
            </a:r>
            <a:r>
              <a:rPr lang="en-US" b="0" dirty="0"/>
              <a:t> logo: By Cameron </a:t>
            </a:r>
            <a:r>
              <a:rPr lang="en-US" b="0" dirty="0" err="1"/>
              <a:t>Oelsen</a:t>
            </a:r>
            <a:r>
              <a:rPr lang="en-US" b="0" dirty="0"/>
              <a:t> - https://</a:t>
            </a:r>
            <a:r>
              <a:rPr lang="en-US" b="0" dirty="0" err="1"/>
              <a:t>github.com</a:t>
            </a:r>
            <a:r>
              <a:rPr lang="en-US" b="0" dirty="0"/>
              <a:t>/</a:t>
            </a:r>
            <a:r>
              <a:rPr lang="en-US" b="0" dirty="0" err="1"/>
              <a:t>jupyter</a:t>
            </a:r>
            <a:r>
              <a:rPr lang="en-US" b="0" dirty="0"/>
              <a:t>/</a:t>
            </a:r>
            <a:r>
              <a:rPr lang="en-US" b="0" dirty="0" err="1"/>
              <a:t>jupyter.github.io</a:t>
            </a:r>
            <a:r>
              <a:rPr lang="en-US" b="0" dirty="0"/>
              <a:t>/blob/master/assets/main-</a:t>
            </a:r>
            <a:r>
              <a:rPr lang="en-US" b="0" dirty="0" err="1"/>
              <a:t>logo.svg</a:t>
            </a:r>
            <a:r>
              <a:rPr lang="en-US" b="0" dirty="0"/>
              <a:t>, BSD, </a:t>
            </a:r>
            <a:r>
              <a:rPr lang="en-US" b="0" dirty="0">
                <a:hlinkClick r:id="rId8"/>
              </a:rPr>
              <a:t>https://commons.wikimedia.org/w/index.php?curid=68763478</a:t>
            </a:r>
            <a:endParaRPr lang="en-US" b="0" dirty="0"/>
          </a:p>
          <a:p>
            <a:pPr marL="171450" indent="-171450">
              <a:buFontTx/>
              <a:buChar char="-"/>
            </a:pPr>
            <a:endParaRPr lang="en-US" b="0" dirty="0"/>
          </a:p>
        </p:txBody>
      </p:sp>
      <p:pic>
        <p:nvPicPr>
          <p:cNvPr id="22" name="Graphic 21">
            <a:extLst>
              <a:ext uri="{FF2B5EF4-FFF2-40B4-BE49-F238E27FC236}">
                <a16:creationId xmlns:a16="http://schemas.microsoft.com/office/drawing/2014/main" id="{F5112925-9001-C64D-9242-1D6C8116B0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6790" y="3107592"/>
            <a:ext cx="1068176" cy="1230021"/>
          </a:xfrm>
          <a:prstGeom prst="rect">
            <a:avLst/>
          </a:prstGeom>
        </p:spPr>
      </p:pic>
      <p:sp>
        <p:nvSpPr>
          <p:cNvPr id="24" name="LAYOUT BODY">
            <a:extLst>
              <a:ext uri="{FF2B5EF4-FFF2-40B4-BE49-F238E27FC236}">
                <a16:creationId xmlns:a16="http://schemas.microsoft.com/office/drawing/2014/main" id="{494B90AA-8167-C44C-8691-84206AF81EF4}"/>
              </a:ext>
            </a:extLst>
          </p:cNvPr>
          <p:cNvSpPr>
            <a:spLocks noChangeArrowheads="1"/>
          </p:cNvSpPr>
          <p:nvPr>
            <p:custDataLst>
              <p:tags r:id="rId1"/>
            </p:custDataLst>
          </p:nvPr>
        </p:nvSpPr>
        <p:spPr bwMode="gray">
          <a:xfrm>
            <a:off x="765174" y="4044840"/>
            <a:ext cx="3892887" cy="2237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dirty="0"/>
              <a:t>Data Analysis:</a:t>
            </a:r>
            <a:r>
              <a:rPr lang="en-US" altLang="en-US" sz="1800" b="0" dirty="0"/>
              <a:t> NumPy, pandas, </a:t>
            </a:r>
            <a:r>
              <a:rPr lang="en-US" altLang="en-US" sz="1800" b="0" dirty="0" err="1"/>
              <a:t>Jupyter</a:t>
            </a:r>
            <a:endParaRPr lang="en-US" altLang="en-US" sz="1800" b="0" dirty="0"/>
          </a:p>
          <a:p>
            <a:pPr lvl="2"/>
            <a:r>
              <a:rPr lang="en-US" altLang="en-US" sz="1800" dirty="0"/>
              <a:t>Visualizations: </a:t>
            </a:r>
            <a:r>
              <a:rPr lang="en-US" altLang="en-US" sz="1800" b="0" dirty="0"/>
              <a:t>matplotlib, seaborn, </a:t>
            </a:r>
            <a:r>
              <a:rPr lang="en-US" altLang="en-US" sz="1800" b="0" dirty="0" err="1"/>
              <a:t>WordCloud</a:t>
            </a:r>
            <a:r>
              <a:rPr lang="en-US" altLang="en-US" sz="1800" b="0" dirty="0"/>
              <a:t>, </a:t>
            </a:r>
            <a:r>
              <a:rPr lang="en-US" altLang="en-US" sz="1800" b="0" dirty="0" err="1"/>
              <a:t>pyLDAvis</a:t>
            </a:r>
            <a:endParaRPr lang="en-US" altLang="en-US" sz="1800" dirty="0"/>
          </a:p>
          <a:p>
            <a:pPr lvl="2"/>
            <a:r>
              <a:rPr lang="en-US" altLang="en-US" sz="1800" dirty="0"/>
              <a:t>NLP: </a:t>
            </a:r>
            <a:r>
              <a:rPr lang="en-US" altLang="en-US" sz="1800" b="0" dirty="0" err="1"/>
              <a:t>spaCy</a:t>
            </a:r>
            <a:endParaRPr lang="en-US" altLang="en-US" sz="1800" b="0" dirty="0"/>
          </a:p>
          <a:p>
            <a:pPr lvl="2"/>
            <a:r>
              <a:rPr lang="en-US" altLang="en-US" sz="1800" dirty="0"/>
              <a:t>Models:</a:t>
            </a:r>
            <a:r>
              <a:rPr lang="en-US" altLang="en-US" sz="1800" b="0" dirty="0"/>
              <a:t> </a:t>
            </a:r>
            <a:r>
              <a:rPr lang="en-US" altLang="en-US" sz="1800" b="0" dirty="0" err="1"/>
              <a:t>scikit</a:t>
            </a:r>
            <a:r>
              <a:rPr lang="en-US" altLang="en-US" sz="1800" b="0" dirty="0"/>
              <a:t> learn, </a:t>
            </a:r>
            <a:r>
              <a:rPr lang="en-US" altLang="en-US" sz="1800" b="0" dirty="0" err="1"/>
              <a:t>XGBoost</a:t>
            </a:r>
            <a:endParaRPr lang="en-US" altLang="en-US" sz="1800" b="0" dirty="0"/>
          </a:p>
          <a:p>
            <a:pPr lvl="2"/>
            <a:endParaRPr lang="en-US" altLang="en-US" sz="1800" dirty="0"/>
          </a:p>
        </p:txBody>
      </p:sp>
    </p:spTree>
    <p:extLst>
      <p:ext uri="{BB962C8B-B14F-4D97-AF65-F5344CB8AC3E}">
        <p14:creationId xmlns:p14="http://schemas.microsoft.com/office/powerpoint/2010/main" val="3233184032"/>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5216-05FC-3841-ACB1-355872E29590}"/>
              </a:ext>
            </a:extLst>
          </p:cNvPr>
          <p:cNvSpPr>
            <a:spLocks noGrp="1"/>
          </p:cNvSpPr>
          <p:nvPr>
            <p:ph type="title"/>
          </p:nvPr>
        </p:nvSpPr>
        <p:spPr/>
        <p:txBody>
          <a:bodyPr/>
          <a:lstStyle/>
          <a:p>
            <a:r>
              <a:rPr lang="en-US" dirty="0"/>
              <a:t>Project Workflow</a:t>
            </a:r>
          </a:p>
        </p:txBody>
      </p:sp>
      <p:sp>
        <p:nvSpPr>
          <p:cNvPr id="3" name="Slide Number Placeholder 2">
            <a:extLst>
              <a:ext uri="{FF2B5EF4-FFF2-40B4-BE49-F238E27FC236}">
                <a16:creationId xmlns:a16="http://schemas.microsoft.com/office/drawing/2014/main" id="{663FB54E-65D6-7040-9FE7-E868DC0AF8F7}"/>
              </a:ext>
            </a:extLst>
          </p:cNvPr>
          <p:cNvSpPr>
            <a:spLocks noGrp="1"/>
          </p:cNvSpPr>
          <p:nvPr>
            <p:ph type="sldNum" sz="quarter" idx="10"/>
          </p:nvPr>
        </p:nvSpPr>
        <p:spPr/>
        <p:txBody>
          <a:bodyPr/>
          <a:lstStyle/>
          <a:p>
            <a:fld id="{10F03DAD-CE80-EE46-B313-DB6487731082}" type="slidenum">
              <a:rPr lang="zh-TW" altLang="en-US" smtClean="0"/>
              <a:pPr/>
              <a:t>15</a:t>
            </a:fld>
            <a:endParaRPr lang="en-US" altLang="zh-TW"/>
          </a:p>
        </p:txBody>
      </p:sp>
      <p:graphicFrame>
        <p:nvGraphicFramePr>
          <p:cNvPr id="4" name="Diagram 3">
            <a:extLst>
              <a:ext uri="{FF2B5EF4-FFF2-40B4-BE49-F238E27FC236}">
                <a16:creationId xmlns:a16="http://schemas.microsoft.com/office/drawing/2014/main" id="{63A0CACB-7929-6A49-A776-665C02E18604}"/>
              </a:ext>
            </a:extLst>
          </p:cNvPr>
          <p:cNvGraphicFramePr/>
          <p:nvPr>
            <p:extLst>
              <p:ext uri="{D42A27DB-BD31-4B8C-83A1-F6EECF244321}">
                <p14:modId xmlns:p14="http://schemas.microsoft.com/office/powerpoint/2010/main" val="2636606767"/>
              </p:ext>
            </p:extLst>
          </p:nvPr>
        </p:nvGraphicFramePr>
        <p:xfrm>
          <a:off x="794275" y="1258645"/>
          <a:ext cx="7101837" cy="457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ightning Bolt 4">
            <a:extLst>
              <a:ext uri="{FF2B5EF4-FFF2-40B4-BE49-F238E27FC236}">
                <a16:creationId xmlns:a16="http://schemas.microsoft.com/office/drawing/2014/main" id="{E7F9AE99-6AAF-FE4C-977B-0F47853658C1}"/>
              </a:ext>
            </a:extLst>
          </p:cNvPr>
          <p:cNvSpPr/>
          <p:nvPr/>
        </p:nvSpPr>
        <p:spPr bwMode="auto">
          <a:xfrm rot="599807">
            <a:off x="7874597" y="2323652"/>
            <a:ext cx="656216" cy="968188"/>
          </a:xfrm>
          <a:prstGeom prst="lightningBolt">
            <a:avLst/>
          </a:prstGeom>
          <a:solidFill>
            <a:schemeClr val="accent2"/>
          </a:solidFill>
          <a:ln w="1905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Vertical Scroll 5">
            <a:extLst>
              <a:ext uri="{FF2B5EF4-FFF2-40B4-BE49-F238E27FC236}">
                <a16:creationId xmlns:a16="http://schemas.microsoft.com/office/drawing/2014/main" id="{070D5107-BFB5-1D44-85AC-DE82393B9F6C}"/>
              </a:ext>
            </a:extLst>
          </p:cNvPr>
          <p:cNvSpPr/>
          <p:nvPr/>
        </p:nvSpPr>
        <p:spPr bwMode="auto">
          <a:xfrm>
            <a:off x="8487781" y="2162288"/>
            <a:ext cx="1312433" cy="1441525"/>
          </a:xfrm>
          <a:prstGeom prst="verticalScroll">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We hereby </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decree you:</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br>
              <a:rPr kumimoji="0" lang="en-US" sz="11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NLP</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CHAMPION!</a:t>
            </a:r>
          </a:p>
        </p:txBody>
      </p:sp>
      <p:sp>
        <p:nvSpPr>
          <p:cNvPr id="7" name="Curved Up Arrow 6">
            <a:extLst>
              <a:ext uri="{FF2B5EF4-FFF2-40B4-BE49-F238E27FC236}">
                <a16:creationId xmlns:a16="http://schemas.microsoft.com/office/drawing/2014/main" id="{E9900FE4-9546-6648-B6B2-97B559B59E98}"/>
              </a:ext>
            </a:extLst>
          </p:cNvPr>
          <p:cNvSpPr/>
          <p:nvPr/>
        </p:nvSpPr>
        <p:spPr bwMode="auto">
          <a:xfrm rot="10800000">
            <a:off x="3302597" y="1382453"/>
            <a:ext cx="3377902" cy="941200"/>
          </a:xfrm>
          <a:prstGeom prst="curvedUpArrow">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8" name="Down Arrow 7">
            <a:extLst>
              <a:ext uri="{FF2B5EF4-FFF2-40B4-BE49-F238E27FC236}">
                <a16:creationId xmlns:a16="http://schemas.microsoft.com/office/drawing/2014/main" id="{0C2502C6-7CC2-5C48-8F44-D989A10E5925}"/>
              </a:ext>
            </a:extLst>
          </p:cNvPr>
          <p:cNvSpPr/>
          <p:nvPr/>
        </p:nvSpPr>
        <p:spPr bwMode="auto">
          <a:xfrm>
            <a:off x="3167883" y="3276900"/>
            <a:ext cx="537883" cy="542063"/>
          </a:xfrm>
          <a:prstGeom prst="downArrow">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Rectangle 12">
            <a:extLst>
              <a:ext uri="{FF2B5EF4-FFF2-40B4-BE49-F238E27FC236}">
                <a16:creationId xmlns:a16="http://schemas.microsoft.com/office/drawing/2014/main" id="{65EB4E05-9F5E-2349-811E-682135FC5A09}"/>
              </a:ext>
            </a:extLst>
          </p:cNvPr>
          <p:cNvSpPr>
            <a:spLocks noChangeArrowheads="1"/>
          </p:cNvSpPr>
          <p:nvPr/>
        </p:nvSpPr>
        <p:spPr bwMode="auto">
          <a:xfrm>
            <a:off x="2357229" y="3996373"/>
            <a:ext cx="2159190" cy="607900"/>
          </a:xfrm>
          <a:prstGeom prst="rect">
            <a:avLst/>
          </a:prstGeom>
          <a:solidFill>
            <a:srgbClr val="00A500"/>
          </a:solidFill>
          <a:ln w="19050">
            <a:noFill/>
            <a:miter lim="800000"/>
            <a:headEnd/>
            <a:tailEnd/>
          </a:ln>
          <a:effectLst/>
        </p:spPr>
        <p:txBody>
          <a:bodyPr wrap="none" lIns="0" tIns="0" rIns="0" bIns="0" anchor="ctr"/>
          <a:lstStyle/>
          <a:p>
            <a:pPr algn="ctr"/>
            <a:r>
              <a:rPr lang="en-US" altLang="en-US" sz="1800" b="0" dirty="0">
                <a:solidFill>
                  <a:schemeClr val="bg1"/>
                </a:solidFill>
              </a:rPr>
              <a:t>Tokenize Text</a:t>
            </a:r>
          </a:p>
        </p:txBody>
      </p:sp>
      <p:sp>
        <p:nvSpPr>
          <p:cNvPr id="10" name="Rectangle 12">
            <a:extLst>
              <a:ext uri="{FF2B5EF4-FFF2-40B4-BE49-F238E27FC236}">
                <a16:creationId xmlns:a16="http://schemas.microsoft.com/office/drawing/2014/main" id="{72E346FC-2140-5C43-B7F9-47413079684B}"/>
              </a:ext>
            </a:extLst>
          </p:cNvPr>
          <p:cNvSpPr>
            <a:spLocks noChangeArrowheads="1"/>
          </p:cNvSpPr>
          <p:nvPr/>
        </p:nvSpPr>
        <p:spPr bwMode="auto">
          <a:xfrm>
            <a:off x="2357229" y="4632868"/>
            <a:ext cx="2159190" cy="607900"/>
          </a:xfrm>
          <a:prstGeom prst="rect">
            <a:avLst/>
          </a:prstGeom>
          <a:solidFill>
            <a:srgbClr val="FFFC00"/>
          </a:solidFill>
          <a:ln w="19050">
            <a:noFill/>
            <a:miter lim="800000"/>
            <a:headEnd/>
            <a:tailEnd/>
          </a:ln>
          <a:effectLst/>
        </p:spPr>
        <p:txBody>
          <a:bodyPr wrap="none" lIns="0" tIns="0" rIns="0" bIns="0" anchor="ctr"/>
          <a:lstStyle/>
          <a:p>
            <a:pPr algn="ctr"/>
            <a:r>
              <a:rPr lang="en-US" altLang="en-US" sz="1800" b="0" dirty="0"/>
              <a:t>Lemmatize Tokens</a:t>
            </a:r>
          </a:p>
        </p:txBody>
      </p:sp>
      <p:sp>
        <p:nvSpPr>
          <p:cNvPr id="11" name="Rectangle 12">
            <a:extLst>
              <a:ext uri="{FF2B5EF4-FFF2-40B4-BE49-F238E27FC236}">
                <a16:creationId xmlns:a16="http://schemas.microsoft.com/office/drawing/2014/main" id="{FDDE5589-7892-F348-B8A1-B67AC3AA3ED9}"/>
              </a:ext>
            </a:extLst>
          </p:cNvPr>
          <p:cNvSpPr>
            <a:spLocks noChangeArrowheads="1"/>
          </p:cNvSpPr>
          <p:nvPr/>
        </p:nvSpPr>
        <p:spPr bwMode="auto">
          <a:xfrm>
            <a:off x="2357229" y="5280119"/>
            <a:ext cx="2159190" cy="607900"/>
          </a:xfrm>
          <a:prstGeom prst="rect">
            <a:avLst/>
          </a:prstGeom>
          <a:solidFill>
            <a:srgbClr val="C00000"/>
          </a:solidFill>
          <a:ln w="19050">
            <a:noFill/>
            <a:miter lim="800000"/>
            <a:headEnd/>
            <a:tailEnd/>
          </a:ln>
          <a:effectLst/>
        </p:spPr>
        <p:txBody>
          <a:bodyPr wrap="none" lIns="0" tIns="0" rIns="0" bIns="0" anchor="ctr"/>
          <a:lstStyle/>
          <a:p>
            <a:pPr algn="ctr"/>
            <a:r>
              <a:rPr lang="en-US" altLang="en-US" sz="1800" b="0" dirty="0">
                <a:solidFill>
                  <a:schemeClr val="bg1"/>
                </a:solidFill>
              </a:rPr>
              <a:t>Remove Stop Words</a:t>
            </a:r>
          </a:p>
        </p:txBody>
      </p:sp>
      <p:sp>
        <p:nvSpPr>
          <p:cNvPr id="12" name="Rectangle 11">
            <a:extLst>
              <a:ext uri="{FF2B5EF4-FFF2-40B4-BE49-F238E27FC236}">
                <a16:creationId xmlns:a16="http://schemas.microsoft.com/office/drawing/2014/main" id="{8D72A95D-EF8E-9A45-8CF0-5447EE0F15C6}"/>
              </a:ext>
            </a:extLst>
          </p:cNvPr>
          <p:cNvSpPr>
            <a:spLocks noChangeArrowheads="1"/>
          </p:cNvSpPr>
          <p:nvPr/>
        </p:nvSpPr>
        <p:spPr bwMode="auto">
          <a:xfrm>
            <a:off x="2357229" y="5916612"/>
            <a:ext cx="2159190" cy="607900"/>
          </a:xfrm>
          <a:prstGeom prst="rect">
            <a:avLst/>
          </a:prstGeom>
          <a:solidFill>
            <a:srgbClr val="929292"/>
          </a:solidFill>
          <a:ln w="19050">
            <a:noFill/>
            <a:miter lim="800000"/>
            <a:headEnd/>
            <a:tailEnd/>
          </a:ln>
          <a:effectLst/>
        </p:spPr>
        <p:txBody>
          <a:bodyPr wrap="none" lIns="0" tIns="0" rIns="0" bIns="0" anchor="ctr"/>
          <a:lstStyle/>
          <a:p>
            <a:pPr algn="ctr"/>
            <a:r>
              <a:rPr lang="en-US" altLang="en-US" sz="1800" b="0" dirty="0">
                <a:solidFill>
                  <a:schemeClr val="bg1"/>
                </a:solidFill>
              </a:rPr>
              <a:t>Vectorize Tokens</a:t>
            </a:r>
          </a:p>
        </p:txBody>
      </p:sp>
      <p:grpSp>
        <p:nvGrpSpPr>
          <p:cNvPr id="13" name="Group 12">
            <a:extLst>
              <a:ext uri="{FF2B5EF4-FFF2-40B4-BE49-F238E27FC236}">
                <a16:creationId xmlns:a16="http://schemas.microsoft.com/office/drawing/2014/main" id="{86142630-1505-6D4D-964B-3B4889D21E3B}"/>
              </a:ext>
            </a:extLst>
          </p:cNvPr>
          <p:cNvGrpSpPr/>
          <p:nvPr/>
        </p:nvGrpSpPr>
        <p:grpSpPr>
          <a:xfrm>
            <a:off x="4473388" y="5626246"/>
            <a:ext cx="1595714" cy="1099074"/>
            <a:chOff x="4925211" y="5744584"/>
            <a:chExt cx="1595714" cy="1099074"/>
          </a:xfrm>
        </p:grpSpPr>
        <p:cxnSp>
          <p:nvCxnSpPr>
            <p:cNvPr id="14" name="Straight Connector 13">
              <a:extLst>
                <a:ext uri="{FF2B5EF4-FFF2-40B4-BE49-F238E27FC236}">
                  <a16:creationId xmlns:a16="http://schemas.microsoft.com/office/drawing/2014/main" id="{D8C23DD4-A7EC-654E-9B23-1A9CA18DE950}"/>
                </a:ext>
              </a:extLst>
            </p:cNvPr>
            <p:cNvCxnSpPr>
              <a:cxnSpLocks/>
            </p:cNvCxnSpPr>
            <p:nvPr/>
          </p:nvCxnSpPr>
          <p:spPr bwMode="auto">
            <a:xfrm flipV="1">
              <a:off x="4925211" y="6325496"/>
              <a:ext cx="1002251" cy="13404"/>
            </a:xfrm>
            <a:prstGeom prst="line">
              <a:avLst/>
            </a:prstGeom>
            <a:noFill/>
            <a:ln w="317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5" name="Straight Connector 14">
              <a:extLst>
                <a:ext uri="{FF2B5EF4-FFF2-40B4-BE49-F238E27FC236}">
                  <a16:creationId xmlns:a16="http://schemas.microsoft.com/office/drawing/2014/main" id="{2532D0CA-9570-C047-8DCA-01F4207F18FC}"/>
                </a:ext>
              </a:extLst>
            </p:cNvPr>
            <p:cNvCxnSpPr/>
            <p:nvPr/>
          </p:nvCxnSpPr>
          <p:spPr bwMode="auto">
            <a:xfrm>
              <a:off x="5916706" y="5744584"/>
              <a:ext cx="0" cy="1086429"/>
            </a:xfrm>
            <a:prstGeom prst="line">
              <a:avLst/>
            </a:prstGeom>
            <a:noFill/>
            <a:ln w="317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6" name="Straight Arrow Connector 15">
              <a:extLst>
                <a:ext uri="{FF2B5EF4-FFF2-40B4-BE49-F238E27FC236}">
                  <a16:creationId xmlns:a16="http://schemas.microsoft.com/office/drawing/2014/main" id="{C2235D8D-1E85-144B-919A-984544F7124A}"/>
                </a:ext>
              </a:extLst>
            </p:cNvPr>
            <p:cNvCxnSpPr/>
            <p:nvPr/>
          </p:nvCxnSpPr>
          <p:spPr bwMode="auto">
            <a:xfrm>
              <a:off x="5905949" y="5744584"/>
              <a:ext cx="613186" cy="0"/>
            </a:xfrm>
            <a:prstGeom prst="straightConnector1">
              <a:avLst/>
            </a:prstGeom>
            <a:noFill/>
            <a:ln w="31750" cap="flat" cmpd="sng" algn="ctr">
              <a:solidFill>
                <a:srgbClr val="969696"/>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7" name="Straight Arrow Connector 16">
              <a:extLst>
                <a:ext uri="{FF2B5EF4-FFF2-40B4-BE49-F238E27FC236}">
                  <a16:creationId xmlns:a16="http://schemas.microsoft.com/office/drawing/2014/main" id="{3DDC1969-6BA0-CA48-A30C-11FEB81A2012}"/>
                </a:ext>
              </a:extLst>
            </p:cNvPr>
            <p:cNvCxnSpPr/>
            <p:nvPr/>
          </p:nvCxnSpPr>
          <p:spPr bwMode="auto">
            <a:xfrm>
              <a:off x="5907739" y="6843658"/>
              <a:ext cx="613186" cy="0"/>
            </a:xfrm>
            <a:prstGeom prst="straightConnector1">
              <a:avLst/>
            </a:prstGeom>
            <a:noFill/>
            <a:ln w="31750" cap="flat" cmpd="sng" algn="ctr">
              <a:solidFill>
                <a:srgbClr val="969696"/>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grpSp>
      <p:sp>
        <p:nvSpPr>
          <p:cNvPr id="18" name="Rectangle 12">
            <a:extLst>
              <a:ext uri="{FF2B5EF4-FFF2-40B4-BE49-F238E27FC236}">
                <a16:creationId xmlns:a16="http://schemas.microsoft.com/office/drawing/2014/main" id="{09CA8981-30A7-DF4C-929A-DF6D9EDD0E65}"/>
              </a:ext>
            </a:extLst>
          </p:cNvPr>
          <p:cNvSpPr>
            <a:spLocks noChangeArrowheads="1"/>
          </p:cNvSpPr>
          <p:nvPr/>
        </p:nvSpPr>
        <p:spPr bwMode="auto">
          <a:xfrm>
            <a:off x="6123714" y="5323151"/>
            <a:ext cx="1826185" cy="607900"/>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a:solidFill>
                  <a:schemeClr val="bg1"/>
                </a:solidFill>
              </a:rPr>
              <a:t>“Bag of Words”</a:t>
            </a:r>
          </a:p>
        </p:txBody>
      </p:sp>
      <p:sp>
        <p:nvSpPr>
          <p:cNvPr id="19" name="Rectangle 12">
            <a:extLst>
              <a:ext uri="{FF2B5EF4-FFF2-40B4-BE49-F238E27FC236}">
                <a16:creationId xmlns:a16="http://schemas.microsoft.com/office/drawing/2014/main" id="{9F699BD8-2A04-1E41-94CB-3ACCCBF0F9FF}"/>
              </a:ext>
            </a:extLst>
          </p:cNvPr>
          <p:cNvSpPr>
            <a:spLocks noChangeArrowheads="1"/>
          </p:cNvSpPr>
          <p:nvPr/>
        </p:nvSpPr>
        <p:spPr bwMode="auto">
          <a:xfrm>
            <a:off x="6114749" y="6400714"/>
            <a:ext cx="1826185" cy="607900"/>
          </a:xfrm>
          <a:prstGeom prst="rect">
            <a:avLst/>
          </a:prstGeom>
          <a:solidFill>
            <a:schemeClr val="accent6">
              <a:lumMod val="60000"/>
              <a:lumOff val="40000"/>
            </a:schemeClr>
          </a:solidFill>
          <a:ln w="19050">
            <a:solidFill>
              <a:schemeClr val="accent6">
                <a:lumMod val="60000"/>
                <a:lumOff val="40000"/>
              </a:schemeClr>
            </a:solidFill>
            <a:miter lim="800000"/>
            <a:headEnd/>
            <a:tailEnd/>
          </a:ln>
          <a:effectLst/>
        </p:spPr>
        <p:txBody>
          <a:bodyPr wrap="none" lIns="0" tIns="0" rIns="0" bIns="0" anchor="ctr"/>
          <a:lstStyle/>
          <a:p>
            <a:pPr algn="ctr"/>
            <a:r>
              <a:rPr lang="en-US" altLang="en-US" sz="1800" b="0" dirty="0"/>
              <a:t>Pre-Trained</a:t>
            </a:r>
            <a:br>
              <a:rPr lang="en-US" altLang="en-US" sz="1800" b="0" dirty="0"/>
            </a:br>
            <a:r>
              <a:rPr lang="en-US" altLang="en-US" sz="1800" b="0" dirty="0"/>
              <a:t>Word Vectors</a:t>
            </a:r>
          </a:p>
        </p:txBody>
      </p:sp>
    </p:spTree>
    <p:extLst>
      <p:ext uri="{BB962C8B-B14F-4D97-AF65-F5344CB8AC3E}">
        <p14:creationId xmlns:p14="http://schemas.microsoft.com/office/powerpoint/2010/main" val="915930298"/>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05A5-3838-CC40-8EC0-DE7698009047}"/>
              </a:ext>
            </a:extLst>
          </p:cNvPr>
          <p:cNvSpPr>
            <a:spLocks noGrp="1"/>
          </p:cNvSpPr>
          <p:nvPr>
            <p:ph type="title"/>
          </p:nvPr>
        </p:nvSpPr>
        <p:spPr/>
        <p:txBody>
          <a:bodyPr/>
          <a:lstStyle/>
          <a:p>
            <a:r>
              <a:rPr lang="en-US" dirty="0"/>
              <a:t>Vectorizer Overview</a:t>
            </a:r>
          </a:p>
        </p:txBody>
      </p:sp>
      <p:sp>
        <p:nvSpPr>
          <p:cNvPr id="3" name="Slide Number Placeholder 2">
            <a:extLst>
              <a:ext uri="{FF2B5EF4-FFF2-40B4-BE49-F238E27FC236}">
                <a16:creationId xmlns:a16="http://schemas.microsoft.com/office/drawing/2014/main" id="{C23795F8-931D-1249-AD27-B7AD8DA45898}"/>
              </a:ext>
            </a:extLst>
          </p:cNvPr>
          <p:cNvSpPr>
            <a:spLocks noGrp="1"/>
          </p:cNvSpPr>
          <p:nvPr>
            <p:ph type="sldNum" sz="quarter" idx="10"/>
          </p:nvPr>
        </p:nvSpPr>
        <p:spPr/>
        <p:txBody>
          <a:bodyPr/>
          <a:lstStyle/>
          <a:p>
            <a:fld id="{10F03DAD-CE80-EE46-B313-DB6487731082}" type="slidenum">
              <a:rPr lang="zh-TW" altLang="en-US" smtClean="0"/>
              <a:pPr/>
              <a:t>16</a:t>
            </a:fld>
            <a:endParaRPr lang="en-US" altLang="zh-TW"/>
          </a:p>
        </p:txBody>
      </p:sp>
      <p:sp>
        <p:nvSpPr>
          <p:cNvPr id="4" name="Text Box 7">
            <a:extLst>
              <a:ext uri="{FF2B5EF4-FFF2-40B4-BE49-F238E27FC236}">
                <a16:creationId xmlns:a16="http://schemas.microsoft.com/office/drawing/2014/main" id="{E75F4241-92F8-CD45-A287-9F44CBC78DFF}"/>
              </a:ext>
            </a:extLst>
          </p:cNvPr>
          <p:cNvSpPr txBox="1">
            <a:spLocks noChangeArrowheads="1"/>
          </p:cNvSpPr>
          <p:nvPr/>
        </p:nvSpPr>
        <p:spPr bwMode="auto">
          <a:xfrm>
            <a:off x="2829257" y="1618325"/>
            <a:ext cx="32004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Simple to understand and explain</a:t>
            </a:r>
          </a:p>
        </p:txBody>
      </p:sp>
      <p:sp>
        <p:nvSpPr>
          <p:cNvPr id="5" name="Text Box 8">
            <a:extLst>
              <a:ext uri="{FF2B5EF4-FFF2-40B4-BE49-F238E27FC236}">
                <a16:creationId xmlns:a16="http://schemas.microsoft.com/office/drawing/2014/main" id="{0BAD19AA-6E0F-0342-9834-AC9CDC7B0C11}"/>
              </a:ext>
            </a:extLst>
          </p:cNvPr>
          <p:cNvSpPr txBox="1">
            <a:spLocks noChangeArrowheads="1"/>
          </p:cNvSpPr>
          <p:nvPr/>
        </p:nvSpPr>
        <p:spPr bwMode="auto">
          <a:xfrm>
            <a:off x="6303979" y="1618325"/>
            <a:ext cx="32007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Saves vocab in memory</a:t>
            </a:r>
          </a:p>
          <a:p>
            <a:pPr marL="171450" indent="-171450">
              <a:buFont typeface="Arial" panose="020B0604020202020204" pitchFamily="34" charset="0"/>
              <a:buChar char="•"/>
            </a:pPr>
            <a:r>
              <a:rPr lang="en-US" altLang="en-US" sz="1800" b="0" dirty="0"/>
              <a:t>Doesn’t normalize counts for document length</a:t>
            </a:r>
          </a:p>
          <a:p>
            <a:pPr marL="171450" indent="-171450">
              <a:buFontTx/>
              <a:buChar char="-"/>
            </a:pPr>
            <a:endParaRPr lang="en-US" altLang="en-US" sz="1800" b="0" dirty="0"/>
          </a:p>
        </p:txBody>
      </p:sp>
      <p:sp>
        <p:nvSpPr>
          <p:cNvPr id="6" name="Rectangle 12">
            <a:extLst>
              <a:ext uri="{FF2B5EF4-FFF2-40B4-BE49-F238E27FC236}">
                <a16:creationId xmlns:a16="http://schemas.microsoft.com/office/drawing/2014/main" id="{0D9ED20C-B991-2246-B253-0C3683F69B0E}"/>
              </a:ext>
            </a:extLst>
          </p:cNvPr>
          <p:cNvSpPr>
            <a:spLocks noChangeArrowheads="1"/>
          </p:cNvSpPr>
          <p:nvPr/>
        </p:nvSpPr>
        <p:spPr bwMode="auto">
          <a:xfrm>
            <a:off x="755649" y="1618325"/>
            <a:ext cx="1826185" cy="1017133"/>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CountVectorizer</a:t>
            </a:r>
            <a:endParaRPr lang="en-US" altLang="en-US" sz="1800" b="0" dirty="0">
              <a:solidFill>
                <a:schemeClr val="bg1"/>
              </a:solidFill>
            </a:endParaRPr>
          </a:p>
        </p:txBody>
      </p:sp>
      <p:sp>
        <p:nvSpPr>
          <p:cNvPr id="7" name="Text Box 8">
            <a:extLst>
              <a:ext uri="{FF2B5EF4-FFF2-40B4-BE49-F238E27FC236}">
                <a16:creationId xmlns:a16="http://schemas.microsoft.com/office/drawing/2014/main" id="{763EF1D1-A199-954D-AAC7-45DB6F5D0DAA}"/>
              </a:ext>
            </a:extLst>
          </p:cNvPr>
          <p:cNvSpPr txBox="1">
            <a:spLocks noChangeArrowheads="1"/>
          </p:cNvSpPr>
          <p:nvPr/>
        </p:nvSpPr>
        <p:spPr bwMode="auto">
          <a:xfrm>
            <a:off x="2829257" y="2920234"/>
            <a:ext cx="3200716"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Normalizes count data for length of document and (optionally) inversely for how common a word is in the corpus</a:t>
            </a:r>
          </a:p>
        </p:txBody>
      </p:sp>
      <p:sp>
        <p:nvSpPr>
          <p:cNvPr id="8" name="Text Box 8">
            <a:extLst>
              <a:ext uri="{FF2B5EF4-FFF2-40B4-BE49-F238E27FC236}">
                <a16:creationId xmlns:a16="http://schemas.microsoft.com/office/drawing/2014/main" id="{369D270D-CBA1-F149-B562-7C9CDF02228C}"/>
              </a:ext>
            </a:extLst>
          </p:cNvPr>
          <p:cNvSpPr txBox="1">
            <a:spLocks noChangeArrowheads="1"/>
          </p:cNvSpPr>
          <p:nvPr/>
        </p:nvSpPr>
        <p:spPr bwMode="auto">
          <a:xfrm>
            <a:off x="6303979" y="2920234"/>
            <a:ext cx="32007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Saves vocab in memory</a:t>
            </a:r>
          </a:p>
          <a:p>
            <a:pPr marL="171450" indent="-171450">
              <a:buFont typeface="Arial" panose="020B0604020202020204" pitchFamily="34" charset="0"/>
              <a:buChar char="•"/>
            </a:pPr>
            <a:r>
              <a:rPr lang="en-US" altLang="en-US" sz="1800" b="0" dirty="0"/>
              <a:t>State associated with IDF calculation </a:t>
            </a:r>
          </a:p>
          <a:p>
            <a:pPr marL="171450" indent="-171450">
              <a:buFontTx/>
              <a:buChar char="-"/>
            </a:pPr>
            <a:endParaRPr lang="en-US" altLang="en-US" sz="1800" b="0" dirty="0"/>
          </a:p>
        </p:txBody>
      </p:sp>
      <p:sp>
        <p:nvSpPr>
          <p:cNvPr id="9" name="Text Box 8">
            <a:extLst>
              <a:ext uri="{FF2B5EF4-FFF2-40B4-BE49-F238E27FC236}">
                <a16:creationId xmlns:a16="http://schemas.microsoft.com/office/drawing/2014/main" id="{64B54F3B-77CD-2241-B80A-A66D396C5167}"/>
              </a:ext>
            </a:extLst>
          </p:cNvPr>
          <p:cNvSpPr txBox="1">
            <a:spLocks noChangeArrowheads="1"/>
          </p:cNvSpPr>
          <p:nvPr/>
        </p:nvSpPr>
        <p:spPr bwMode="auto">
          <a:xfrm>
            <a:off x="2829257" y="5335590"/>
            <a:ext cx="3200716" cy="1523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Leverages sophisticated pre-trained models that maintain word semantics</a:t>
            </a:r>
          </a:p>
          <a:p>
            <a:pPr marL="171450" indent="-171450">
              <a:buFont typeface="Arial" panose="020B0604020202020204" pitchFamily="34" charset="0"/>
              <a:buChar char="•"/>
            </a:pPr>
            <a:r>
              <a:rPr lang="en-US" altLang="en-US" sz="1800" b="0" dirty="0"/>
              <a:t>Good when little labeled data is available</a:t>
            </a:r>
          </a:p>
        </p:txBody>
      </p:sp>
      <p:sp>
        <p:nvSpPr>
          <p:cNvPr id="10" name="Text Box 8">
            <a:extLst>
              <a:ext uri="{FF2B5EF4-FFF2-40B4-BE49-F238E27FC236}">
                <a16:creationId xmlns:a16="http://schemas.microsoft.com/office/drawing/2014/main" id="{850CC74C-FEFA-764C-9A86-79DBF9664C50}"/>
              </a:ext>
            </a:extLst>
          </p:cNvPr>
          <p:cNvSpPr txBox="1">
            <a:spLocks noChangeArrowheads="1"/>
          </p:cNvSpPr>
          <p:nvPr/>
        </p:nvSpPr>
        <p:spPr bwMode="auto">
          <a:xfrm>
            <a:off x="6303979" y="5335590"/>
            <a:ext cx="2883049"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Needs access to (potentially very large) language model</a:t>
            </a:r>
          </a:p>
        </p:txBody>
      </p:sp>
      <p:cxnSp>
        <p:nvCxnSpPr>
          <p:cNvPr id="11" name="Straight Connector 10">
            <a:extLst>
              <a:ext uri="{FF2B5EF4-FFF2-40B4-BE49-F238E27FC236}">
                <a16:creationId xmlns:a16="http://schemas.microsoft.com/office/drawing/2014/main" id="{B2A17B0B-F0E7-314C-8B83-420B7B5F71CC}"/>
              </a:ext>
            </a:extLst>
          </p:cNvPr>
          <p:cNvCxnSpPr>
            <a:cxnSpLocks/>
          </p:cNvCxnSpPr>
          <p:nvPr/>
        </p:nvCxnSpPr>
        <p:spPr bwMode="auto">
          <a:xfrm>
            <a:off x="765175" y="5169638"/>
            <a:ext cx="8529432"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12" name="Rectangle 12">
            <a:extLst>
              <a:ext uri="{FF2B5EF4-FFF2-40B4-BE49-F238E27FC236}">
                <a16:creationId xmlns:a16="http://schemas.microsoft.com/office/drawing/2014/main" id="{5934EA6C-3B63-294F-ADC8-F8151EFDB3AD}"/>
              </a:ext>
            </a:extLst>
          </p:cNvPr>
          <p:cNvSpPr>
            <a:spLocks noChangeArrowheads="1"/>
          </p:cNvSpPr>
          <p:nvPr/>
        </p:nvSpPr>
        <p:spPr bwMode="auto">
          <a:xfrm>
            <a:off x="757441" y="2920234"/>
            <a:ext cx="1826185" cy="1035919"/>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TFIDFVectorizer</a:t>
            </a:r>
            <a:endParaRPr lang="en-US" altLang="en-US" sz="1800" b="0" dirty="0">
              <a:solidFill>
                <a:schemeClr val="bg1"/>
              </a:solidFill>
            </a:endParaRPr>
          </a:p>
        </p:txBody>
      </p:sp>
      <p:sp>
        <p:nvSpPr>
          <p:cNvPr id="13" name="Rectangle 12">
            <a:extLst>
              <a:ext uri="{FF2B5EF4-FFF2-40B4-BE49-F238E27FC236}">
                <a16:creationId xmlns:a16="http://schemas.microsoft.com/office/drawing/2014/main" id="{6BF1DA25-6EA0-7C4F-86AA-850E86E6ABEC}"/>
              </a:ext>
            </a:extLst>
          </p:cNvPr>
          <p:cNvSpPr>
            <a:spLocks noChangeArrowheads="1"/>
          </p:cNvSpPr>
          <p:nvPr/>
        </p:nvSpPr>
        <p:spPr bwMode="auto">
          <a:xfrm>
            <a:off x="759233" y="4202193"/>
            <a:ext cx="1826185" cy="833545"/>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HashingVectorizer</a:t>
            </a:r>
            <a:endParaRPr lang="en-US" altLang="en-US" sz="1800" b="0" dirty="0">
              <a:solidFill>
                <a:schemeClr val="bg1"/>
              </a:solidFill>
            </a:endParaRPr>
          </a:p>
        </p:txBody>
      </p:sp>
      <p:sp>
        <p:nvSpPr>
          <p:cNvPr id="14" name="Rectangle 12">
            <a:extLst>
              <a:ext uri="{FF2B5EF4-FFF2-40B4-BE49-F238E27FC236}">
                <a16:creationId xmlns:a16="http://schemas.microsoft.com/office/drawing/2014/main" id="{57A326CF-317B-C045-8B36-9EB6EF99F93C}"/>
              </a:ext>
            </a:extLst>
          </p:cNvPr>
          <p:cNvSpPr>
            <a:spLocks noChangeArrowheads="1"/>
          </p:cNvSpPr>
          <p:nvPr/>
        </p:nvSpPr>
        <p:spPr bwMode="auto">
          <a:xfrm>
            <a:off x="761025" y="5335590"/>
            <a:ext cx="1826185" cy="1523494"/>
          </a:xfrm>
          <a:prstGeom prst="rect">
            <a:avLst/>
          </a:prstGeom>
          <a:solidFill>
            <a:schemeClr val="accent6">
              <a:lumMod val="60000"/>
              <a:lumOff val="40000"/>
            </a:schemeClr>
          </a:solidFill>
          <a:ln w="19050">
            <a:solidFill>
              <a:schemeClr val="accent6">
                <a:lumMod val="60000"/>
                <a:lumOff val="40000"/>
              </a:schemeClr>
            </a:solidFill>
            <a:miter lim="800000"/>
            <a:headEnd/>
            <a:tailEnd/>
          </a:ln>
          <a:effectLst/>
        </p:spPr>
        <p:txBody>
          <a:bodyPr wrap="none" lIns="0" tIns="0" rIns="0" bIns="0" anchor="ctr"/>
          <a:lstStyle/>
          <a:p>
            <a:pPr algn="ctr"/>
            <a:r>
              <a:rPr lang="en-US" altLang="en-US" sz="1800" b="0" dirty="0"/>
              <a:t>Pre-Trained</a:t>
            </a:r>
            <a:br>
              <a:rPr lang="en-US" altLang="en-US" sz="1800" b="0" dirty="0"/>
            </a:br>
            <a:r>
              <a:rPr lang="en-US" altLang="en-US" sz="1800" b="0" dirty="0"/>
              <a:t>Word Vectors</a:t>
            </a:r>
          </a:p>
        </p:txBody>
      </p:sp>
      <p:sp>
        <p:nvSpPr>
          <p:cNvPr id="15" name="LAYOUT HEADER">
            <a:extLst>
              <a:ext uri="{FF2B5EF4-FFF2-40B4-BE49-F238E27FC236}">
                <a16:creationId xmlns:a16="http://schemas.microsoft.com/office/drawing/2014/main" id="{F8CCB508-E5E1-C749-868C-BFA593184C2E}"/>
              </a:ext>
            </a:extLst>
          </p:cNvPr>
          <p:cNvSpPr txBox="1">
            <a:spLocks noChangeArrowheads="1"/>
          </p:cNvSpPr>
          <p:nvPr>
            <p:custDataLst>
              <p:tags r:id="rId1"/>
            </p:custDataLst>
          </p:nvPr>
        </p:nvSpPr>
        <p:spPr bwMode="auto">
          <a:xfrm>
            <a:off x="2829258" y="1090880"/>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PROS</a:t>
            </a:r>
          </a:p>
        </p:txBody>
      </p:sp>
      <p:sp>
        <p:nvSpPr>
          <p:cNvPr id="16" name="Line 16">
            <a:extLst>
              <a:ext uri="{FF2B5EF4-FFF2-40B4-BE49-F238E27FC236}">
                <a16:creationId xmlns:a16="http://schemas.microsoft.com/office/drawing/2014/main" id="{ED4C81C4-11C3-8448-ABAB-A8BC578F1830}"/>
              </a:ext>
            </a:extLst>
          </p:cNvPr>
          <p:cNvSpPr>
            <a:spLocks noChangeShapeType="1"/>
          </p:cNvSpPr>
          <p:nvPr/>
        </p:nvSpPr>
        <p:spPr bwMode="auto">
          <a:xfrm>
            <a:off x="2829258" y="1518778"/>
            <a:ext cx="3162752" cy="0"/>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17" name="LAYOUT HEADER">
            <a:extLst>
              <a:ext uri="{FF2B5EF4-FFF2-40B4-BE49-F238E27FC236}">
                <a16:creationId xmlns:a16="http://schemas.microsoft.com/office/drawing/2014/main" id="{9F275311-401E-BA4C-BD0D-AA7F81BB11B5}"/>
              </a:ext>
            </a:extLst>
          </p:cNvPr>
          <p:cNvSpPr txBox="1">
            <a:spLocks noChangeArrowheads="1"/>
          </p:cNvSpPr>
          <p:nvPr>
            <p:custDataLst>
              <p:tags r:id="rId2"/>
            </p:custDataLst>
          </p:nvPr>
        </p:nvSpPr>
        <p:spPr bwMode="auto">
          <a:xfrm>
            <a:off x="6303979" y="1090880"/>
            <a:ext cx="3114659"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CONS</a:t>
            </a:r>
          </a:p>
        </p:txBody>
      </p:sp>
      <p:sp>
        <p:nvSpPr>
          <p:cNvPr id="18" name="Line 16">
            <a:extLst>
              <a:ext uri="{FF2B5EF4-FFF2-40B4-BE49-F238E27FC236}">
                <a16:creationId xmlns:a16="http://schemas.microsoft.com/office/drawing/2014/main" id="{0E2A7B1C-CBB9-FD4D-9702-FE5BA701964F}"/>
              </a:ext>
            </a:extLst>
          </p:cNvPr>
          <p:cNvSpPr>
            <a:spLocks noChangeShapeType="1"/>
          </p:cNvSpPr>
          <p:nvPr/>
        </p:nvSpPr>
        <p:spPr bwMode="auto">
          <a:xfrm>
            <a:off x="6303979" y="1518778"/>
            <a:ext cx="311465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cxnSp>
        <p:nvCxnSpPr>
          <p:cNvPr id="19" name="Straight Connector 18">
            <a:extLst>
              <a:ext uri="{FF2B5EF4-FFF2-40B4-BE49-F238E27FC236}">
                <a16:creationId xmlns:a16="http://schemas.microsoft.com/office/drawing/2014/main" id="{E2A7CB8C-1B59-324E-979C-982DA4D3CFA7}"/>
              </a:ext>
            </a:extLst>
          </p:cNvPr>
          <p:cNvCxnSpPr>
            <a:cxnSpLocks/>
          </p:cNvCxnSpPr>
          <p:nvPr/>
        </p:nvCxnSpPr>
        <p:spPr bwMode="auto">
          <a:xfrm>
            <a:off x="765175" y="7049840"/>
            <a:ext cx="8529432"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20" name="Text Box 8">
            <a:extLst>
              <a:ext uri="{FF2B5EF4-FFF2-40B4-BE49-F238E27FC236}">
                <a16:creationId xmlns:a16="http://schemas.microsoft.com/office/drawing/2014/main" id="{C8A38243-6EA4-384B-A0C5-D580E84F3A3E}"/>
              </a:ext>
            </a:extLst>
          </p:cNvPr>
          <p:cNvSpPr txBox="1">
            <a:spLocks noChangeArrowheads="1"/>
          </p:cNvSpPr>
          <p:nvPr/>
        </p:nvSpPr>
        <p:spPr bwMode="auto">
          <a:xfrm>
            <a:off x="6305773" y="4202193"/>
            <a:ext cx="3065240" cy="969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No way to reverse hashed value back to feature (token)</a:t>
            </a:r>
          </a:p>
          <a:p>
            <a:pPr marL="171450" indent="-171450">
              <a:buFontTx/>
              <a:buChar char="-"/>
            </a:pPr>
            <a:endParaRPr lang="en-US" altLang="en-US" sz="1800" b="0" dirty="0"/>
          </a:p>
        </p:txBody>
      </p:sp>
      <p:sp>
        <p:nvSpPr>
          <p:cNvPr id="21" name="Text Box 7">
            <a:extLst>
              <a:ext uri="{FF2B5EF4-FFF2-40B4-BE49-F238E27FC236}">
                <a16:creationId xmlns:a16="http://schemas.microsoft.com/office/drawing/2014/main" id="{1368AD94-82B6-B641-85E3-9B3B82499011}"/>
              </a:ext>
            </a:extLst>
          </p:cNvPr>
          <p:cNvSpPr txBox="1">
            <a:spLocks noChangeArrowheads="1"/>
          </p:cNvSpPr>
          <p:nvPr/>
        </p:nvSpPr>
        <p:spPr bwMode="auto">
          <a:xfrm>
            <a:off x="2831050" y="4202193"/>
            <a:ext cx="3200400" cy="692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Portable, no state</a:t>
            </a:r>
          </a:p>
          <a:p>
            <a:pPr marL="171450" indent="-171450">
              <a:buFont typeface="Arial" panose="020B0604020202020204" pitchFamily="34" charset="0"/>
              <a:buChar char="•"/>
            </a:pPr>
            <a:r>
              <a:rPr lang="en-US" altLang="en-US" sz="1800" b="0" dirty="0"/>
              <a:t>No in-memory vocab</a:t>
            </a:r>
          </a:p>
        </p:txBody>
      </p:sp>
      <p:cxnSp>
        <p:nvCxnSpPr>
          <p:cNvPr id="22" name="Straight Connector 21">
            <a:extLst>
              <a:ext uri="{FF2B5EF4-FFF2-40B4-BE49-F238E27FC236}">
                <a16:creationId xmlns:a16="http://schemas.microsoft.com/office/drawing/2014/main" id="{CF87A365-30DD-7A4E-93FF-325811BAE600}"/>
              </a:ext>
            </a:extLst>
          </p:cNvPr>
          <p:cNvCxnSpPr>
            <a:cxnSpLocks/>
          </p:cNvCxnSpPr>
          <p:nvPr/>
        </p:nvCxnSpPr>
        <p:spPr bwMode="auto">
          <a:xfrm>
            <a:off x="766966" y="406339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23" name="Straight Connector 22">
            <a:extLst>
              <a:ext uri="{FF2B5EF4-FFF2-40B4-BE49-F238E27FC236}">
                <a16:creationId xmlns:a16="http://schemas.microsoft.com/office/drawing/2014/main" id="{8DEB14B7-CDD7-1F41-BA93-EDB4CD7771DE}"/>
              </a:ext>
            </a:extLst>
          </p:cNvPr>
          <p:cNvCxnSpPr>
            <a:cxnSpLocks/>
          </p:cNvCxnSpPr>
          <p:nvPr/>
        </p:nvCxnSpPr>
        <p:spPr bwMode="auto">
          <a:xfrm>
            <a:off x="768758" y="277426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Tree>
    <p:extLst>
      <p:ext uri="{BB962C8B-B14F-4D97-AF65-F5344CB8AC3E}">
        <p14:creationId xmlns:p14="http://schemas.microsoft.com/office/powerpoint/2010/main" val="41373295"/>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dirty="0"/>
              <a:t>SECTION 3</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Clustering Analysis</a:t>
            </a:r>
          </a:p>
        </p:txBody>
      </p:sp>
    </p:spTree>
    <p:custDataLst>
      <p:tags r:id="rId1"/>
    </p:custDataLst>
    <p:extLst>
      <p:ext uri="{BB962C8B-B14F-4D97-AF65-F5344CB8AC3E}">
        <p14:creationId xmlns:p14="http://schemas.microsoft.com/office/powerpoint/2010/main" val="1734841969"/>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DDC6-0D4C-214A-BA67-B071068A71E2}"/>
              </a:ext>
            </a:extLst>
          </p:cNvPr>
          <p:cNvSpPr>
            <a:spLocks noGrp="1"/>
          </p:cNvSpPr>
          <p:nvPr>
            <p:ph type="title"/>
          </p:nvPr>
        </p:nvSpPr>
        <p:spPr/>
        <p:txBody>
          <a:bodyPr/>
          <a:lstStyle/>
          <a:p>
            <a:r>
              <a:rPr lang="en-US" dirty="0"/>
              <a:t>Clustering Overview</a:t>
            </a:r>
          </a:p>
        </p:txBody>
      </p:sp>
      <p:sp>
        <p:nvSpPr>
          <p:cNvPr id="3" name="Slide Number Placeholder 2">
            <a:extLst>
              <a:ext uri="{FF2B5EF4-FFF2-40B4-BE49-F238E27FC236}">
                <a16:creationId xmlns:a16="http://schemas.microsoft.com/office/drawing/2014/main" id="{303BE947-167B-9142-B6B6-6A09E14FF2B0}"/>
              </a:ext>
            </a:extLst>
          </p:cNvPr>
          <p:cNvSpPr>
            <a:spLocks noGrp="1"/>
          </p:cNvSpPr>
          <p:nvPr>
            <p:ph type="sldNum" sz="quarter" idx="10"/>
          </p:nvPr>
        </p:nvSpPr>
        <p:spPr/>
        <p:txBody>
          <a:bodyPr/>
          <a:lstStyle/>
          <a:p>
            <a:fld id="{10F03DAD-CE80-EE46-B313-DB6487731082}" type="slidenum">
              <a:rPr lang="zh-TW" altLang="en-US" smtClean="0"/>
              <a:pPr/>
              <a:t>18</a:t>
            </a:fld>
            <a:endParaRPr lang="en-US" altLang="zh-TW"/>
          </a:p>
        </p:txBody>
      </p:sp>
      <p:sp>
        <p:nvSpPr>
          <p:cNvPr id="4" name="LAYOUT BODY">
            <a:extLst>
              <a:ext uri="{FF2B5EF4-FFF2-40B4-BE49-F238E27FC236}">
                <a16:creationId xmlns:a16="http://schemas.microsoft.com/office/drawing/2014/main" id="{94202BA7-D896-3442-989E-F877539E8962}"/>
              </a:ext>
            </a:extLst>
          </p:cNvPr>
          <p:cNvSpPr>
            <a:spLocks noChangeArrowheads="1"/>
          </p:cNvSpPr>
          <p:nvPr>
            <p:custDataLst>
              <p:tags r:id="rId1"/>
            </p:custDataLst>
          </p:nvPr>
        </p:nvSpPr>
        <p:spPr bwMode="gray">
          <a:xfrm>
            <a:off x="765175" y="1247850"/>
            <a:ext cx="7561245" cy="1581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models group examples based on their similarity</a:t>
            </a:r>
          </a:p>
          <a:p>
            <a:pPr lvl="2"/>
            <a:r>
              <a:rPr lang="en-US" altLang="en-US" sz="1800" b="0" dirty="0"/>
              <a:t>Will the clusters that the model finds distinguish comments by </a:t>
            </a:r>
            <a:r>
              <a:rPr lang="en-US" altLang="en-US" sz="1800" dirty="0"/>
              <a:t>sentiment</a:t>
            </a:r>
            <a:r>
              <a:rPr lang="en-US" altLang="en-US" sz="1800" b="0" dirty="0"/>
              <a:t>?</a:t>
            </a:r>
          </a:p>
          <a:p>
            <a:pPr lvl="2"/>
            <a:r>
              <a:rPr lang="en-US" altLang="en-US" sz="1800" dirty="0"/>
              <a:t>Step 1: </a:t>
            </a:r>
            <a:r>
              <a:rPr lang="en-US" altLang="en-US" sz="1800" b="0" dirty="0"/>
              <a:t>Find the right number of clusters – is there evidence to support two?</a:t>
            </a:r>
          </a:p>
          <a:p>
            <a:pPr lvl="2"/>
            <a:r>
              <a:rPr lang="en-US" altLang="en-US" sz="1800" dirty="0"/>
              <a:t>Step 2:</a:t>
            </a:r>
            <a:r>
              <a:rPr lang="en-US" altLang="en-US" sz="1800" b="0" dirty="0"/>
              <a:t> Run clustering algorithm using different vectorized data</a:t>
            </a:r>
          </a:p>
          <a:p>
            <a:pPr lvl="2"/>
            <a:r>
              <a:rPr lang="en-US" altLang="en-US" sz="1800" dirty="0"/>
              <a:t>Step 3:</a:t>
            </a:r>
            <a:r>
              <a:rPr lang="en-US" altLang="en-US" sz="1800" b="0" dirty="0"/>
              <a:t> Examine the best model’s clusters</a:t>
            </a:r>
          </a:p>
          <a:p>
            <a:pPr lvl="2"/>
            <a:endParaRPr lang="en-US" altLang="en-US" sz="1800" b="0" dirty="0"/>
          </a:p>
        </p:txBody>
      </p:sp>
      <p:pic>
        <p:nvPicPr>
          <p:cNvPr id="6" name="Picture 5">
            <a:extLst>
              <a:ext uri="{FF2B5EF4-FFF2-40B4-BE49-F238E27FC236}">
                <a16:creationId xmlns:a16="http://schemas.microsoft.com/office/drawing/2014/main" id="{AE322C11-2573-D84E-91BC-ECA226DE6351}"/>
              </a:ext>
            </a:extLst>
          </p:cNvPr>
          <p:cNvPicPr>
            <a:picLocks noChangeAspect="1"/>
          </p:cNvPicPr>
          <p:nvPr/>
        </p:nvPicPr>
        <p:blipFill>
          <a:blip r:embed="rId5"/>
          <a:stretch>
            <a:fillRect/>
          </a:stretch>
        </p:blipFill>
        <p:spPr>
          <a:xfrm>
            <a:off x="2199939" y="3173778"/>
            <a:ext cx="5373443" cy="4298754"/>
          </a:xfrm>
          <a:prstGeom prst="rect">
            <a:avLst/>
          </a:prstGeom>
        </p:spPr>
      </p:pic>
      <p:sp>
        <p:nvSpPr>
          <p:cNvPr id="11" name="LAYOUT HEADER">
            <a:extLst>
              <a:ext uri="{FF2B5EF4-FFF2-40B4-BE49-F238E27FC236}">
                <a16:creationId xmlns:a16="http://schemas.microsoft.com/office/drawing/2014/main" id="{7E9F5341-8597-2B44-BE2B-69A96C7DBB8F}"/>
              </a:ext>
            </a:extLst>
          </p:cNvPr>
          <p:cNvSpPr txBox="1">
            <a:spLocks noChangeArrowheads="1"/>
          </p:cNvSpPr>
          <p:nvPr>
            <p:custDataLst>
              <p:tags r:id="rId2"/>
            </p:custDataLst>
          </p:nvPr>
        </p:nvSpPr>
        <p:spPr bwMode="auto">
          <a:xfrm>
            <a:off x="3305284" y="3317721"/>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Example Data</a:t>
            </a:r>
          </a:p>
        </p:txBody>
      </p:sp>
    </p:spTree>
    <p:extLst>
      <p:ext uri="{BB962C8B-B14F-4D97-AF65-F5344CB8AC3E}">
        <p14:creationId xmlns:p14="http://schemas.microsoft.com/office/powerpoint/2010/main" val="114082357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98" name="DIVIDER NUMBER">
            <a:extLst>
              <a:ext uri="{FF2B5EF4-FFF2-40B4-BE49-F238E27FC236}">
                <a16:creationId xmlns:a16="http://schemas.microsoft.com/office/drawing/2014/main" id="{24617174-9CA4-5E47-A0E8-2567255964C4}"/>
              </a:ext>
            </a:extLst>
          </p:cNvPr>
          <p:cNvSpPr>
            <a:spLocks noGrp="1" noChangeArrowheads="1"/>
          </p:cNvSpPr>
          <p:nvPr>
            <p:ph type="ctrTitle"/>
            <p:custDataLst>
              <p:tags r:id="rId2"/>
            </p:custDataLst>
          </p:nvPr>
        </p:nvSpPr>
        <p:spPr/>
        <p:txBody>
          <a:bodyPr/>
          <a:lstStyle/>
          <a:p>
            <a:r>
              <a:rPr lang="en-US" altLang="en-US" dirty="0"/>
              <a:t>SECTION 1</a:t>
            </a:r>
          </a:p>
        </p:txBody>
      </p:sp>
      <p:sp>
        <p:nvSpPr>
          <p:cNvPr id="1210399" name="DIVIDER TITLE">
            <a:extLst>
              <a:ext uri="{FF2B5EF4-FFF2-40B4-BE49-F238E27FC236}">
                <a16:creationId xmlns:a16="http://schemas.microsoft.com/office/drawing/2014/main" id="{A790669B-7C92-FB4A-A8E7-E4ED5CEAFB69}"/>
              </a:ext>
            </a:extLst>
          </p:cNvPr>
          <p:cNvSpPr>
            <a:spLocks noGrp="1" noChangeArrowheads="1"/>
          </p:cNvSpPr>
          <p:nvPr>
            <p:ph type="subTitle" idx="1"/>
            <p:custDataLst>
              <p:tags r:id="rId3"/>
            </p:custDataLst>
          </p:nvPr>
        </p:nvSpPr>
        <p:spPr/>
        <p:txBody>
          <a:bodyPr/>
          <a:lstStyle/>
          <a:p>
            <a:r>
              <a:rPr lang="en-US" altLang="en-US" dirty="0">
                <a:solidFill>
                  <a:srgbClr val="193D85"/>
                </a:solidFill>
              </a:rPr>
              <a:t>Project Overview</a:t>
            </a:r>
          </a:p>
        </p:txBody>
      </p:sp>
    </p:spTree>
    <p:custDataLst>
      <p:tags r:id="rId1"/>
    </p:custData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1F76-1CF4-4346-B1F2-7769DDE631DC}"/>
              </a:ext>
            </a:extLst>
          </p:cNvPr>
          <p:cNvSpPr>
            <a:spLocks noGrp="1"/>
          </p:cNvSpPr>
          <p:nvPr>
            <p:ph type="title"/>
          </p:nvPr>
        </p:nvSpPr>
        <p:spPr/>
        <p:txBody>
          <a:bodyPr/>
          <a:lstStyle/>
          <a:p>
            <a:r>
              <a:rPr lang="en-US" dirty="0"/>
              <a:t>How to Examine the Clusters – Example Data</a:t>
            </a:r>
          </a:p>
        </p:txBody>
      </p:sp>
      <p:sp>
        <p:nvSpPr>
          <p:cNvPr id="3" name="Slide Number Placeholder 2">
            <a:extLst>
              <a:ext uri="{FF2B5EF4-FFF2-40B4-BE49-F238E27FC236}">
                <a16:creationId xmlns:a16="http://schemas.microsoft.com/office/drawing/2014/main" id="{4600E59E-2A52-294E-A9F3-E17769F41E11}"/>
              </a:ext>
            </a:extLst>
          </p:cNvPr>
          <p:cNvSpPr>
            <a:spLocks noGrp="1"/>
          </p:cNvSpPr>
          <p:nvPr>
            <p:ph type="sldNum" sz="quarter" idx="10"/>
          </p:nvPr>
        </p:nvSpPr>
        <p:spPr/>
        <p:txBody>
          <a:bodyPr/>
          <a:lstStyle/>
          <a:p>
            <a:fld id="{10F03DAD-CE80-EE46-B313-DB6487731082}" type="slidenum">
              <a:rPr lang="zh-TW" altLang="en-US" smtClean="0"/>
              <a:pPr/>
              <a:t>19</a:t>
            </a:fld>
            <a:endParaRPr lang="en-US" altLang="zh-TW"/>
          </a:p>
        </p:txBody>
      </p:sp>
      <p:pic>
        <p:nvPicPr>
          <p:cNvPr id="5" name="Picture 4">
            <a:extLst>
              <a:ext uri="{FF2B5EF4-FFF2-40B4-BE49-F238E27FC236}">
                <a16:creationId xmlns:a16="http://schemas.microsoft.com/office/drawing/2014/main" id="{568A66AF-A837-214F-AE84-72C4ACBB05E6}"/>
              </a:ext>
            </a:extLst>
          </p:cNvPr>
          <p:cNvPicPr>
            <a:picLocks noChangeAspect="1"/>
          </p:cNvPicPr>
          <p:nvPr/>
        </p:nvPicPr>
        <p:blipFill>
          <a:blip r:embed="rId4"/>
          <a:stretch>
            <a:fillRect/>
          </a:stretch>
        </p:blipFill>
        <p:spPr>
          <a:xfrm>
            <a:off x="53789" y="3199058"/>
            <a:ext cx="9950824" cy="3017520"/>
          </a:xfrm>
          <a:prstGeom prst="rect">
            <a:avLst/>
          </a:prstGeom>
        </p:spPr>
      </p:pic>
      <p:sp>
        <p:nvSpPr>
          <p:cNvPr id="6" name="LAYOUT BODY">
            <a:extLst>
              <a:ext uri="{FF2B5EF4-FFF2-40B4-BE49-F238E27FC236}">
                <a16:creationId xmlns:a16="http://schemas.microsoft.com/office/drawing/2014/main" id="{80530F26-DD7E-9C44-8D89-1B4C990B09A3}"/>
              </a:ext>
            </a:extLst>
          </p:cNvPr>
          <p:cNvSpPr>
            <a:spLocks noChangeArrowheads="1"/>
          </p:cNvSpPr>
          <p:nvPr>
            <p:custDataLst>
              <p:tags r:id="rId1"/>
            </p:custDataLst>
          </p:nvPr>
        </p:nvSpPr>
        <p:spPr bwMode="gray">
          <a:xfrm>
            <a:off x="765175" y="1247850"/>
            <a:ext cx="7561245" cy="1581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Left plot is </a:t>
            </a:r>
            <a:r>
              <a:rPr lang="en-US" altLang="en-US" sz="1800" dirty="0"/>
              <a:t>inertia</a:t>
            </a:r>
            <a:r>
              <a:rPr lang="en-US" altLang="en-US" sz="1800" b="0" dirty="0"/>
              <a:t>: generally lower is better, use “elbow method” to find trade-off where adding new cluster doesn’t reduce metric much</a:t>
            </a:r>
          </a:p>
          <a:p>
            <a:pPr lvl="2"/>
            <a:r>
              <a:rPr lang="en-US" altLang="en-US" sz="1800" b="0" dirty="0"/>
              <a:t>Middle plot is </a:t>
            </a:r>
            <a:r>
              <a:rPr lang="en-US" altLang="en-US" sz="1800" dirty="0"/>
              <a:t>inertia * number of clusters</a:t>
            </a:r>
            <a:r>
              <a:rPr lang="en-US" altLang="en-US" sz="1800" b="0" dirty="0"/>
              <a:t>: look for the minimum value</a:t>
            </a:r>
          </a:p>
          <a:p>
            <a:pPr lvl="2"/>
            <a:r>
              <a:rPr lang="en-US" altLang="en-US" sz="1800" b="0" dirty="0"/>
              <a:t>Right plot is </a:t>
            </a:r>
            <a:r>
              <a:rPr lang="en-US" altLang="en-US" sz="1800" dirty="0"/>
              <a:t>silhouette score</a:t>
            </a:r>
            <a:r>
              <a:rPr lang="en-US" altLang="en-US" sz="1800" b="0" dirty="0"/>
              <a:t>: look for maximum value (closest to 1)</a:t>
            </a:r>
          </a:p>
        </p:txBody>
      </p:sp>
      <p:sp>
        <p:nvSpPr>
          <p:cNvPr id="7" name="LAYOUT BODY">
            <a:extLst>
              <a:ext uri="{FF2B5EF4-FFF2-40B4-BE49-F238E27FC236}">
                <a16:creationId xmlns:a16="http://schemas.microsoft.com/office/drawing/2014/main" id="{4D242358-583B-8845-99A3-024A0E1DA4FA}"/>
              </a:ext>
            </a:extLst>
          </p:cNvPr>
          <p:cNvSpPr>
            <a:spLocks noChangeArrowheads="1"/>
          </p:cNvSpPr>
          <p:nvPr>
            <p:custDataLst>
              <p:tags r:id="rId2"/>
            </p:custDataLst>
          </p:nvPr>
        </p:nvSpPr>
        <p:spPr bwMode="gray">
          <a:xfrm>
            <a:off x="765175" y="6324767"/>
            <a:ext cx="7561245" cy="483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the actual comment data favored silhouette scores</a:t>
            </a:r>
          </a:p>
        </p:txBody>
      </p:sp>
    </p:spTree>
    <p:extLst>
      <p:ext uri="{BB962C8B-B14F-4D97-AF65-F5344CB8AC3E}">
        <p14:creationId xmlns:p14="http://schemas.microsoft.com/office/powerpoint/2010/main" val="727824163"/>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B1A9-174F-504D-B140-F94D14B39F70}"/>
              </a:ext>
            </a:extLst>
          </p:cNvPr>
          <p:cNvSpPr>
            <a:spLocks noGrp="1"/>
          </p:cNvSpPr>
          <p:nvPr>
            <p:ph type="title"/>
          </p:nvPr>
        </p:nvSpPr>
        <p:spPr/>
        <p:txBody>
          <a:bodyPr/>
          <a:lstStyle/>
          <a:p>
            <a:r>
              <a:rPr lang="en-US" dirty="0"/>
              <a:t>Code Example</a:t>
            </a:r>
          </a:p>
        </p:txBody>
      </p:sp>
      <p:sp>
        <p:nvSpPr>
          <p:cNvPr id="3" name="Slide Number Placeholder 2">
            <a:extLst>
              <a:ext uri="{FF2B5EF4-FFF2-40B4-BE49-F238E27FC236}">
                <a16:creationId xmlns:a16="http://schemas.microsoft.com/office/drawing/2014/main" id="{8BB5E18F-A7F7-A143-9D7E-3324ECC64E36}"/>
              </a:ext>
            </a:extLst>
          </p:cNvPr>
          <p:cNvSpPr>
            <a:spLocks noGrp="1"/>
          </p:cNvSpPr>
          <p:nvPr>
            <p:ph type="sldNum" sz="quarter" idx="10"/>
          </p:nvPr>
        </p:nvSpPr>
        <p:spPr/>
        <p:txBody>
          <a:bodyPr/>
          <a:lstStyle/>
          <a:p>
            <a:fld id="{10F03DAD-CE80-EE46-B313-DB6487731082}" type="slidenum">
              <a:rPr lang="zh-TW" altLang="en-US" smtClean="0"/>
              <a:pPr/>
              <a:t>20</a:t>
            </a:fld>
            <a:endParaRPr lang="en-US" altLang="zh-TW"/>
          </a:p>
        </p:txBody>
      </p:sp>
      <p:pic>
        <p:nvPicPr>
          <p:cNvPr id="5" name="Picture 4">
            <a:extLst>
              <a:ext uri="{FF2B5EF4-FFF2-40B4-BE49-F238E27FC236}">
                <a16:creationId xmlns:a16="http://schemas.microsoft.com/office/drawing/2014/main" id="{4B98D66F-69ED-9146-AAAC-3DA0F2CBC259}"/>
              </a:ext>
            </a:extLst>
          </p:cNvPr>
          <p:cNvPicPr>
            <a:picLocks noChangeAspect="1"/>
          </p:cNvPicPr>
          <p:nvPr/>
        </p:nvPicPr>
        <p:blipFill>
          <a:blip r:embed="rId2"/>
          <a:stretch>
            <a:fillRect/>
          </a:stretch>
        </p:blipFill>
        <p:spPr>
          <a:xfrm>
            <a:off x="709202" y="1619250"/>
            <a:ext cx="8709436" cy="4305300"/>
          </a:xfrm>
          <a:prstGeom prst="rect">
            <a:avLst/>
          </a:prstGeom>
        </p:spPr>
      </p:pic>
    </p:spTree>
    <p:extLst>
      <p:ext uri="{BB962C8B-B14F-4D97-AF65-F5344CB8AC3E}">
        <p14:creationId xmlns:p14="http://schemas.microsoft.com/office/powerpoint/2010/main" val="568871924"/>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34D5-48CA-7149-A6E4-FD0A6AB6F66F}"/>
              </a:ext>
            </a:extLst>
          </p:cNvPr>
          <p:cNvSpPr>
            <a:spLocks noGrp="1"/>
          </p:cNvSpPr>
          <p:nvPr>
            <p:ph type="title"/>
          </p:nvPr>
        </p:nvSpPr>
        <p:spPr/>
        <p:txBody>
          <a:bodyPr/>
          <a:lstStyle/>
          <a:p>
            <a:r>
              <a:rPr lang="en-US" dirty="0"/>
              <a:t>Chart Comparison for Different Vectorizers</a:t>
            </a:r>
          </a:p>
        </p:txBody>
      </p:sp>
      <p:sp>
        <p:nvSpPr>
          <p:cNvPr id="3" name="Slide Number Placeholder 2">
            <a:extLst>
              <a:ext uri="{FF2B5EF4-FFF2-40B4-BE49-F238E27FC236}">
                <a16:creationId xmlns:a16="http://schemas.microsoft.com/office/drawing/2014/main" id="{7B45651D-5602-EE41-8A38-EC870D197AAF}"/>
              </a:ext>
            </a:extLst>
          </p:cNvPr>
          <p:cNvSpPr>
            <a:spLocks noGrp="1"/>
          </p:cNvSpPr>
          <p:nvPr>
            <p:ph type="sldNum" sz="quarter" idx="10"/>
          </p:nvPr>
        </p:nvSpPr>
        <p:spPr/>
        <p:txBody>
          <a:bodyPr/>
          <a:lstStyle/>
          <a:p>
            <a:fld id="{10F03DAD-CE80-EE46-B313-DB6487731082}" type="slidenum">
              <a:rPr lang="zh-TW" altLang="en-US" smtClean="0"/>
              <a:pPr/>
              <a:t>21</a:t>
            </a:fld>
            <a:endParaRPr lang="en-US" altLang="zh-TW"/>
          </a:p>
        </p:txBody>
      </p:sp>
      <p:pic>
        <p:nvPicPr>
          <p:cNvPr id="5" name="Picture 4">
            <a:extLst>
              <a:ext uri="{FF2B5EF4-FFF2-40B4-BE49-F238E27FC236}">
                <a16:creationId xmlns:a16="http://schemas.microsoft.com/office/drawing/2014/main" id="{D3BD207D-79B9-834B-8FFE-77258B94854E}"/>
              </a:ext>
            </a:extLst>
          </p:cNvPr>
          <p:cNvPicPr>
            <a:picLocks noChangeAspect="1"/>
          </p:cNvPicPr>
          <p:nvPr/>
        </p:nvPicPr>
        <p:blipFill>
          <a:blip r:embed="rId4"/>
          <a:stretch>
            <a:fillRect/>
          </a:stretch>
        </p:blipFill>
        <p:spPr>
          <a:xfrm>
            <a:off x="0" y="1370254"/>
            <a:ext cx="9574306" cy="2872292"/>
          </a:xfrm>
          <a:prstGeom prst="rect">
            <a:avLst/>
          </a:prstGeom>
        </p:spPr>
      </p:pic>
      <p:sp>
        <p:nvSpPr>
          <p:cNvPr id="6" name="LAYOUT HEADER">
            <a:extLst>
              <a:ext uri="{FF2B5EF4-FFF2-40B4-BE49-F238E27FC236}">
                <a16:creationId xmlns:a16="http://schemas.microsoft.com/office/drawing/2014/main" id="{47E990F6-0894-EB45-A928-FD8DE15540AB}"/>
              </a:ext>
            </a:extLst>
          </p:cNvPr>
          <p:cNvSpPr txBox="1">
            <a:spLocks noChangeArrowheads="1"/>
          </p:cNvSpPr>
          <p:nvPr>
            <p:custDataLst>
              <p:tags r:id="rId1"/>
            </p:custDataLst>
          </p:nvPr>
        </p:nvSpPr>
        <p:spPr bwMode="auto">
          <a:xfrm>
            <a:off x="765175" y="1010295"/>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TF-IDF Vectorized Data</a:t>
            </a:r>
          </a:p>
        </p:txBody>
      </p:sp>
      <p:sp>
        <p:nvSpPr>
          <p:cNvPr id="7" name="LAYOUT HEADER">
            <a:extLst>
              <a:ext uri="{FF2B5EF4-FFF2-40B4-BE49-F238E27FC236}">
                <a16:creationId xmlns:a16="http://schemas.microsoft.com/office/drawing/2014/main" id="{A1594F36-4F1E-814F-84BF-F42AE1BC7BAE}"/>
              </a:ext>
            </a:extLst>
          </p:cNvPr>
          <p:cNvSpPr txBox="1">
            <a:spLocks noChangeArrowheads="1"/>
          </p:cNvSpPr>
          <p:nvPr>
            <p:custDataLst>
              <p:tags r:id="rId2"/>
            </p:custDataLst>
          </p:nvPr>
        </p:nvSpPr>
        <p:spPr bwMode="auto">
          <a:xfrm>
            <a:off x="765174" y="4192098"/>
            <a:ext cx="349485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Hashing Vectorized Data (L2 Norm)</a:t>
            </a:r>
          </a:p>
        </p:txBody>
      </p:sp>
      <p:pic>
        <p:nvPicPr>
          <p:cNvPr id="9" name="Picture 8">
            <a:extLst>
              <a:ext uri="{FF2B5EF4-FFF2-40B4-BE49-F238E27FC236}">
                <a16:creationId xmlns:a16="http://schemas.microsoft.com/office/drawing/2014/main" id="{B7459004-C724-DB41-A704-5471643265D6}"/>
              </a:ext>
            </a:extLst>
          </p:cNvPr>
          <p:cNvPicPr>
            <a:picLocks noChangeAspect="1"/>
          </p:cNvPicPr>
          <p:nvPr/>
        </p:nvPicPr>
        <p:blipFill>
          <a:blip r:embed="rId5"/>
          <a:stretch>
            <a:fillRect/>
          </a:stretch>
        </p:blipFill>
        <p:spPr>
          <a:xfrm>
            <a:off x="0" y="4619066"/>
            <a:ext cx="9574306" cy="2872292"/>
          </a:xfrm>
          <a:prstGeom prst="rect">
            <a:avLst/>
          </a:prstGeom>
        </p:spPr>
      </p:pic>
    </p:spTree>
    <p:extLst>
      <p:ext uri="{BB962C8B-B14F-4D97-AF65-F5344CB8AC3E}">
        <p14:creationId xmlns:p14="http://schemas.microsoft.com/office/powerpoint/2010/main" val="3771270115"/>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5222-238C-2F40-9056-2B4F28A3D067}"/>
              </a:ext>
            </a:extLst>
          </p:cNvPr>
          <p:cNvSpPr>
            <a:spLocks noGrp="1"/>
          </p:cNvSpPr>
          <p:nvPr>
            <p:ph type="title"/>
          </p:nvPr>
        </p:nvSpPr>
        <p:spPr/>
        <p:txBody>
          <a:bodyPr/>
          <a:lstStyle/>
          <a:p>
            <a:r>
              <a:rPr lang="en-US" dirty="0"/>
              <a:t>Chart Comparison for Different Vectorizers</a:t>
            </a:r>
          </a:p>
        </p:txBody>
      </p:sp>
      <p:sp>
        <p:nvSpPr>
          <p:cNvPr id="3" name="Slide Number Placeholder 2">
            <a:extLst>
              <a:ext uri="{FF2B5EF4-FFF2-40B4-BE49-F238E27FC236}">
                <a16:creationId xmlns:a16="http://schemas.microsoft.com/office/drawing/2014/main" id="{F76336D5-D90C-BA4E-92BD-697D4B3BA0E6}"/>
              </a:ext>
            </a:extLst>
          </p:cNvPr>
          <p:cNvSpPr>
            <a:spLocks noGrp="1"/>
          </p:cNvSpPr>
          <p:nvPr>
            <p:ph type="sldNum" sz="quarter" idx="10"/>
          </p:nvPr>
        </p:nvSpPr>
        <p:spPr/>
        <p:txBody>
          <a:bodyPr/>
          <a:lstStyle/>
          <a:p>
            <a:fld id="{10F03DAD-CE80-EE46-B313-DB6487731082}" type="slidenum">
              <a:rPr lang="zh-TW" altLang="en-US" smtClean="0"/>
              <a:pPr/>
              <a:t>22</a:t>
            </a:fld>
            <a:endParaRPr lang="en-US" altLang="zh-TW"/>
          </a:p>
        </p:txBody>
      </p:sp>
      <p:sp>
        <p:nvSpPr>
          <p:cNvPr id="4" name="LAYOUT HEADER">
            <a:extLst>
              <a:ext uri="{FF2B5EF4-FFF2-40B4-BE49-F238E27FC236}">
                <a16:creationId xmlns:a16="http://schemas.microsoft.com/office/drawing/2014/main" id="{E4EFCC0E-A463-A142-8487-64D9A6235780}"/>
              </a:ext>
            </a:extLst>
          </p:cNvPr>
          <p:cNvSpPr txBox="1">
            <a:spLocks noChangeArrowheads="1"/>
          </p:cNvSpPr>
          <p:nvPr>
            <p:custDataLst>
              <p:tags r:id="rId1"/>
            </p:custDataLst>
          </p:nvPr>
        </p:nvSpPr>
        <p:spPr bwMode="auto">
          <a:xfrm>
            <a:off x="765175" y="1010295"/>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Count Vectorized Data</a:t>
            </a:r>
          </a:p>
        </p:txBody>
      </p:sp>
      <p:sp>
        <p:nvSpPr>
          <p:cNvPr id="5" name="LAYOUT HEADER">
            <a:extLst>
              <a:ext uri="{FF2B5EF4-FFF2-40B4-BE49-F238E27FC236}">
                <a16:creationId xmlns:a16="http://schemas.microsoft.com/office/drawing/2014/main" id="{C72E59A2-148F-6F4E-9509-C9D6B3A5D1A2}"/>
              </a:ext>
            </a:extLst>
          </p:cNvPr>
          <p:cNvSpPr txBox="1">
            <a:spLocks noChangeArrowheads="1"/>
          </p:cNvSpPr>
          <p:nvPr>
            <p:custDataLst>
              <p:tags r:id="rId2"/>
            </p:custDataLst>
          </p:nvPr>
        </p:nvSpPr>
        <p:spPr bwMode="auto">
          <a:xfrm>
            <a:off x="765174" y="4192098"/>
            <a:ext cx="349485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Word Vectors</a:t>
            </a:r>
          </a:p>
        </p:txBody>
      </p:sp>
      <p:pic>
        <p:nvPicPr>
          <p:cNvPr id="7" name="Picture 6">
            <a:extLst>
              <a:ext uri="{FF2B5EF4-FFF2-40B4-BE49-F238E27FC236}">
                <a16:creationId xmlns:a16="http://schemas.microsoft.com/office/drawing/2014/main" id="{80D973CB-2716-3143-A4DC-1A74F0170E39}"/>
              </a:ext>
            </a:extLst>
          </p:cNvPr>
          <p:cNvPicPr>
            <a:picLocks noChangeAspect="1"/>
          </p:cNvPicPr>
          <p:nvPr/>
        </p:nvPicPr>
        <p:blipFill>
          <a:blip r:embed="rId4"/>
          <a:stretch>
            <a:fillRect/>
          </a:stretch>
        </p:blipFill>
        <p:spPr>
          <a:xfrm>
            <a:off x="0" y="1305708"/>
            <a:ext cx="9681882" cy="2904565"/>
          </a:xfrm>
          <a:prstGeom prst="rect">
            <a:avLst/>
          </a:prstGeom>
        </p:spPr>
      </p:pic>
      <p:pic>
        <p:nvPicPr>
          <p:cNvPr id="9" name="Picture 8">
            <a:extLst>
              <a:ext uri="{FF2B5EF4-FFF2-40B4-BE49-F238E27FC236}">
                <a16:creationId xmlns:a16="http://schemas.microsoft.com/office/drawing/2014/main" id="{D8FA7335-F3ED-5141-9748-9DBB70605F97}"/>
              </a:ext>
            </a:extLst>
          </p:cNvPr>
          <p:cNvPicPr>
            <a:picLocks noChangeAspect="1"/>
          </p:cNvPicPr>
          <p:nvPr/>
        </p:nvPicPr>
        <p:blipFill>
          <a:blip r:embed="rId5"/>
          <a:stretch>
            <a:fillRect/>
          </a:stretch>
        </p:blipFill>
        <p:spPr>
          <a:xfrm>
            <a:off x="0" y="4504071"/>
            <a:ext cx="9681882" cy="2904565"/>
          </a:xfrm>
          <a:prstGeom prst="rect">
            <a:avLst/>
          </a:prstGeom>
        </p:spPr>
      </p:pic>
    </p:spTree>
    <p:extLst>
      <p:ext uri="{BB962C8B-B14F-4D97-AF65-F5344CB8AC3E}">
        <p14:creationId xmlns:p14="http://schemas.microsoft.com/office/powerpoint/2010/main" val="3502445503"/>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90CF-ADB2-FE42-84FF-404530FF528E}"/>
              </a:ext>
            </a:extLst>
          </p:cNvPr>
          <p:cNvSpPr>
            <a:spLocks noGrp="1"/>
          </p:cNvSpPr>
          <p:nvPr>
            <p:ph type="title"/>
          </p:nvPr>
        </p:nvSpPr>
        <p:spPr/>
        <p:txBody>
          <a:bodyPr/>
          <a:lstStyle/>
          <a:p>
            <a:r>
              <a:rPr lang="en-US" dirty="0"/>
              <a:t>Examine those Clusters!</a:t>
            </a:r>
          </a:p>
        </p:txBody>
      </p:sp>
      <p:sp>
        <p:nvSpPr>
          <p:cNvPr id="3" name="Slide Number Placeholder 2">
            <a:extLst>
              <a:ext uri="{FF2B5EF4-FFF2-40B4-BE49-F238E27FC236}">
                <a16:creationId xmlns:a16="http://schemas.microsoft.com/office/drawing/2014/main" id="{485C7AB1-7066-7C43-BB38-E0F7CD982DB0}"/>
              </a:ext>
            </a:extLst>
          </p:cNvPr>
          <p:cNvSpPr>
            <a:spLocks noGrp="1"/>
          </p:cNvSpPr>
          <p:nvPr>
            <p:ph type="sldNum" sz="quarter" idx="10"/>
          </p:nvPr>
        </p:nvSpPr>
        <p:spPr/>
        <p:txBody>
          <a:bodyPr/>
          <a:lstStyle/>
          <a:p>
            <a:fld id="{10F03DAD-CE80-EE46-B313-DB6487731082}" type="slidenum">
              <a:rPr lang="zh-TW" altLang="en-US" smtClean="0"/>
              <a:pPr/>
              <a:t>23</a:t>
            </a:fld>
            <a:endParaRPr lang="en-US" altLang="zh-TW"/>
          </a:p>
        </p:txBody>
      </p:sp>
      <p:sp>
        <p:nvSpPr>
          <p:cNvPr id="4" name="LAYOUT BODY">
            <a:extLst>
              <a:ext uri="{FF2B5EF4-FFF2-40B4-BE49-F238E27FC236}">
                <a16:creationId xmlns:a16="http://schemas.microsoft.com/office/drawing/2014/main" id="{D7D485A0-1FE2-6141-9680-E74FC27AAB9A}"/>
              </a:ext>
            </a:extLst>
          </p:cNvPr>
          <p:cNvSpPr>
            <a:spLocks noChangeArrowheads="1"/>
          </p:cNvSpPr>
          <p:nvPr>
            <p:custDataLst>
              <p:tags r:id="rId1"/>
            </p:custDataLst>
          </p:nvPr>
        </p:nvSpPr>
        <p:spPr bwMode="gray">
          <a:xfrm>
            <a:off x="765175" y="1495277"/>
            <a:ext cx="7561245" cy="1581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Sample of comments from each cluster (from both Count and Word Vector models) showed heavy overlap of comments based on sentiment</a:t>
            </a:r>
          </a:p>
          <a:p>
            <a:pPr lvl="2"/>
            <a:r>
              <a:rPr lang="en-US" altLang="en-US" sz="1800" b="0" dirty="0"/>
              <a:t>Dimensionality reduction techniques (Principal Component Analysis and t-SNE) help visualize the cluster splits</a:t>
            </a:r>
          </a:p>
        </p:txBody>
      </p:sp>
      <p:pic>
        <p:nvPicPr>
          <p:cNvPr id="10" name="Picture 9">
            <a:extLst>
              <a:ext uri="{FF2B5EF4-FFF2-40B4-BE49-F238E27FC236}">
                <a16:creationId xmlns:a16="http://schemas.microsoft.com/office/drawing/2014/main" id="{7FF7A9C6-97FE-AF48-BDC6-E30DB90F4E49}"/>
              </a:ext>
            </a:extLst>
          </p:cNvPr>
          <p:cNvPicPr>
            <a:picLocks noChangeAspect="1"/>
          </p:cNvPicPr>
          <p:nvPr/>
        </p:nvPicPr>
        <p:blipFill>
          <a:blip r:embed="rId3"/>
          <a:stretch>
            <a:fillRect/>
          </a:stretch>
        </p:blipFill>
        <p:spPr>
          <a:xfrm>
            <a:off x="43032" y="3063692"/>
            <a:ext cx="9961581" cy="3320527"/>
          </a:xfrm>
          <a:prstGeom prst="rect">
            <a:avLst/>
          </a:prstGeom>
        </p:spPr>
      </p:pic>
    </p:spTree>
    <p:extLst>
      <p:ext uri="{BB962C8B-B14F-4D97-AF65-F5344CB8AC3E}">
        <p14:creationId xmlns:p14="http://schemas.microsoft.com/office/powerpoint/2010/main" val="3740055898"/>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F2E9-B3BC-1B41-9B3E-4141EB964F46}"/>
              </a:ext>
            </a:extLst>
          </p:cNvPr>
          <p:cNvSpPr>
            <a:spLocks noGrp="1"/>
          </p:cNvSpPr>
          <p:nvPr>
            <p:ph type="title"/>
          </p:nvPr>
        </p:nvSpPr>
        <p:spPr/>
        <p:txBody>
          <a:bodyPr/>
          <a:lstStyle/>
          <a:p>
            <a:r>
              <a:rPr lang="en-US" dirty="0"/>
              <a:t>Cluster Assignments vs. Labeled Data</a:t>
            </a:r>
          </a:p>
        </p:txBody>
      </p:sp>
      <p:sp>
        <p:nvSpPr>
          <p:cNvPr id="3" name="Slide Number Placeholder 2">
            <a:extLst>
              <a:ext uri="{FF2B5EF4-FFF2-40B4-BE49-F238E27FC236}">
                <a16:creationId xmlns:a16="http://schemas.microsoft.com/office/drawing/2014/main" id="{7A83302C-B0EF-6A46-9827-ED2366D086BC}"/>
              </a:ext>
            </a:extLst>
          </p:cNvPr>
          <p:cNvSpPr>
            <a:spLocks noGrp="1"/>
          </p:cNvSpPr>
          <p:nvPr>
            <p:ph type="sldNum" sz="quarter" idx="10"/>
          </p:nvPr>
        </p:nvSpPr>
        <p:spPr/>
        <p:txBody>
          <a:bodyPr/>
          <a:lstStyle/>
          <a:p>
            <a:fld id="{10F03DAD-CE80-EE46-B313-DB6487731082}" type="slidenum">
              <a:rPr lang="zh-TW" altLang="en-US" smtClean="0"/>
              <a:pPr/>
              <a:t>24</a:t>
            </a:fld>
            <a:endParaRPr lang="en-US" altLang="zh-TW"/>
          </a:p>
        </p:txBody>
      </p:sp>
      <p:pic>
        <p:nvPicPr>
          <p:cNvPr id="5" name="Picture 4">
            <a:extLst>
              <a:ext uri="{FF2B5EF4-FFF2-40B4-BE49-F238E27FC236}">
                <a16:creationId xmlns:a16="http://schemas.microsoft.com/office/drawing/2014/main" id="{D29E94B1-E6B3-404C-A7BC-5448517BE1AA}"/>
              </a:ext>
            </a:extLst>
          </p:cNvPr>
          <p:cNvPicPr>
            <a:picLocks noChangeAspect="1"/>
          </p:cNvPicPr>
          <p:nvPr/>
        </p:nvPicPr>
        <p:blipFill>
          <a:blip r:embed="rId3"/>
          <a:stretch>
            <a:fillRect/>
          </a:stretch>
        </p:blipFill>
        <p:spPr>
          <a:xfrm>
            <a:off x="107577" y="1331706"/>
            <a:ext cx="9832489" cy="3277496"/>
          </a:xfrm>
          <a:prstGeom prst="rect">
            <a:avLst/>
          </a:prstGeom>
        </p:spPr>
      </p:pic>
      <p:sp>
        <p:nvSpPr>
          <p:cNvPr id="6" name="LAYOUT BODY">
            <a:extLst>
              <a:ext uri="{FF2B5EF4-FFF2-40B4-BE49-F238E27FC236}">
                <a16:creationId xmlns:a16="http://schemas.microsoft.com/office/drawing/2014/main" id="{EE35E7C0-FE61-2546-B6A8-796AE5B12D42}"/>
              </a:ext>
            </a:extLst>
          </p:cNvPr>
          <p:cNvSpPr>
            <a:spLocks noChangeArrowheads="1"/>
          </p:cNvSpPr>
          <p:nvPr>
            <p:custDataLst>
              <p:tags r:id="rId1"/>
            </p:custDataLst>
          </p:nvPr>
        </p:nvSpPr>
        <p:spPr bwMode="gray">
          <a:xfrm>
            <a:off x="765175" y="4894693"/>
            <a:ext cx="7561245" cy="21192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3175" lvl="2" indent="0">
              <a:buNone/>
            </a:pPr>
            <a:r>
              <a:rPr lang="en-US" altLang="en-US" sz="1800" dirty="0"/>
              <a:t>Key Takeaways</a:t>
            </a:r>
          </a:p>
          <a:p>
            <a:pPr lvl="2"/>
            <a:r>
              <a:rPr lang="en-US" altLang="en-US" sz="1800" b="0" dirty="0"/>
              <a:t>The clusters the model found using various vectorizing techniques did not separate the data based on sentiment</a:t>
            </a:r>
          </a:p>
          <a:p>
            <a:pPr lvl="2"/>
            <a:r>
              <a:rPr lang="en-US" altLang="en-US" sz="1800" b="0" dirty="0"/>
              <a:t>The evidence supporting two clusters also indicated overlapping clusters</a:t>
            </a:r>
          </a:p>
          <a:p>
            <a:pPr lvl="2"/>
            <a:r>
              <a:rPr lang="en-US" altLang="en-US" sz="1800" b="0" dirty="0"/>
              <a:t>Clustering model found structure, most likely more aligned by topic than by sentiment</a:t>
            </a:r>
          </a:p>
        </p:txBody>
      </p:sp>
    </p:spTree>
    <p:extLst>
      <p:ext uri="{BB962C8B-B14F-4D97-AF65-F5344CB8AC3E}">
        <p14:creationId xmlns:p14="http://schemas.microsoft.com/office/powerpoint/2010/main" val="1813270037"/>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dirty="0"/>
              <a:t>SECTION 4</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Sentiment Analysis</a:t>
            </a:r>
          </a:p>
        </p:txBody>
      </p:sp>
    </p:spTree>
    <p:custDataLst>
      <p:tags r:id="rId1"/>
    </p:custDataLst>
    <p:extLst>
      <p:ext uri="{BB962C8B-B14F-4D97-AF65-F5344CB8AC3E}">
        <p14:creationId xmlns:p14="http://schemas.microsoft.com/office/powerpoint/2010/main" val="1731993788"/>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DDC6-0D4C-214A-BA67-B071068A71E2}"/>
              </a:ext>
            </a:extLst>
          </p:cNvPr>
          <p:cNvSpPr>
            <a:spLocks noGrp="1"/>
          </p:cNvSpPr>
          <p:nvPr>
            <p:ph type="title"/>
          </p:nvPr>
        </p:nvSpPr>
        <p:spPr/>
        <p:txBody>
          <a:bodyPr/>
          <a:lstStyle/>
          <a:p>
            <a:r>
              <a:rPr lang="en-US" dirty="0"/>
              <a:t>Sentiment Classification Overview</a:t>
            </a:r>
          </a:p>
        </p:txBody>
      </p:sp>
      <p:sp>
        <p:nvSpPr>
          <p:cNvPr id="3" name="Slide Number Placeholder 2">
            <a:extLst>
              <a:ext uri="{FF2B5EF4-FFF2-40B4-BE49-F238E27FC236}">
                <a16:creationId xmlns:a16="http://schemas.microsoft.com/office/drawing/2014/main" id="{303BE947-167B-9142-B6B6-6A09E14FF2B0}"/>
              </a:ext>
            </a:extLst>
          </p:cNvPr>
          <p:cNvSpPr>
            <a:spLocks noGrp="1"/>
          </p:cNvSpPr>
          <p:nvPr>
            <p:ph type="sldNum" sz="quarter" idx="10"/>
          </p:nvPr>
        </p:nvSpPr>
        <p:spPr/>
        <p:txBody>
          <a:bodyPr/>
          <a:lstStyle/>
          <a:p>
            <a:fld id="{10F03DAD-CE80-EE46-B313-DB6487731082}" type="slidenum">
              <a:rPr lang="zh-TW" altLang="en-US" smtClean="0"/>
              <a:pPr/>
              <a:t>26</a:t>
            </a:fld>
            <a:endParaRPr lang="en-US" altLang="zh-TW"/>
          </a:p>
        </p:txBody>
      </p:sp>
      <p:sp>
        <p:nvSpPr>
          <p:cNvPr id="4" name="LAYOUT BODY">
            <a:extLst>
              <a:ext uri="{FF2B5EF4-FFF2-40B4-BE49-F238E27FC236}">
                <a16:creationId xmlns:a16="http://schemas.microsoft.com/office/drawing/2014/main" id="{94202BA7-D896-3442-989E-F877539E8962}"/>
              </a:ext>
            </a:extLst>
          </p:cNvPr>
          <p:cNvSpPr>
            <a:spLocks noChangeArrowheads="1"/>
          </p:cNvSpPr>
          <p:nvPr>
            <p:custDataLst>
              <p:tags r:id="rId1"/>
            </p:custDataLst>
          </p:nvPr>
        </p:nvSpPr>
        <p:spPr bwMode="gray">
          <a:xfrm>
            <a:off x="765175" y="1258608"/>
            <a:ext cx="7561245" cy="23129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Supervised models require labeled data</a:t>
            </a:r>
          </a:p>
          <a:p>
            <a:pPr lvl="2"/>
            <a:r>
              <a:rPr lang="en-US" altLang="en-US" sz="1800" b="0" dirty="0"/>
              <a:t>Pick relevant evaluation metrics (to compare models): accuracy and F1</a:t>
            </a:r>
          </a:p>
          <a:p>
            <a:pPr lvl="2"/>
            <a:r>
              <a:rPr lang="en-US" altLang="en-US" sz="1800" b="0" dirty="0"/>
              <a:t>Two rounds:</a:t>
            </a:r>
          </a:p>
          <a:p>
            <a:pPr lvl="3"/>
            <a:r>
              <a:rPr lang="en-US" altLang="en-US" sz="1800" dirty="0"/>
              <a:t>Round I: </a:t>
            </a:r>
            <a:r>
              <a:rPr lang="en-US" altLang="en-US" sz="1800" b="0" dirty="0"/>
              <a:t>five classes of models, various vectorized data for each</a:t>
            </a:r>
          </a:p>
          <a:p>
            <a:pPr lvl="4"/>
            <a:r>
              <a:rPr lang="en-US" altLang="en-US" sz="1800" b="0" dirty="0"/>
              <a:t>Top three models move on to round II</a:t>
            </a:r>
          </a:p>
          <a:p>
            <a:pPr lvl="3"/>
            <a:r>
              <a:rPr lang="en-US" altLang="en-US" sz="1800" dirty="0"/>
              <a:t>Round II: </a:t>
            </a:r>
            <a:r>
              <a:rPr lang="en-US" altLang="en-US" sz="1800" b="0" dirty="0"/>
              <a:t>top models from round I tuned</a:t>
            </a:r>
          </a:p>
          <a:p>
            <a:pPr lvl="4"/>
            <a:r>
              <a:rPr lang="en-US" altLang="en-US" sz="1800" b="0" dirty="0"/>
              <a:t>Final evaluation on test data</a:t>
            </a:r>
            <a:endParaRPr lang="en-US" altLang="en-US" sz="1800" dirty="0"/>
          </a:p>
        </p:txBody>
      </p:sp>
    </p:spTree>
    <p:extLst>
      <p:ext uri="{BB962C8B-B14F-4D97-AF65-F5344CB8AC3E}">
        <p14:creationId xmlns:p14="http://schemas.microsoft.com/office/powerpoint/2010/main" val="3643396079"/>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E47E-1DE7-9B48-B732-F6EB9F871272}"/>
              </a:ext>
            </a:extLst>
          </p:cNvPr>
          <p:cNvSpPr>
            <a:spLocks noGrp="1"/>
          </p:cNvSpPr>
          <p:nvPr>
            <p:ph type="title"/>
          </p:nvPr>
        </p:nvSpPr>
        <p:spPr/>
        <p:txBody>
          <a:bodyPr/>
          <a:lstStyle/>
          <a:p>
            <a:r>
              <a:rPr lang="en-US" dirty="0"/>
              <a:t>Round I: Pick your Horse!</a:t>
            </a:r>
          </a:p>
        </p:txBody>
      </p:sp>
      <p:sp>
        <p:nvSpPr>
          <p:cNvPr id="3" name="Slide Number Placeholder 2">
            <a:extLst>
              <a:ext uri="{FF2B5EF4-FFF2-40B4-BE49-F238E27FC236}">
                <a16:creationId xmlns:a16="http://schemas.microsoft.com/office/drawing/2014/main" id="{6101B1F3-F1E9-0448-A89B-1005B669E395}"/>
              </a:ext>
            </a:extLst>
          </p:cNvPr>
          <p:cNvSpPr>
            <a:spLocks noGrp="1"/>
          </p:cNvSpPr>
          <p:nvPr>
            <p:ph type="sldNum" sz="quarter" idx="10"/>
          </p:nvPr>
        </p:nvSpPr>
        <p:spPr/>
        <p:txBody>
          <a:bodyPr/>
          <a:lstStyle/>
          <a:p>
            <a:fld id="{10F03DAD-CE80-EE46-B313-DB6487731082}" type="slidenum">
              <a:rPr lang="zh-TW" altLang="en-US" smtClean="0"/>
              <a:pPr/>
              <a:t>27</a:t>
            </a:fld>
            <a:endParaRPr lang="en-US" altLang="zh-TW"/>
          </a:p>
        </p:txBody>
      </p:sp>
      <p:sp>
        <p:nvSpPr>
          <p:cNvPr id="4" name="Rectangle 3">
            <a:extLst>
              <a:ext uri="{FF2B5EF4-FFF2-40B4-BE49-F238E27FC236}">
                <a16:creationId xmlns:a16="http://schemas.microsoft.com/office/drawing/2014/main" id="{D0E5C4D4-1876-8E4E-B6CB-0EEBAE5A49CB}"/>
              </a:ext>
            </a:extLst>
          </p:cNvPr>
          <p:cNvSpPr/>
          <p:nvPr/>
        </p:nvSpPr>
        <p:spPr bwMode="auto">
          <a:xfrm>
            <a:off x="767330" y="1590042"/>
            <a:ext cx="3568002"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Model</a:t>
            </a:r>
          </a:p>
        </p:txBody>
      </p:sp>
      <p:sp>
        <p:nvSpPr>
          <p:cNvPr id="5" name="Rectangle 4">
            <a:extLst>
              <a:ext uri="{FF2B5EF4-FFF2-40B4-BE49-F238E27FC236}">
                <a16:creationId xmlns:a16="http://schemas.microsoft.com/office/drawing/2014/main" id="{36E79925-2778-704B-953D-4F2B108E5600}"/>
              </a:ext>
            </a:extLst>
          </p:cNvPr>
          <p:cNvSpPr/>
          <p:nvPr/>
        </p:nvSpPr>
        <p:spPr bwMode="auto">
          <a:xfrm>
            <a:off x="4421393" y="1590042"/>
            <a:ext cx="4729775"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Vectorizers Run</a:t>
            </a:r>
          </a:p>
        </p:txBody>
      </p:sp>
      <p:graphicFrame>
        <p:nvGraphicFramePr>
          <p:cNvPr id="6" name="Table 5">
            <a:extLst>
              <a:ext uri="{FF2B5EF4-FFF2-40B4-BE49-F238E27FC236}">
                <a16:creationId xmlns:a16="http://schemas.microsoft.com/office/drawing/2014/main" id="{4B1654D4-3D65-2E4C-BA3D-C5DC639A5128}"/>
              </a:ext>
            </a:extLst>
          </p:cNvPr>
          <p:cNvGraphicFramePr>
            <a:graphicFrameLocks noGrp="1"/>
          </p:cNvGraphicFramePr>
          <p:nvPr>
            <p:extLst>
              <p:ext uri="{D42A27DB-BD31-4B8C-83A1-F6EECF244321}">
                <p14:modId xmlns:p14="http://schemas.microsoft.com/office/powerpoint/2010/main" val="2404563994"/>
              </p:ext>
            </p:extLst>
          </p:nvPr>
        </p:nvGraphicFramePr>
        <p:xfrm>
          <a:off x="765174" y="2389295"/>
          <a:ext cx="8385994" cy="2225040"/>
        </p:xfrm>
        <a:graphic>
          <a:graphicData uri="http://schemas.openxmlformats.org/drawingml/2006/table">
            <a:tbl>
              <a:tblPr bandRow="1">
                <a:tableStyleId>{5C22544A-7EE6-4342-B048-85BDC9FD1C3A}</a:tableStyleId>
              </a:tblPr>
              <a:tblGrid>
                <a:gridCol w="3645461">
                  <a:extLst>
                    <a:ext uri="{9D8B030D-6E8A-4147-A177-3AD203B41FA5}">
                      <a16:colId xmlns:a16="http://schemas.microsoft.com/office/drawing/2014/main" val="953499071"/>
                    </a:ext>
                  </a:extLst>
                </a:gridCol>
                <a:gridCol w="4740533">
                  <a:extLst>
                    <a:ext uri="{9D8B030D-6E8A-4147-A177-3AD203B41FA5}">
                      <a16:colId xmlns:a16="http://schemas.microsoft.com/office/drawing/2014/main" val="4056489187"/>
                    </a:ext>
                  </a:extLst>
                </a:gridCol>
              </a:tblGrid>
              <a:tr h="370840">
                <a:tc>
                  <a:txBody>
                    <a:bodyPr/>
                    <a:lstStyle/>
                    <a:p>
                      <a:r>
                        <a:rPr lang="en-US" dirty="0"/>
                        <a:t>Multinomial Naïve Bayes</a:t>
                      </a:r>
                    </a:p>
                  </a:txBody>
                  <a:tcPr/>
                </a:tc>
                <a:tc>
                  <a:txBody>
                    <a:bodyPr/>
                    <a:lstStyle/>
                    <a:p>
                      <a:r>
                        <a:rPr lang="en-US" dirty="0"/>
                        <a:t>Count, TFIDF</a:t>
                      </a:r>
                    </a:p>
                  </a:txBody>
                  <a:tcPr/>
                </a:tc>
                <a:extLst>
                  <a:ext uri="{0D108BD9-81ED-4DB2-BD59-A6C34878D82A}">
                    <a16:rowId xmlns:a16="http://schemas.microsoft.com/office/drawing/2014/main" val="149576866"/>
                  </a:ext>
                </a:extLst>
              </a:tr>
              <a:tr h="370840">
                <a:tc>
                  <a:txBody>
                    <a:bodyPr/>
                    <a:lstStyle/>
                    <a:p>
                      <a:r>
                        <a:rPr lang="en-US" dirty="0"/>
                        <a:t>Logistic Regression</a:t>
                      </a:r>
                    </a:p>
                  </a:txBody>
                  <a:tcPr/>
                </a:tc>
                <a:tc>
                  <a:txBody>
                    <a:bodyPr/>
                    <a:lstStyle/>
                    <a:p>
                      <a:r>
                        <a:rPr lang="en-US" dirty="0"/>
                        <a:t>Count, TFIDF, Word Vectors</a:t>
                      </a:r>
                    </a:p>
                  </a:txBody>
                  <a:tcPr/>
                </a:tc>
                <a:extLst>
                  <a:ext uri="{0D108BD9-81ED-4DB2-BD59-A6C34878D82A}">
                    <a16:rowId xmlns:a16="http://schemas.microsoft.com/office/drawing/2014/main" val="1450901186"/>
                  </a:ext>
                </a:extLst>
              </a:tr>
              <a:tr h="370840">
                <a:tc>
                  <a:txBody>
                    <a:bodyPr/>
                    <a:lstStyle/>
                    <a:p>
                      <a:r>
                        <a:rPr lang="en-US" dirty="0"/>
                        <a:t>Support Vector Machine -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345405862"/>
                  </a:ext>
                </a:extLst>
              </a:tr>
              <a:tr h="370840">
                <a:tc>
                  <a:txBody>
                    <a:bodyPr/>
                    <a:lstStyle/>
                    <a:p>
                      <a:r>
                        <a:rPr lang="en-US" dirty="0"/>
                        <a:t>Support Vector Machine - Nonlinear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385037184"/>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2615464641"/>
                  </a:ext>
                </a:extLst>
              </a:tr>
              <a:tr h="370840">
                <a:tc>
                  <a:txBody>
                    <a:bodyPr/>
                    <a:lstStyle/>
                    <a:p>
                      <a:r>
                        <a:rPr lang="en-US" dirty="0" err="1"/>
                        <a:t>XGBoost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842767973"/>
                  </a:ext>
                </a:extLst>
              </a:tr>
            </a:tbl>
          </a:graphicData>
        </a:graphic>
      </p:graphicFrame>
    </p:spTree>
    <p:extLst>
      <p:ext uri="{BB962C8B-B14F-4D97-AF65-F5344CB8AC3E}">
        <p14:creationId xmlns:p14="http://schemas.microsoft.com/office/powerpoint/2010/main" val="2094345516"/>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0D0D-42BA-AE4B-A9B2-8B4596DB741C}"/>
              </a:ext>
            </a:extLst>
          </p:cNvPr>
          <p:cNvSpPr>
            <a:spLocks noGrp="1"/>
          </p:cNvSpPr>
          <p:nvPr>
            <p:ph type="title"/>
          </p:nvPr>
        </p:nvSpPr>
        <p:spPr/>
        <p:txBody>
          <a:bodyPr/>
          <a:lstStyle/>
          <a:p>
            <a:r>
              <a:rPr lang="en-US" dirty="0"/>
              <a:t>Round I Performance Comparison (Accuracy)</a:t>
            </a:r>
          </a:p>
        </p:txBody>
      </p:sp>
      <p:sp>
        <p:nvSpPr>
          <p:cNvPr id="3" name="Slide Number Placeholder 2">
            <a:extLst>
              <a:ext uri="{FF2B5EF4-FFF2-40B4-BE49-F238E27FC236}">
                <a16:creationId xmlns:a16="http://schemas.microsoft.com/office/drawing/2014/main" id="{FD3D9791-B12B-6E4A-B217-8370EA486F24}"/>
              </a:ext>
            </a:extLst>
          </p:cNvPr>
          <p:cNvSpPr>
            <a:spLocks noGrp="1"/>
          </p:cNvSpPr>
          <p:nvPr>
            <p:ph type="sldNum" sz="quarter" idx="10"/>
          </p:nvPr>
        </p:nvSpPr>
        <p:spPr/>
        <p:txBody>
          <a:bodyPr/>
          <a:lstStyle/>
          <a:p>
            <a:fld id="{10F03DAD-CE80-EE46-B313-DB6487731082}" type="slidenum">
              <a:rPr lang="zh-TW" altLang="en-US" smtClean="0"/>
              <a:pPr/>
              <a:t>28</a:t>
            </a:fld>
            <a:endParaRPr lang="en-US" altLang="zh-TW"/>
          </a:p>
        </p:txBody>
      </p:sp>
      <p:graphicFrame>
        <p:nvGraphicFramePr>
          <p:cNvPr id="4" name="Table 3">
            <a:extLst>
              <a:ext uri="{FF2B5EF4-FFF2-40B4-BE49-F238E27FC236}">
                <a16:creationId xmlns:a16="http://schemas.microsoft.com/office/drawing/2014/main" id="{C3CECF54-62D5-BC42-B13F-4935E2860DC3}"/>
              </a:ext>
            </a:extLst>
          </p:cNvPr>
          <p:cNvGraphicFramePr>
            <a:graphicFrameLocks noGrp="1"/>
          </p:cNvGraphicFramePr>
          <p:nvPr>
            <p:extLst>
              <p:ext uri="{D42A27DB-BD31-4B8C-83A1-F6EECF244321}">
                <p14:modId xmlns:p14="http://schemas.microsoft.com/office/powerpoint/2010/main" val="3868403249"/>
              </p:ext>
            </p:extLst>
          </p:nvPr>
        </p:nvGraphicFramePr>
        <p:xfrm>
          <a:off x="765175" y="1590489"/>
          <a:ext cx="8605838" cy="3708400"/>
        </p:xfrm>
        <a:graphic>
          <a:graphicData uri="http://schemas.openxmlformats.org/drawingml/2006/table">
            <a:tbl>
              <a:tblPr firstRow="1" bandRow="1">
                <a:tableStyleId>{073A0DAA-6AF3-43AB-8588-CEC1D06C72B9}</a:tableStyleId>
              </a:tblPr>
              <a:tblGrid>
                <a:gridCol w="2741818">
                  <a:extLst>
                    <a:ext uri="{9D8B030D-6E8A-4147-A177-3AD203B41FA5}">
                      <a16:colId xmlns:a16="http://schemas.microsoft.com/office/drawing/2014/main" val="2725959134"/>
                    </a:ext>
                  </a:extLst>
                </a:gridCol>
                <a:gridCol w="1398494">
                  <a:extLst>
                    <a:ext uri="{9D8B030D-6E8A-4147-A177-3AD203B41FA5}">
                      <a16:colId xmlns:a16="http://schemas.microsoft.com/office/drawing/2014/main" val="768986326"/>
                    </a:ext>
                  </a:extLst>
                </a:gridCol>
                <a:gridCol w="301214">
                  <a:extLst>
                    <a:ext uri="{9D8B030D-6E8A-4147-A177-3AD203B41FA5}">
                      <a16:colId xmlns:a16="http://schemas.microsoft.com/office/drawing/2014/main" val="1221253178"/>
                    </a:ext>
                  </a:extLst>
                </a:gridCol>
                <a:gridCol w="2796988">
                  <a:extLst>
                    <a:ext uri="{9D8B030D-6E8A-4147-A177-3AD203B41FA5}">
                      <a16:colId xmlns:a16="http://schemas.microsoft.com/office/drawing/2014/main" val="3202412867"/>
                    </a:ext>
                  </a:extLst>
                </a:gridCol>
                <a:gridCol w="1367324">
                  <a:extLst>
                    <a:ext uri="{9D8B030D-6E8A-4147-A177-3AD203B41FA5}">
                      <a16:colId xmlns:a16="http://schemas.microsoft.com/office/drawing/2014/main" val="3432706797"/>
                    </a:ext>
                  </a:extLst>
                </a:gridCol>
              </a:tblGrid>
              <a:tr h="370840">
                <a:tc>
                  <a:txBody>
                    <a:bodyPr/>
                    <a:lstStyle/>
                    <a:p>
                      <a:r>
                        <a:rPr lang="en-US" dirty="0"/>
                        <a:t>Model</a:t>
                      </a:r>
                    </a:p>
                  </a:txBody>
                  <a:tcPr/>
                </a:tc>
                <a:tc>
                  <a:txBody>
                    <a:bodyPr/>
                    <a:lstStyle/>
                    <a:p>
                      <a:pPr algn="r"/>
                      <a:r>
                        <a:rPr lang="en-US" dirty="0"/>
                        <a:t>Accuracy</a:t>
                      </a:r>
                    </a:p>
                  </a:txBody>
                  <a:tcPr/>
                </a:tc>
                <a:tc>
                  <a:txBody>
                    <a:bodyPr/>
                    <a:lstStyle/>
                    <a:p>
                      <a:endParaRPr lang="en-US" dirty="0"/>
                    </a:p>
                  </a:txBody>
                  <a:tcPr/>
                </a:tc>
                <a:tc>
                  <a:txBody>
                    <a:bodyPr/>
                    <a:lstStyle/>
                    <a:p>
                      <a:r>
                        <a:rPr lang="en-US" dirty="0"/>
                        <a:t>Model</a:t>
                      </a:r>
                    </a:p>
                  </a:txBody>
                  <a:tcPr/>
                </a:tc>
                <a:tc>
                  <a:txBody>
                    <a:bodyPr/>
                    <a:lstStyle/>
                    <a:p>
                      <a:pPr algn="r"/>
                      <a:r>
                        <a:rPr lang="en-US" dirty="0"/>
                        <a:t>Accuracy</a:t>
                      </a:r>
                    </a:p>
                  </a:txBody>
                  <a:tcPr/>
                </a:tc>
                <a:extLst>
                  <a:ext uri="{0D108BD9-81ED-4DB2-BD59-A6C34878D82A}">
                    <a16:rowId xmlns:a16="http://schemas.microsoft.com/office/drawing/2014/main" val="3226925178"/>
                  </a:ext>
                </a:extLst>
              </a:tr>
              <a:tr h="370840">
                <a:tc>
                  <a:txBody>
                    <a:bodyPr/>
                    <a:lstStyle/>
                    <a:p>
                      <a:r>
                        <a:rPr lang="en-US" dirty="0"/>
                        <a:t>Linear SVM – TFIDF</a:t>
                      </a:r>
                    </a:p>
                  </a:txBody>
                  <a:tcPr/>
                </a:tc>
                <a:tc>
                  <a:txBody>
                    <a:bodyPr/>
                    <a:lstStyle/>
                    <a:p>
                      <a:pPr algn="r"/>
                      <a:r>
                        <a:rPr lang="en-US" dirty="0"/>
                        <a:t>99.80%</a:t>
                      </a:r>
                    </a:p>
                  </a:txBody>
                  <a:tcPr/>
                </a:tc>
                <a:tc>
                  <a:txBody>
                    <a:bodyPr/>
                    <a:lstStyle/>
                    <a:p>
                      <a:endParaRPr lang="en-US"/>
                    </a:p>
                  </a:txBody>
                  <a:tcPr/>
                </a:tc>
                <a:tc>
                  <a:txBody>
                    <a:bodyPr/>
                    <a:lstStyle/>
                    <a:p>
                      <a:r>
                        <a:rPr lang="en-US" dirty="0" err="1"/>
                        <a:t>XGBoost</a:t>
                      </a:r>
                      <a:r>
                        <a:rPr lang="en-US" dirty="0"/>
                        <a:t> – TFIDF</a:t>
                      </a:r>
                    </a:p>
                  </a:txBody>
                  <a:tcPr/>
                </a:tc>
                <a:tc>
                  <a:txBody>
                    <a:bodyPr/>
                    <a:lstStyle/>
                    <a:p>
                      <a:pPr algn="r"/>
                      <a:r>
                        <a:rPr lang="en-US" dirty="0"/>
                        <a:t>98.17%</a:t>
                      </a:r>
                    </a:p>
                  </a:txBody>
                  <a:tcPr/>
                </a:tc>
                <a:extLst>
                  <a:ext uri="{0D108BD9-81ED-4DB2-BD59-A6C34878D82A}">
                    <a16:rowId xmlns:a16="http://schemas.microsoft.com/office/drawing/2014/main" val="1399523729"/>
                  </a:ext>
                </a:extLst>
              </a:tr>
              <a:tr h="370840">
                <a:tc>
                  <a:txBody>
                    <a:bodyPr/>
                    <a:lstStyle/>
                    <a:p>
                      <a:r>
                        <a:rPr lang="en-US" dirty="0"/>
                        <a:t>Nonlinear SVM – TFIDF</a:t>
                      </a:r>
                    </a:p>
                  </a:txBody>
                  <a:tcPr/>
                </a:tc>
                <a:tc>
                  <a:txBody>
                    <a:bodyPr/>
                    <a:lstStyle/>
                    <a:p>
                      <a:pPr algn="r"/>
                      <a:r>
                        <a:rPr lang="en-US" dirty="0"/>
                        <a:t>99.54%</a:t>
                      </a:r>
                    </a:p>
                  </a:txBody>
                  <a:tcPr/>
                </a:tc>
                <a:tc>
                  <a:txBody>
                    <a:bodyPr/>
                    <a:lstStyle/>
                    <a:p>
                      <a:endParaRPr lang="en-US"/>
                    </a:p>
                  </a:txBody>
                  <a:tcPr/>
                </a:tc>
                <a:tc>
                  <a:txBody>
                    <a:bodyPr/>
                    <a:lstStyle/>
                    <a:p>
                      <a:r>
                        <a:rPr lang="en-US" dirty="0"/>
                        <a:t>Linear SVM – </a:t>
                      </a:r>
                      <a:r>
                        <a:rPr lang="en-US" dirty="0" err="1"/>
                        <a:t>WordVec</a:t>
                      </a:r>
                      <a:endParaRPr lang="en-US" dirty="0"/>
                    </a:p>
                  </a:txBody>
                  <a:tcPr/>
                </a:tc>
                <a:tc>
                  <a:txBody>
                    <a:bodyPr/>
                    <a:lstStyle/>
                    <a:p>
                      <a:pPr algn="r"/>
                      <a:r>
                        <a:rPr lang="en-US" dirty="0"/>
                        <a:t>97.97%</a:t>
                      </a:r>
                    </a:p>
                  </a:txBody>
                  <a:tcPr/>
                </a:tc>
                <a:extLst>
                  <a:ext uri="{0D108BD9-81ED-4DB2-BD59-A6C34878D82A}">
                    <a16:rowId xmlns:a16="http://schemas.microsoft.com/office/drawing/2014/main" val="1022559907"/>
                  </a:ext>
                </a:extLst>
              </a:tr>
              <a:tr h="370840">
                <a:tc>
                  <a:txBody>
                    <a:bodyPr/>
                    <a:lstStyle/>
                    <a:p>
                      <a:r>
                        <a:rPr lang="en-US" dirty="0"/>
                        <a:t>Random Forest – Count</a:t>
                      </a:r>
                    </a:p>
                  </a:txBody>
                  <a:tcPr/>
                </a:tc>
                <a:tc>
                  <a:txBody>
                    <a:bodyPr/>
                    <a:lstStyle/>
                    <a:p>
                      <a:pPr algn="r"/>
                      <a:r>
                        <a:rPr lang="en-US" dirty="0"/>
                        <a:t>99.41%</a:t>
                      </a:r>
                    </a:p>
                  </a:txBody>
                  <a:tcPr/>
                </a:tc>
                <a:tc>
                  <a:txBody>
                    <a:bodyPr/>
                    <a:lstStyle/>
                    <a:p>
                      <a:endParaRPr lang="en-US"/>
                    </a:p>
                  </a:txBody>
                  <a:tcPr/>
                </a:tc>
                <a:tc>
                  <a:txBody>
                    <a:bodyPr/>
                    <a:lstStyle/>
                    <a:p>
                      <a:r>
                        <a:rPr lang="en-US" dirty="0" err="1"/>
                        <a:t>XBGoost</a:t>
                      </a:r>
                      <a:r>
                        <a:rPr lang="en-US" dirty="0"/>
                        <a:t> – </a:t>
                      </a:r>
                      <a:r>
                        <a:rPr lang="en-US" dirty="0" err="1"/>
                        <a:t>WordVec</a:t>
                      </a:r>
                      <a:endParaRPr lang="en-US" dirty="0"/>
                    </a:p>
                  </a:txBody>
                  <a:tcPr/>
                </a:tc>
                <a:tc>
                  <a:txBody>
                    <a:bodyPr/>
                    <a:lstStyle/>
                    <a:p>
                      <a:pPr algn="r"/>
                      <a:r>
                        <a:rPr lang="en-US" dirty="0"/>
                        <a:t>97.97%</a:t>
                      </a:r>
                    </a:p>
                  </a:txBody>
                  <a:tcPr/>
                </a:tc>
                <a:extLst>
                  <a:ext uri="{0D108BD9-81ED-4DB2-BD59-A6C34878D82A}">
                    <a16:rowId xmlns:a16="http://schemas.microsoft.com/office/drawing/2014/main" val="4168719793"/>
                  </a:ext>
                </a:extLst>
              </a:tr>
              <a:tr h="370840">
                <a:tc>
                  <a:txBody>
                    <a:bodyPr/>
                    <a:lstStyle/>
                    <a:p>
                      <a:r>
                        <a:rPr lang="en-US" dirty="0"/>
                        <a:t>Random Forest – TFIDF</a:t>
                      </a:r>
                    </a:p>
                  </a:txBody>
                  <a:tcPr/>
                </a:tc>
                <a:tc>
                  <a:txBody>
                    <a:bodyPr/>
                    <a:lstStyle/>
                    <a:p>
                      <a:pPr algn="r"/>
                      <a:r>
                        <a:rPr lang="en-US" dirty="0"/>
                        <a:t>99.35%</a:t>
                      </a:r>
                    </a:p>
                  </a:txBody>
                  <a:tcPr/>
                </a:tc>
                <a:tc>
                  <a:txBody>
                    <a:bodyPr/>
                    <a:lstStyle/>
                    <a:p>
                      <a:endParaRPr lang="en-US"/>
                    </a:p>
                  </a:txBody>
                  <a:tcPr/>
                </a:tc>
                <a:tc>
                  <a:txBody>
                    <a:bodyPr/>
                    <a:lstStyle/>
                    <a:p>
                      <a:r>
                        <a:rPr lang="en-US" dirty="0"/>
                        <a:t>Multinomial NB – Count</a:t>
                      </a:r>
                    </a:p>
                  </a:txBody>
                  <a:tcPr/>
                </a:tc>
                <a:tc>
                  <a:txBody>
                    <a:bodyPr/>
                    <a:lstStyle/>
                    <a:p>
                      <a:pPr algn="r"/>
                      <a:r>
                        <a:rPr lang="en-US" dirty="0"/>
                        <a:t>97.91%</a:t>
                      </a:r>
                    </a:p>
                  </a:txBody>
                  <a:tcPr/>
                </a:tc>
                <a:extLst>
                  <a:ext uri="{0D108BD9-81ED-4DB2-BD59-A6C34878D82A}">
                    <a16:rowId xmlns:a16="http://schemas.microsoft.com/office/drawing/2014/main" val="1397054382"/>
                  </a:ext>
                </a:extLst>
              </a:tr>
              <a:tr h="370840">
                <a:tc>
                  <a:txBody>
                    <a:bodyPr/>
                    <a:lstStyle/>
                    <a:p>
                      <a:r>
                        <a:rPr lang="en-US" dirty="0"/>
                        <a:t>Logistic Regression – TFIDF</a:t>
                      </a:r>
                    </a:p>
                  </a:txBody>
                  <a:tcPr/>
                </a:tc>
                <a:tc>
                  <a:txBody>
                    <a:bodyPr/>
                    <a:lstStyle/>
                    <a:p>
                      <a:pPr algn="r"/>
                      <a:r>
                        <a:rPr lang="en-US" dirty="0"/>
                        <a:t>99.15%</a:t>
                      </a:r>
                    </a:p>
                  </a:txBody>
                  <a:tcPr/>
                </a:tc>
                <a:tc>
                  <a:txBody>
                    <a:bodyPr/>
                    <a:lstStyle/>
                    <a:p>
                      <a:endParaRPr lang="en-US"/>
                    </a:p>
                  </a:txBody>
                  <a:tcPr/>
                </a:tc>
                <a:tc>
                  <a:txBody>
                    <a:bodyPr/>
                    <a:lstStyle/>
                    <a:p>
                      <a:r>
                        <a:rPr lang="en-US" dirty="0" err="1"/>
                        <a:t>XGBoost</a:t>
                      </a:r>
                      <a:r>
                        <a:rPr lang="en-US" dirty="0"/>
                        <a:t> – Count</a:t>
                      </a:r>
                    </a:p>
                  </a:txBody>
                  <a:tcPr/>
                </a:tc>
                <a:tc>
                  <a:txBody>
                    <a:bodyPr/>
                    <a:lstStyle/>
                    <a:p>
                      <a:pPr algn="r"/>
                      <a:r>
                        <a:rPr lang="en-US" dirty="0"/>
                        <a:t>97.91%</a:t>
                      </a:r>
                    </a:p>
                  </a:txBody>
                  <a:tcPr/>
                </a:tc>
                <a:extLst>
                  <a:ext uri="{0D108BD9-81ED-4DB2-BD59-A6C34878D82A}">
                    <a16:rowId xmlns:a16="http://schemas.microsoft.com/office/drawing/2014/main" val="3412727114"/>
                  </a:ext>
                </a:extLst>
              </a:tr>
              <a:tr h="370840">
                <a:tc>
                  <a:txBody>
                    <a:bodyPr/>
                    <a:lstStyle/>
                    <a:p>
                      <a:r>
                        <a:rPr lang="en-US" dirty="0"/>
                        <a:t>Logistic Regression – Count</a:t>
                      </a:r>
                    </a:p>
                  </a:txBody>
                  <a:tcPr/>
                </a:tc>
                <a:tc>
                  <a:txBody>
                    <a:bodyPr/>
                    <a:lstStyle/>
                    <a:p>
                      <a:pPr algn="r"/>
                      <a:r>
                        <a:rPr lang="en-US" dirty="0"/>
                        <a:t>99.02%</a:t>
                      </a:r>
                    </a:p>
                  </a:txBody>
                  <a:tcPr/>
                </a:tc>
                <a:tc>
                  <a:txBody>
                    <a:bodyPr/>
                    <a:lstStyle/>
                    <a:p>
                      <a:endParaRPr lang="en-US"/>
                    </a:p>
                  </a:txBody>
                  <a:tcPr/>
                </a:tc>
                <a:tc>
                  <a:txBody>
                    <a:bodyPr/>
                    <a:lstStyle/>
                    <a:p>
                      <a:r>
                        <a:rPr lang="en-US" dirty="0"/>
                        <a:t>Log. Regression – </a:t>
                      </a:r>
                      <a:r>
                        <a:rPr lang="en-US" dirty="0" err="1"/>
                        <a:t>WordVec</a:t>
                      </a:r>
                      <a:endParaRPr lang="en-US" dirty="0"/>
                    </a:p>
                  </a:txBody>
                  <a:tcPr/>
                </a:tc>
                <a:tc>
                  <a:txBody>
                    <a:bodyPr/>
                    <a:lstStyle/>
                    <a:p>
                      <a:pPr algn="r"/>
                      <a:r>
                        <a:rPr lang="en-US" dirty="0"/>
                        <a:t>96.54%</a:t>
                      </a:r>
                    </a:p>
                  </a:txBody>
                  <a:tcPr/>
                </a:tc>
                <a:extLst>
                  <a:ext uri="{0D108BD9-81ED-4DB2-BD59-A6C34878D82A}">
                    <a16:rowId xmlns:a16="http://schemas.microsoft.com/office/drawing/2014/main" val="3142369110"/>
                  </a:ext>
                </a:extLst>
              </a:tr>
              <a:tr h="370840">
                <a:tc>
                  <a:txBody>
                    <a:bodyPr/>
                    <a:lstStyle/>
                    <a:p>
                      <a:r>
                        <a:rPr lang="en-US" dirty="0"/>
                        <a:t>Multinomial NB – TFIDF</a:t>
                      </a:r>
                    </a:p>
                  </a:txBody>
                  <a:tcPr/>
                </a:tc>
                <a:tc>
                  <a:txBody>
                    <a:bodyPr/>
                    <a:lstStyle/>
                    <a:p>
                      <a:pPr algn="r"/>
                      <a:r>
                        <a:rPr lang="en-US" dirty="0"/>
                        <a:t>98.63%</a:t>
                      </a:r>
                    </a:p>
                  </a:txBody>
                  <a:tcPr/>
                </a:tc>
                <a:tc>
                  <a:txBody>
                    <a:bodyPr/>
                    <a:lstStyle/>
                    <a:p>
                      <a:endParaRPr lang="en-US" dirty="0"/>
                    </a:p>
                  </a:txBody>
                  <a:tcPr/>
                </a:tc>
                <a:tc>
                  <a:txBody>
                    <a:bodyPr/>
                    <a:lstStyle/>
                    <a:p>
                      <a:r>
                        <a:rPr lang="en-US" dirty="0"/>
                        <a:t>Nonlinear SVM – Count</a:t>
                      </a:r>
                    </a:p>
                  </a:txBody>
                  <a:tcPr/>
                </a:tc>
                <a:tc>
                  <a:txBody>
                    <a:bodyPr/>
                    <a:lstStyle/>
                    <a:p>
                      <a:pPr algn="r"/>
                      <a:r>
                        <a:rPr lang="en-US" dirty="0"/>
                        <a:t>96.54%</a:t>
                      </a:r>
                    </a:p>
                  </a:txBody>
                  <a:tcPr/>
                </a:tc>
                <a:extLst>
                  <a:ext uri="{0D108BD9-81ED-4DB2-BD59-A6C34878D82A}">
                    <a16:rowId xmlns:a16="http://schemas.microsoft.com/office/drawing/2014/main" val="3993810005"/>
                  </a:ext>
                </a:extLst>
              </a:tr>
              <a:tr h="370840">
                <a:tc>
                  <a:txBody>
                    <a:bodyPr/>
                    <a:lstStyle/>
                    <a:p>
                      <a:r>
                        <a:rPr lang="en-US" dirty="0"/>
                        <a:t>Linear SVM – Count</a:t>
                      </a:r>
                    </a:p>
                  </a:txBody>
                  <a:tcPr/>
                </a:tc>
                <a:tc>
                  <a:txBody>
                    <a:bodyPr/>
                    <a:lstStyle/>
                    <a:p>
                      <a:pPr algn="r"/>
                      <a:r>
                        <a:rPr lang="en-US" dirty="0"/>
                        <a:t>98.63%</a:t>
                      </a:r>
                    </a:p>
                  </a:txBody>
                  <a:tcPr/>
                </a:tc>
                <a:tc>
                  <a:txBody>
                    <a:bodyPr/>
                    <a:lstStyle/>
                    <a:p>
                      <a:endParaRPr lang="en-US" dirty="0"/>
                    </a:p>
                  </a:txBody>
                  <a:tcPr/>
                </a:tc>
                <a:tc>
                  <a:txBody>
                    <a:bodyPr/>
                    <a:lstStyle/>
                    <a:p>
                      <a:r>
                        <a:rPr lang="en-US" dirty="0"/>
                        <a:t>Nonlinear SVM - </a:t>
                      </a:r>
                      <a:r>
                        <a:rPr lang="en-US" dirty="0" err="1"/>
                        <a:t>WordVec</a:t>
                      </a:r>
                      <a:endParaRPr lang="en-US" dirty="0"/>
                    </a:p>
                  </a:txBody>
                  <a:tcPr/>
                </a:tc>
                <a:tc>
                  <a:txBody>
                    <a:bodyPr/>
                    <a:lstStyle/>
                    <a:p>
                      <a:pPr algn="r"/>
                      <a:r>
                        <a:rPr lang="en-US" dirty="0"/>
                        <a:t>95.82%</a:t>
                      </a:r>
                    </a:p>
                  </a:txBody>
                  <a:tcPr/>
                </a:tc>
                <a:extLst>
                  <a:ext uri="{0D108BD9-81ED-4DB2-BD59-A6C34878D82A}">
                    <a16:rowId xmlns:a16="http://schemas.microsoft.com/office/drawing/2014/main" val="2415118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 </a:t>
                      </a:r>
                      <a:r>
                        <a:rPr lang="en-US" dirty="0" err="1"/>
                        <a:t>WordVec</a:t>
                      </a:r>
                      <a:endParaRPr lang="en-US" dirty="0"/>
                    </a:p>
                  </a:txBody>
                  <a:tcPr/>
                </a:tc>
                <a:tc>
                  <a:txBody>
                    <a:bodyPr/>
                    <a:lstStyle/>
                    <a:p>
                      <a:pPr algn="r"/>
                      <a:r>
                        <a:rPr lang="en-US" dirty="0"/>
                        <a:t>98.30%</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88309522"/>
                  </a:ext>
                </a:extLst>
              </a:tr>
            </a:tbl>
          </a:graphicData>
        </a:graphic>
      </p:graphicFrame>
      <p:sp>
        <p:nvSpPr>
          <p:cNvPr id="5" name="LAYOUT BODY">
            <a:extLst>
              <a:ext uri="{FF2B5EF4-FFF2-40B4-BE49-F238E27FC236}">
                <a16:creationId xmlns:a16="http://schemas.microsoft.com/office/drawing/2014/main" id="{64BC72DE-6F09-E749-A124-90FE804E5776}"/>
              </a:ext>
            </a:extLst>
          </p:cNvPr>
          <p:cNvSpPr>
            <a:spLocks noChangeArrowheads="1"/>
          </p:cNvSpPr>
          <p:nvPr>
            <p:custDataLst>
              <p:tags r:id="rId1"/>
            </p:custDataLst>
          </p:nvPr>
        </p:nvSpPr>
        <p:spPr bwMode="gray">
          <a:xfrm>
            <a:off x="786691" y="5636275"/>
            <a:ext cx="7561245" cy="6569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Models moving to Round II:</a:t>
            </a:r>
          </a:p>
          <a:p>
            <a:pPr lvl="3"/>
            <a:r>
              <a:rPr lang="en-US" altLang="en-US" sz="1800" b="0" dirty="0"/>
              <a:t>SVM TFIDF (linear and nonlinear)</a:t>
            </a:r>
          </a:p>
          <a:p>
            <a:pPr lvl="3"/>
            <a:r>
              <a:rPr lang="en-US" altLang="en-US" sz="1800" b="0" dirty="0"/>
              <a:t>Random Forest (TFIDF and Count) </a:t>
            </a:r>
          </a:p>
          <a:p>
            <a:pPr lvl="3"/>
            <a:r>
              <a:rPr lang="en-US" altLang="en-US" sz="1800" b="0" dirty="0"/>
              <a:t>Logistic Regression (TFIDF and Count)</a:t>
            </a:r>
          </a:p>
        </p:txBody>
      </p:sp>
    </p:spTree>
    <p:extLst>
      <p:ext uri="{BB962C8B-B14F-4D97-AF65-F5344CB8AC3E}">
        <p14:creationId xmlns:p14="http://schemas.microsoft.com/office/powerpoint/2010/main" val="67623813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E484-CA47-7D44-8C53-C221D5401678}"/>
              </a:ext>
            </a:extLst>
          </p:cNvPr>
          <p:cNvSpPr>
            <a:spLocks noGrp="1"/>
          </p:cNvSpPr>
          <p:nvPr>
            <p:ph type="title"/>
          </p:nvPr>
        </p:nvSpPr>
        <p:spPr/>
        <p:txBody>
          <a:bodyPr/>
          <a:lstStyle/>
          <a:p>
            <a:r>
              <a:rPr lang="en-US" dirty="0"/>
              <a:t>Project Overview</a:t>
            </a:r>
          </a:p>
        </p:txBody>
      </p:sp>
      <p:sp>
        <p:nvSpPr>
          <p:cNvPr id="3" name="Slide Number Placeholder 2">
            <a:extLst>
              <a:ext uri="{FF2B5EF4-FFF2-40B4-BE49-F238E27FC236}">
                <a16:creationId xmlns:a16="http://schemas.microsoft.com/office/drawing/2014/main" id="{179283A9-A1C8-A74A-AF54-9233C98B615B}"/>
              </a:ext>
            </a:extLst>
          </p:cNvPr>
          <p:cNvSpPr>
            <a:spLocks noGrp="1"/>
          </p:cNvSpPr>
          <p:nvPr>
            <p:ph type="sldNum" sz="quarter" idx="10"/>
          </p:nvPr>
        </p:nvSpPr>
        <p:spPr/>
        <p:txBody>
          <a:bodyPr/>
          <a:lstStyle/>
          <a:p>
            <a:fld id="{10F03DAD-CE80-EE46-B313-DB6487731082}" type="slidenum">
              <a:rPr lang="zh-TW" altLang="en-US" smtClean="0"/>
              <a:pPr/>
              <a:t>2</a:t>
            </a:fld>
            <a:endParaRPr lang="en-US" altLang="zh-TW"/>
          </a:p>
        </p:txBody>
      </p:sp>
      <p:sp>
        <p:nvSpPr>
          <p:cNvPr id="4" name="LAYOUT BODY">
            <a:extLst>
              <a:ext uri="{FF2B5EF4-FFF2-40B4-BE49-F238E27FC236}">
                <a16:creationId xmlns:a16="http://schemas.microsoft.com/office/drawing/2014/main" id="{9699E1F9-051A-FD4E-9DFD-053E21A8074B}"/>
              </a:ext>
            </a:extLst>
          </p:cNvPr>
          <p:cNvSpPr>
            <a:spLocks noChangeArrowheads="1"/>
          </p:cNvSpPr>
          <p:nvPr>
            <p:custDataLst>
              <p:tags r:id="rId1"/>
            </p:custDataLst>
          </p:nvPr>
        </p:nvSpPr>
        <p:spPr bwMode="gray">
          <a:xfrm>
            <a:off x="765174" y="1374745"/>
            <a:ext cx="7561245" cy="23774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Project examines comments that were submitted during a 60-day public comment period in response to a proposed environmental rule change</a:t>
            </a:r>
          </a:p>
          <a:p>
            <a:pPr lvl="3"/>
            <a:r>
              <a:rPr lang="en-US" altLang="en-US" sz="1800" b="0" dirty="0"/>
              <a:t>Polarized dataset</a:t>
            </a:r>
          </a:p>
          <a:p>
            <a:pPr lvl="3"/>
            <a:r>
              <a:rPr lang="en-US" altLang="en-US" sz="1800" b="0" dirty="0"/>
              <a:t>In general either </a:t>
            </a:r>
            <a:r>
              <a:rPr lang="en-US" altLang="en-US" sz="1800" dirty="0"/>
              <a:t>supported </a:t>
            </a:r>
            <a:r>
              <a:rPr lang="en-US" altLang="en-US" sz="1800" b="0" dirty="0"/>
              <a:t>the rule change or </a:t>
            </a:r>
            <a:r>
              <a:rPr lang="en-US" altLang="en-US" sz="1800" dirty="0"/>
              <a:t>opposed </a:t>
            </a:r>
            <a:r>
              <a:rPr lang="en-US" altLang="en-US" sz="1800" b="0" dirty="0"/>
              <a:t>it</a:t>
            </a:r>
          </a:p>
          <a:p>
            <a:pPr lvl="2"/>
            <a:r>
              <a:rPr lang="en-US" altLang="en-US" sz="1800" dirty="0"/>
              <a:t>Goal:</a:t>
            </a:r>
            <a:r>
              <a:rPr lang="en-US" altLang="en-US" sz="1800" b="0" dirty="0"/>
              <a:t> see if a machine learning model can properly classify comments</a:t>
            </a:r>
          </a:p>
          <a:p>
            <a:pPr marL="230187" lvl="3" indent="0">
              <a:buNone/>
            </a:pPr>
            <a:endParaRPr lang="en-US" altLang="en-US" sz="1800" b="0" dirty="0"/>
          </a:p>
        </p:txBody>
      </p:sp>
      <p:graphicFrame>
        <p:nvGraphicFramePr>
          <p:cNvPr id="8" name="Diagram 7">
            <a:extLst>
              <a:ext uri="{FF2B5EF4-FFF2-40B4-BE49-F238E27FC236}">
                <a16:creationId xmlns:a16="http://schemas.microsoft.com/office/drawing/2014/main" id="{BA37B1B9-7422-4140-A70F-7475C96F3B32}"/>
              </a:ext>
            </a:extLst>
          </p:cNvPr>
          <p:cNvGraphicFramePr/>
          <p:nvPr>
            <p:extLst>
              <p:ext uri="{D42A27DB-BD31-4B8C-83A1-F6EECF244321}">
                <p14:modId xmlns:p14="http://schemas.microsoft.com/office/powerpoint/2010/main" val="2123233594"/>
              </p:ext>
            </p:extLst>
          </p:nvPr>
        </p:nvGraphicFramePr>
        <p:xfrm>
          <a:off x="765174" y="3442442"/>
          <a:ext cx="8423647" cy="3855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43868"/>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717C-93E4-5C40-8E13-724EBB58D413}"/>
              </a:ext>
            </a:extLst>
          </p:cNvPr>
          <p:cNvSpPr>
            <a:spLocks noGrp="1"/>
          </p:cNvSpPr>
          <p:nvPr>
            <p:ph type="title"/>
          </p:nvPr>
        </p:nvSpPr>
        <p:spPr/>
        <p:txBody>
          <a:bodyPr/>
          <a:lstStyle/>
          <a:p>
            <a:r>
              <a:rPr lang="en-US" dirty="0"/>
              <a:t>Round II: Pick your Horse!</a:t>
            </a:r>
          </a:p>
        </p:txBody>
      </p:sp>
      <p:sp>
        <p:nvSpPr>
          <p:cNvPr id="3" name="Slide Number Placeholder 2">
            <a:extLst>
              <a:ext uri="{FF2B5EF4-FFF2-40B4-BE49-F238E27FC236}">
                <a16:creationId xmlns:a16="http://schemas.microsoft.com/office/drawing/2014/main" id="{E0DE19A7-F20E-4948-828F-6BBC697E45FE}"/>
              </a:ext>
            </a:extLst>
          </p:cNvPr>
          <p:cNvSpPr>
            <a:spLocks noGrp="1"/>
          </p:cNvSpPr>
          <p:nvPr>
            <p:ph type="sldNum" sz="quarter" idx="10"/>
          </p:nvPr>
        </p:nvSpPr>
        <p:spPr/>
        <p:txBody>
          <a:bodyPr/>
          <a:lstStyle/>
          <a:p>
            <a:fld id="{10F03DAD-CE80-EE46-B313-DB6487731082}" type="slidenum">
              <a:rPr lang="zh-TW" altLang="en-US" smtClean="0"/>
              <a:pPr/>
              <a:t>29</a:t>
            </a:fld>
            <a:endParaRPr lang="en-US" altLang="zh-TW"/>
          </a:p>
        </p:txBody>
      </p:sp>
      <p:sp>
        <p:nvSpPr>
          <p:cNvPr id="4" name="Rectangle 3">
            <a:extLst>
              <a:ext uri="{FF2B5EF4-FFF2-40B4-BE49-F238E27FC236}">
                <a16:creationId xmlns:a16="http://schemas.microsoft.com/office/drawing/2014/main" id="{DB493BCD-8C31-8243-A75E-9570E50AF7F9}"/>
              </a:ext>
            </a:extLst>
          </p:cNvPr>
          <p:cNvSpPr/>
          <p:nvPr/>
        </p:nvSpPr>
        <p:spPr bwMode="auto">
          <a:xfrm>
            <a:off x="767330" y="1590042"/>
            <a:ext cx="3568002"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Models</a:t>
            </a:r>
          </a:p>
        </p:txBody>
      </p:sp>
      <p:sp>
        <p:nvSpPr>
          <p:cNvPr id="5" name="Rectangle 4">
            <a:extLst>
              <a:ext uri="{FF2B5EF4-FFF2-40B4-BE49-F238E27FC236}">
                <a16:creationId xmlns:a16="http://schemas.microsoft.com/office/drawing/2014/main" id="{2E8C8F53-8B75-7B41-8867-5F81731305EA}"/>
              </a:ext>
            </a:extLst>
          </p:cNvPr>
          <p:cNvSpPr/>
          <p:nvPr/>
        </p:nvSpPr>
        <p:spPr bwMode="auto">
          <a:xfrm>
            <a:off x="4421393" y="1590042"/>
            <a:ext cx="4729775"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Model Parameters Tuned</a:t>
            </a:r>
          </a:p>
        </p:txBody>
      </p:sp>
      <p:graphicFrame>
        <p:nvGraphicFramePr>
          <p:cNvPr id="6" name="Table 5">
            <a:extLst>
              <a:ext uri="{FF2B5EF4-FFF2-40B4-BE49-F238E27FC236}">
                <a16:creationId xmlns:a16="http://schemas.microsoft.com/office/drawing/2014/main" id="{17042239-2679-E648-ABD0-18506401792E}"/>
              </a:ext>
            </a:extLst>
          </p:cNvPr>
          <p:cNvGraphicFramePr>
            <a:graphicFrameLocks noGrp="1"/>
          </p:cNvGraphicFramePr>
          <p:nvPr>
            <p:extLst>
              <p:ext uri="{D42A27DB-BD31-4B8C-83A1-F6EECF244321}">
                <p14:modId xmlns:p14="http://schemas.microsoft.com/office/powerpoint/2010/main" val="3670462694"/>
              </p:ext>
            </p:extLst>
          </p:nvPr>
        </p:nvGraphicFramePr>
        <p:xfrm>
          <a:off x="765174" y="2389295"/>
          <a:ext cx="8385994" cy="1854200"/>
        </p:xfrm>
        <a:graphic>
          <a:graphicData uri="http://schemas.openxmlformats.org/drawingml/2006/table">
            <a:tbl>
              <a:tblPr bandRow="1">
                <a:tableStyleId>{5C22544A-7EE6-4342-B048-85BDC9FD1C3A}</a:tableStyleId>
              </a:tblPr>
              <a:tblGrid>
                <a:gridCol w="3645461">
                  <a:extLst>
                    <a:ext uri="{9D8B030D-6E8A-4147-A177-3AD203B41FA5}">
                      <a16:colId xmlns:a16="http://schemas.microsoft.com/office/drawing/2014/main" val="953499071"/>
                    </a:ext>
                  </a:extLst>
                </a:gridCol>
                <a:gridCol w="4740533">
                  <a:extLst>
                    <a:ext uri="{9D8B030D-6E8A-4147-A177-3AD203B41FA5}">
                      <a16:colId xmlns:a16="http://schemas.microsoft.com/office/drawing/2014/main" val="4056489187"/>
                    </a:ext>
                  </a:extLst>
                </a:gridCol>
              </a:tblGrid>
              <a:tr h="370840">
                <a:tc>
                  <a:txBody>
                    <a:bodyPr/>
                    <a:lstStyle/>
                    <a:p>
                      <a:r>
                        <a:rPr lang="en-US" dirty="0"/>
                        <a:t>Support Vector Machine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Kernel (linear, nonlinear), C (regularization)</a:t>
                      </a:r>
                    </a:p>
                  </a:txBody>
                  <a:tcPr/>
                </a:tc>
                <a:extLst>
                  <a:ext uri="{0D108BD9-81ED-4DB2-BD59-A6C34878D82A}">
                    <a16:rowId xmlns:a16="http://schemas.microsoft.com/office/drawing/2014/main" val="149576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(TFIDF)</a:t>
                      </a:r>
                    </a:p>
                  </a:txBody>
                  <a:tcPr/>
                </a:tc>
                <a:tc>
                  <a:txBody>
                    <a:bodyPr/>
                    <a:lstStyle/>
                    <a:p>
                      <a:r>
                        <a:rPr lang="en-US" dirty="0" err="1"/>
                        <a:t>n_estimators</a:t>
                      </a:r>
                      <a:r>
                        <a:rPr lang="en-US" dirty="0"/>
                        <a:t>, </a:t>
                      </a:r>
                      <a:r>
                        <a:rPr lang="en-US" dirty="0" err="1"/>
                        <a:t>max_features</a:t>
                      </a:r>
                      <a:r>
                        <a:rPr lang="en-US" dirty="0"/>
                        <a:t>, min-</a:t>
                      </a:r>
                      <a:r>
                        <a:rPr lang="en-US" dirty="0" err="1"/>
                        <a:t>samples_leaf</a:t>
                      </a:r>
                      <a:endParaRPr lang="en-US" dirty="0"/>
                    </a:p>
                  </a:txBody>
                  <a:tcPr/>
                </a:tc>
                <a:extLst>
                  <a:ext uri="{0D108BD9-81ED-4DB2-BD59-A6C34878D82A}">
                    <a16:rowId xmlns:a16="http://schemas.microsoft.com/office/drawing/2014/main" val="1450901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n_estimators</a:t>
                      </a:r>
                      <a:r>
                        <a:rPr lang="en-US" dirty="0"/>
                        <a:t>, </a:t>
                      </a:r>
                      <a:r>
                        <a:rPr lang="en-US" dirty="0" err="1"/>
                        <a:t>max_features</a:t>
                      </a:r>
                      <a:r>
                        <a:rPr lang="en-US" dirty="0"/>
                        <a:t>, min-</a:t>
                      </a:r>
                      <a:r>
                        <a:rPr lang="en-US" dirty="0" err="1"/>
                        <a:t>samples_leaf</a:t>
                      </a:r>
                      <a:endParaRPr lang="en-US" dirty="0"/>
                    </a:p>
                  </a:txBody>
                  <a:tcPr/>
                </a:tc>
                <a:extLst>
                  <a:ext uri="{0D108BD9-81ED-4DB2-BD59-A6C34878D82A}">
                    <a16:rowId xmlns:a16="http://schemas.microsoft.com/office/drawing/2014/main" val="345405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(TFIDF)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(regularization)</a:t>
                      </a:r>
                    </a:p>
                  </a:txBody>
                  <a:tcPr/>
                </a:tc>
                <a:extLst>
                  <a:ext uri="{0D108BD9-81ED-4DB2-BD59-A6C34878D82A}">
                    <a16:rowId xmlns:a16="http://schemas.microsoft.com/office/drawing/2014/main" val="385037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(regularization)</a:t>
                      </a:r>
                    </a:p>
                  </a:txBody>
                  <a:tcPr/>
                </a:tc>
                <a:extLst>
                  <a:ext uri="{0D108BD9-81ED-4DB2-BD59-A6C34878D82A}">
                    <a16:rowId xmlns:a16="http://schemas.microsoft.com/office/drawing/2014/main" val="2615464641"/>
                  </a:ext>
                </a:extLst>
              </a:tr>
            </a:tbl>
          </a:graphicData>
        </a:graphic>
      </p:graphicFrame>
    </p:spTree>
    <p:extLst>
      <p:ext uri="{BB962C8B-B14F-4D97-AF65-F5344CB8AC3E}">
        <p14:creationId xmlns:p14="http://schemas.microsoft.com/office/powerpoint/2010/main" val="882998014"/>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0D0D-42BA-AE4B-A9B2-8B4596DB741C}"/>
              </a:ext>
            </a:extLst>
          </p:cNvPr>
          <p:cNvSpPr>
            <a:spLocks noGrp="1"/>
          </p:cNvSpPr>
          <p:nvPr>
            <p:ph type="title"/>
          </p:nvPr>
        </p:nvSpPr>
        <p:spPr/>
        <p:txBody>
          <a:bodyPr/>
          <a:lstStyle/>
          <a:p>
            <a:r>
              <a:rPr lang="en-US" dirty="0"/>
              <a:t>Round II Performance Comparison</a:t>
            </a:r>
          </a:p>
        </p:txBody>
      </p:sp>
      <p:sp>
        <p:nvSpPr>
          <p:cNvPr id="3" name="Slide Number Placeholder 2">
            <a:extLst>
              <a:ext uri="{FF2B5EF4-FFF2-40B4-BE49-F238E27FC236}">
                <a16:creationId xmlns:a16="http://schemas.microsoft.com/office/drawing/2014/main" id="{FD3D9791-B12B-6E4A-B217-8370EA486F24}"/>
              </a:ext>
            </a:extLst>
          </p:cNvPr>
          <p:cNvSpPr>
            <a:spLocks noGrp="1"/>
          </p:cNvSpPr>
          <p:nvPr>
            <p:ph type="sldNum" sz="quarter" idx="10"/>
          </p:nvPr>
        </p:nvSpPr>
        <p:spPr/>
        <p:txBody>
          <a:bodyPr/>
          <a:lstStyle/>
          <a:p>
            <a:fld id="{10F03DAD-CE80-EE46-B313-DB6487731082}" type="slidenum">
              <a:rPr lang="zh-TW" altLang="en-US" smtClean="0"/>
              <a:pPr/>
              <a:t>30</a:t>
            </a:fld>
            <a:endParaRPr lang="en-US" altLang="zh-TW"/>
          </a:p>
        </p:txBody>
      </p:sp>
      <p:graphicFrame>
        <p:nvGraphicFramePr>
          <p:cNvPr id="4" name="Table 3">
            <a:extLst>
              <a:ext uri="{FF2B5EF4-FFF2-40B4-BE49-F238E27FC236}">
                <a16:creationId xmlns:a16="http://schemas.microsoft.com/office/drawing/2014/main" id="{C3CECF54-62D5-BC42-B13F-4935E2860DC3}"/>
              </a:ext>
            </a:extLst>
          </p:cNvPr>
          <p:cNvGraphicFramePr>
            <a:graphicFrameLocks noGrp="1"/>
          </p:cNvGraphicFramePr>
          <p:nvPr>
            <p:extLst>
              <p:ext uri="{D42A27DB-BD31-4B8C-83A1-F6EECF244321}">
                <p14:modId xmlns:p14="http://schemas.microsoft.com/office/powerpoint/2010/main" val="121663503"/>
              </p:ext>
            </p:extLst>
          </p:nvPr>
        </p:nvGraphicFramePr>
        <p:xfrm>
          <a:off x="765174" y="1203210"/>
          <a:ext cx="7754882" cy="2225040"/>
        </p:xfrm>
        <a:graphic>
          <a:graphicData uri="http://schemas.openxmlformats.org/drawingml/2006/table">
            <a:tbl>
              <a:tblPr firstRow="1" bandRow="1">
                <a:tableStyleId>{073A0DAA-6AF3-43AB-8588-CEC1D06C72B9}</a:tableStyleId>
              </a:tblPr>
              <a:tblGrid>
                <a:gridCol w="2935457">
                  <a:extLst>
                    <a:ext uri="{9D8B030D-6E8A-4147-A177-3AD203B41FA5}">
                      <a16:colId xmlns:a16="http://schemas.microsoft.com/office/drawing/2014/main" val="2725959134"/>
                    </a:ext>
                  </a:extLst>
                </a:gridCol>
                <a:gridCol w="1606475">
                  <a:extLst>
                    <a:ext uri="{9D8B030D-6E8A-4147-A177-3AD203B41FA5}">
                      <a16:colId xmlns:a16="http://schemas.microsoft.com/office/drawing/2014/main" val="768986326"/>
                    </a:ext>
                  </a:extLst>
                </a:gridCol>
                <a:gridCol w="1606475">
                  <a:extLst>
                    <a:ext uri="{9D8B030D-6E8A-4147-A177-3AD203B41FA5}">
                      <a16:colId xmlns:a16="http://schemas.microsoft.com/office/drawing/2014/main" val="1820569564"/>
                    </a:ext>
                  </a:extLst>
                </a:gridCol>
                <a:gridCol w="1606475">
                  <a:extLst>
                    <a:ext uri="{9D8B030D-6E8A-4147-A177-3AD203B41FA5}">
                      <a16:colId xmlns:a16="http://schemas.microsoft.com/office/drawing/2014/main" val="1929146141"/>
                    </a:ext>
                  </a:extLst>
                </a:gridCol>
              </a:tblGrid>
              <a:tr h="370840">
                <a:tc>
                  <a:txBody>
                    <a:bodyPr/>
                    <a:lstStyle/>
                    <a:p>
                      <a:r>
                        <a:rPr lang="en-US" dirty="0"/>
                        <a:t>Model</a:t>
                      </a:r>
                    </a:p>
                  </a:txBody>
                  <a:tcPr/>
                </a:tc>
                <a:tc>
                  <a:txBody>
                    <a:bodyPr/>
                    <a:lstStyle/>
                    <a:p>
                      <a:pPr algn="r"/>
                      <a:r>
                        <a:rPr lang="en-US" dirty="0"/>
                        <a:t>Accuracy</a:t>
                      </a:r>
                    </a:p>
                  </a:txBody>
                  <a:tcPr/>
                </a:tc>
                <a:tc>
                  <a:txBody>
                    <a:bodyPr/>
                    <a:lstStyle/>
                    <a:p>
                      <a:pPr algn="r"/>
                      <a:r>
                        <a:rPr lang="en-US" dirty="0"/>
                        <a:t>F1</a:t>
                      </a:r>
                    </a:p>
                  </a:txBody>
                  <a:tcPr/>
                </a:tc>
                <a:tc>
                  <a:txBody>
                    <a:bodyPr/>
                    <a:lstStyle/>
                    <a:p>
                      <a:pPr algn="r"/>
                      <a:r>
                        <a:rPr lang="en-US" dirty="0"/>
                        <a:t>AUROC</a:t>
                      </a:r>
                    </a:p>
                  </a:txBody>
                  <a:tcPr/>
                </a:tc>
                <a:extLst>
                  <a:ext uri="{0D108BD9-81ED-4DB2-BD59-A6C34878D82A}">
                    <a16:rowId xmlns:a16="http://schemas.microsoft.com/office/drawing/2014/main" val="3226925178"/>
                  </a:ext>
                </a:extLst>
              </a:tr>
              <a:tr h="370840">
                <a:tc>
                  <a:txBody>
                    <a:bodyPr/>
                    <a:lstStyle/>
                    <a:p>
                      <a:r>
                        <a:rPr lang="en-US" dirty="0"/>
                        <a:t>Logistic Regression – TFIDF</a:t>
                      </a:r>
                    </a:p>
                  </a:txBody>
                  <a:tcPr/>
                </a:tc>
                <a:tc>
                  <a:txBody>
                    <a:bodyPr/>
                    <a:lstStyle/>
                    <a:p>
                      <a:pPr algn="r"/>
                      <a:r>
                        <a:rPr lang="en-US" dirty="0"/>
                        <a:t>97.50%</a:t>
                      </a:r>
                    </a:p>
                  </a:txBody>
                  <a:tcPr/>
                </a:tc>
                <a:tc>
                  <a:txBody>
                    <a:bodyPr/>
                    <a:lstStyle/>
                    <a:p>
                      <a:pPr algn="r"/>
                      <a:r>
                        <a:rPr lang="en-US" dirty="0"/>
                        <a:t>93.75%</a:t>
                      </a:r>
                    </a:p>
                  </a:txBody>
                  <a:tcPr/>
                </a:tc>
                <a:tc>
                  <a:txBody>
                    <a:bodyPr/>
                    <a:lstStyle/>
                    <a:p>
                      <a:pPr algn="r"/>
                      <a:r>
                        <a:rPr lang="en-US" dirty="0"/>
                        <a:t>99.75%</a:t>
                      </a:r>
                    </a:p>
                  </a:txBody>
                  <a:tcPr/>
                </a:tc>
                <a:extLst>
                  <a:ext uri="{0D108BD9-81ED-4DB2-BD59-A6C34878D82A}">
                    <a16:rowId xmlns:a16="http://schemas.microsoft.com/office/drawing/2014/main" val="1399523729"/>
                  </a:ext>
                </a:extLst>
              </a:tr>
              <a:tr h="370840">
                <a:tc>
                  <a:txBody>
                    <a:bodyPr/>
                    <a:lstStyle/>
                    <a:p>
                      <a:r>
                        <a:rPr lang="en-US" dirty="0"/>
                        <a:t>SVM (Linear Kernel) – TFIDF</a:t>
                      </a:r>
                    </a:p>
                  </a:txBody>
                  <a:tcPr/>
                </a:tc>
                <a:tc>
                  <a:txBody>
                    <a:bodyPr/>
                    <a:lstStyle/>
                    <a:p>
                      <a:pPr algn="r"/>
                      <a:r>
                        <a:rPr lang="en-US" dirty="0"/>
                        <a:t>97.50%</a:t>
                      </a:r>
                    </a:p>
                  </a:txBody>
                  <a:tcPr/>
                </a:tc>
                <a:tc>
                  <a:txBody>
                    <a:bodyPr/>
                    <a:lstStyle/>
                    <a:p>
                      <a:pPr algn="r"/>
                      <a:r>
                        <a:rPr lang="en-US" dirty="0"/>
                        <a:t>93.75%</a:t>
                      </a:r>
                    </a:p>
                  </a:txBody>
                  <a:tcPr/>
                </a:tc>
                <a:tc>
                  <a:txBody>
                    <a:bodyPr/>
                    <a:lstStyle/>
                    <a:p>
                      <a:pPr algn="r"/>
                      <a:r>
                        <a:rPr lang="en-US" dirty="0"/>
                        <a:t>99.67%</a:t>
                      </a:r>
                    </a:p>
                  </a:txBody>
                  <a:tcPr/>
                </a:tc>
                <a:extLst>
                  <a:ext uri="{0D108BD9-81ED-4DB2-BD59-A6C34878D82A}">
                    <a16:rowId xmlns:a16="http://schemas.microsoft.com/office/drawing/2014/main" val="1022559907"/>
                  </a:ext>
                </a:extLst>
              </a:tr>
              <a:tr h="370840">
                <a:tc>
                  <a:txBody>
                    <a:bodyPr/>
                    <a:lstStyle/>
                    <a:p>
                      <a:r>
                        <a:rPr lang="en-US" dirty="0"/>
                        <a:t>Logistic Regression – Count</a:t>
                      </a:r>
                    </a:p>
                  </a:txBody>
                  <a:tcPr/>
                </a:tc>
                <a:tc>
                  <a:txBody>
                    <a:bodyPr/>
                    <a:lstStyle/>
                    <a:p>
                      <a:pPr algn="r"/>
                      <a:r>
                        <a:rPr lang="en-US" dirty="0"/>
                        <a:t>95.83%</a:t>
                      </a:r>
                    </a:p>
                  </a:txBody>
                  <a:tcPr/>
                </a:tc>
                <a:tc>
                  <a:txBody>
                    <a:bodyPr/>
                    <a:lstStyle/>
                    <a:p>
                      <a:pPr algn="r"/>
                      <a:r>
                        <a:rPr lang="en-US" dirty="0"/>
                        <a:t>90.20%</a:t>
                      </a:r>
                    </a:p>
                  </a:txBody>
                  <a:tcPr/>
                </a:tc>
                <a:tc>
                  <a:txBody>
                    <a:bodyPr/>
                    <a:lstStyle/>
                    <a:p>
                      <a:pPr algn="r"/>
                      <a:endParaRPr lang="en-US" dirty="0"/>
                    </a:p>
                  </a:txBody>
                  <a:tcPr/>
                </a:tc>
                <a:extLst>
                  <a:ext uri="{0D108BD9-81ED-4DB2-BD59-A6C34878D82A}">
                    <a16:rowId xmlns:a16="http://schemas.microsoft.com/office/drawing/2014/main" val="4168719793"/>
                  </a:ext>
                </a:extLst>
              </a:tr>
              <a:tr h="370840">
                <a:tc>
                  <a:txBody>
                    <a:bodyPr/>
                    <a:lstStyle/>
                    <a:p>
                      <a:r>
                        <a:rPr lang="en-US" dirty="0"/>
                        <a:t>Random Forest – TFIDF</a:t>
                      </a:r>
                    </a:p>
                  </a:txBody>
                  <a:tcPr/>
                </a:tc>
                <a:tc>
                  <a:txBody>
                    <a:bodyPr/>
                    <a:lstStyle/>
                    <a:p>
                      <a:pPr algn="r"/>
                      <a:r>
                        <a:rPr lang="en-US" dirty="0"/>
                        <a:t>95.42%</a:t>
                      </a:r>
                    </a:p>
                  </a:txBody>
                  <a:tcPr/>
                </a:tc>
                <a:tc>
                  <a:txBody>
                    <a:bodyPr/>
                    <a:lstStyle/>
                    <a:p>
                      <a:pPr algn="r"/>
                      <a:r>
                        <a:rPr lang="en-US" dirty="0"/>
                        <a:t>88.89%</a:t>
                      </a:r>
                    </a:p>
                  </a:txBody>
                  <a:tcPr/>
                </a:tc>
                <a:tc>
                  <a:txBody>
                    <a:bodyPr/>
                    <a:lstStyle/>
                    <a:p>
                      <a:pPr algn="r"/>
                      <a:endParaRPr lang="en-US" dirty="0"/>
                    </a:p>
                  </a:txBody>
                  <a:tcPr/>
                </a:tc>
                <a:extLst>
                  <a:ext uri="{0D108BD9-81ED-4DB2-BD59-A6C34878D82A}">
                    <a16:rowId xmlns:a16="http://schemas.microsoft.com/office/drawing/2014/main" val="1397054382"/>
                  </a:ext>
                </a:extLst>
              </a:tr>
              <a:tr h="370840">
                <a:tc>
                  <a:txBody>
                    <a:bodyPr/>
                    <a:lstStyle/>
                    <a:p>
                      <a:r>
                        <a:rPr lang="en-US" dirty="0"/>
                        <a:t>Random Forest – Count</a:t>
                      </a:r>
                    </a:p>
                  </a:txBody>
                  <a:tcPr/>
                </a:tc>
                <a:tc>
                  <a:txBody>
                    <a:bodyPr/>
                    <a:lstStyle/>
                    <a:p>
                      <a:pPr algn="r"/>
                      <a:r>
                        <a:rPr lang="en-US" dirty="0"/>
                        <a:t>95.00%</a:t>
                      </a:r>
                    </a:p>
                  </a:txBody>
                  <a:tcPr/>
                </a:tc>
                <a:tc>
                  <a:txBody>
                    <a:bodyPr/>
                    <a:lstStyle/>
                    <a:p>
                      <a:pPr algn="r"/>
                      <a:r>
                        <a:rPr lang="en-US" dirty="0"/>
                        <a:t>87.76%</a:t>
                      </a:r>
                    </a:p>
                  </a:txBody>
                  <a:tcPr/>
                </a:tc>
                <a:tc>
                  <a:txBody>
                    <a:bodyPr/>
                    <a:lstStyle/>
                    <a:p>
                      <a:pPr algn="r"/>
                      <a:endParaRPr lang="en-US" dirty="0"/>
                    </a:p>
                  </a:txBody>
                  <a:tcPr/>
                </a:tc>
                <a:extLst>
                  <a:ext uri="{0D108BD9-81ED-4DB2-BD59-A6C34878D82A}">
                    <a16:rowId xmlns:a16="http://schemas.microsoft.com/office/drawing/2014/main" val="3412727114"/>
                  </a:ext>
                </a:extLst>
              </a:tr>
            </a:tbl>
          </a:graphicData>
        </a:graphic>
      </p:graphicFrame>
      <p:sp>
        <p:nvSpPr>
          <p:cNvPr id="6" name="7-Point Star 5">
            <a:extLst>
              <a:ext uri="{FF2B5EF4-FFF2-40B4-BE49-F238E27FC236}">
                <a16:creationId xmlns:a16="http://schemas.microsoft.com/office/drawing/2014/main" id="{C58DD35B-69E5-CE46-AAC5-5C06B10F480F}"/>
              </a:ext>
            </a:extLst>
          </p:cNvPr>
          <p:cNvSpPr/>
          <p:nvPr/>
        </p:nvSpPr>
        <p:spPr bwMode="auto">
          <a:xfrm>
            <a:off x="3211158" y="4001845"/>
            <a:ext cx="3636085" cy="3208580"/>
          </a:xfrm>
          <a:prstGeom prst="star7">
            <a:avLst/>
          </a:prstGeom>
          <a:solidFill>
            <a:schemeClr val="accent6">
              <a:lumMod val="60000"/>
              <a:lumOff val="40000"/>
            </a:schemeClr>
          </a:solidFill>
          <a:ln w="19050" cap="flat" cmpd="sng" algn="ctr">
            <a:no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WINNER:</a:t>
            </a:r>
          </a:p>
          <a:p>
            <a:pPr marL="0" marR="0" indent="0" algn="ctr"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Logistic Regression with TFIDF</a:t>
            </a:r>
            <a:r>
              <a:rPr lang="en-US" sz="2000" dirty="0"/>
              <a:t> Vectorizer</a:t>
            </a:r>
            <a:r>
              <a:rPr kumimoji="0" lang="en-US" sz="20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1149146819"/>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E653-DE39-E847-A21D-3501067C56FF}"/>
              </a:ext>
            </a:extLst>
          </p:cNvPr>
          <p:cNvSpPr>
            <a:spLocks noGrp="1"/>
          </p:cNvSpPr>
          <p:nvPr>
            <p:ph type="title"/>
          </p:nvPr>
        </p:nvSpPr>
        <p:spPr/>
        <p:txBody>
          <a:bodyPr/>
          <a:lstStyle/>
          <a:p>
            <a:r>
              <a:rPr lang="en-US" dirty="0"/>
              <a:t>Demo of the Winning Model</a:t>
            </a:r>
          </a:p>
        </p:txBody>
      </p:sp>
      <p:sp>
        <p:nvSpPr>
          <p:cNvPr id="3" name="Slide Number Placeholder 2">
            <a:extLst>
              <a:ext uri="{FF2B5EF4-FFF2-40B4-BE49-F238E27FC236}">
                <a16:creationId xmlns:a16="http://schemas.microsoft.com/office/drawing/2014/main" id="{E7ED2E21-20D3-8D4B-8FC3-59A9017B76D0}"/>
              </a:ext>
            </a:extLst>
          </p:cNvPr>
          <p:cNvSpPr>
            <a:spLocks noGrp="1"/>
          </p:cNvSpPr>
          <p:nvPr>
            <p:ph type="sldNum" sz="quarter" idx="10"/>
          </p:nvPr>
        </p:nvSpPr>
        <p:spPr/>
        <p:txBody>
          <a:bodyPr/>
          <a:lstStyle/>
          <a:p>
            <a:fld id="{10F03DAD-CE80-EE46-B313-DB6487731082}" type="slidenum">
              <a:rPr lang="zh-TW" altLang="en-US" smtClean="0"/>
              <a:pPr/>
              <a:t>31</a:t>
            </a:fld>
            <a:endParaRPr lang="en-US" altLang="zh-TW"/>
          </a:p>
        </p:txBody>
      </p:sp>
      <p:graphicFrame>
        <p:nvGraphicFramePr>
          <p:cNvPr id="5" name="Diagram 4">
            <a:extLst>
              <a:ext uri="{FF2B5EF4-FFF2-40B4-BE49-F238E27FC236}">
                <a16:creationId xmlns:a16="http://schemas.microsoft.com/office/drawing/2014/main" id="{078CE29A-4941-1C4E-A544-330AD6C6A4F7}"/>
              </a:ext>
            </a:extLst>
          </p:cNvPr>
          <p:cNvGraphicFramePr/>
          <p:nvPr>
            <p:extLst>
              <p:ext uri="{D42A27DB-BD31-4B8C-83A1-F6EECF244321}">
                <p14:modId xmlns:p14="http://schemas.microsoft.com/office/powerpoint/2010/main" val="737180938"/>
              </p:ext>
            </p:extLst>
          </p:nvPr>
        </p:nvGraphicFramePr>
        <p:xfrm>
          <a:off x="1054249" y="1536700"/>
          <a:ext cx="7904014" cy="5111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001668"/>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095E-2B89-3E4E-86D3-B5CBAD127953}"/>
              </a:ext>
            </a:extLst>
          </p:cNvPr>
          <p:cNvSpPr>
            <a:spLocks noGrp="1"/>
          </p:cNvSpPr>
          <p:nvPr>
            <p:ph type="title"/>
          </p:nvPr>
        </p:nvSpPr>
        <p:spPr/>
        <p:txBody>
          <a:bodyPr/>
          <a:lstStyle/>
          <a:p>
            <a:r>
              <a:rPr lang="en-US" dirty="0"/>
              <a:t>Conclusions</a:t>
            </a:r>
          </a:p>
        </p:txBody>
      </p:sp>
      <p:sp>
        <p:nvSpPr>
          <p:cNvPr id="3" name="Slide Number Placeholder 2">
            <a:extLst>
              <a:ext uri="{FF2B5EF4-FFF2-40B4-BE49-F238E27FC236}">
                <a16:creationId xmlns:a16="http://schemas.microsoft.com/office/drawing/2014/main" id="{8C55EE16-9594-FA4D-9F8A-4560171AEEE8}"/>
              </a:ext>
            </a:extLst>
          </p:cNvPr>
          <p:cNvSpPr>
            <a:spLocks noGrp="1"/>
          </p:cNvSpPr>
          <p:nvPr>
            <p:ph type="sldNum" sz="quarter" idx="10"/>
          </p:nvPr>
        </p:nvSpPr>
        <p:spPr/>
        <p:txBody>
          <a:bodyPr/>
          <a:lstStyle/>
          <a:p>
            <a:fld id="{10F03DAD-CE80-EE46-B313-DB6487731082}" type="slidenum">
              <a:rPr lang="zh-TW" altLang="en-US" smtClean="0"/>
              <a:pPr/>
              <a:t>32</a:t>
            </a:fld>
            <a:endParaRPr lang="en-US" altLang="zh-TW"/>
          </a:p>
        </p:txBody>
      </p:sp>
      <p:sp>
        <p:nvSpPr>
          <p:cNvPr id="4" name="LAYOUT BODY">
            <a:extLst>
              <a:ext uri="{FF2B5EF4-FFF2-40B4-BE49-F238E27FC236}">
                <a16:creationId xmlns:a16="http://schemas.microsoft.com/office/drawing/2014/main" id="{3A3B96F4-84B7-D543-977A-20F23A0E56DD}"/>
              </a:ext>
            </a:extLst>
          </p:cNvPr>
          <p:cNvSpPr>
            <a:spLocks noChangeArrowheads="1"/>
          </p:cNvSpPr>
          <p:nvPr>
            <p:custDataLst>
              <p:tags r:id="rId1"/>
            </p:custDataLst>
          </p:nvPr>
        </p:nvSpPr>
        <p:spPr bwMode="gray">
          <a:xfrm>
            <a:off x="765175" y="1506035"/>
            <a:ext cx="7561245" cy="2969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Language is nuanced – training a model to determine a person’s opinion from their comment was difficult in an unsupervised task, easier for the supervised models</a:t>
            </a:r>
          </a:p>
          <a:p>
            <a:pPr lvl="2"/>
            <a:r>
              <a:rPr lang="en-US" altLang="en-US" sz="1800" b="0" dirty="0"/>
              <a:t>Vectorization methods all removed the </a:t>
            </a:r>
            <a:r>
              <a:rPr lang="en-US" altLang="en-US" sz="1800" b="0" i="1" dirty="0"/>
              <a:t>context </a:t>
            </a:r>
            <a:r>
              <a:rPr lang="en-US" altLang="en-US" sz="1800" b="0" dirty="0"/>
              <a:t>the</a:t>
            </a:r>
            <a:r>
              <a:rPr lang="en-US" altLang="en-US" sz="1800" b="0" i="1" dirty="0"/>
              <a:t> </a:t>
            </a:r>
            <a:r>
              <a:rPr lang="en-US" altLang="en-US" sz="1800" b="0" dirty="0"/>
              <a:t>language occurred in</a:t>
            </a:r>
          </a:p>
          <a:p>
            <a:pPr lvl="3"/>
            <a:r>
              <a:rPr lang="en-US" altLang="en-US" sz="1800" b="0" dirty="0"/>
              <a:t>Unsupervised model: no context, no labels -&gt; not a suitable proxy for sentiment classification</a:t>
            </a:r>
          </a:p>
          <a:p>
            <a:pPr lvl="4"/>
            <a:r>
              <a:rPr lang="en-US" altLang="en-US" sz="1800" b="0" dirty="0"/>
              <a:t>Seemed to cluster comments more by topic than by sentiment</a:t>
            </a:r>
          </a:p>
          <a:p>
            <a:pPr lvl="3"/>
            <a:r>
              <a:rPr lang="en-US" altLang="en-US" sz="1800" b="0" dirty="0"/>
              <a:t>Supervised model: no context, labels -&gt; able to find alternative patterns</a:t>
            </a:r>
          </a:p>
          <a:p>
            <a:pPr lvl="4"/>
            <a:r>
              <a:rPr lang="en-US" altLang="en-US" sz="1800" b="0" dirty="0"/>
              <a:t>Simpler linear models using simple vectorization techniques came out on top</a:t>
            </a:r>
          </a:p>
          <a:p>
            <a:pPr lvl="2"/>
            <a:r>
              <a:rPr lang="en-US" altLang="en-US" sz="1800" b="0" dirty="0"/>
              <a:t>Areas for further exploration:</a:t>
            </a:r>
          </a:p>
          <a:p>
            <a:pPr lvl="3"/>
            <a:r>
              <a:rPr lang="en-US" altLang="en-US" sz="1800" b="0" dirty="0"/>
              <a:t>Apply pre-trained language models for sentiment classification (transfer learning) like </a:t>
            </a:r>
            <a:r>
              <a:rPr lang="en-US" altLang="en-US" sz="1800" b="0" dirty="0" err="1"/>
              <a:t>ULMFiT</a:t>
            </a:r>
            <a:r>
              <a:rPr lang="en-US" altLang="en-US" sz="1800" b="0" dirty="0"/>
              <a:t>, BERT, GPT-2, etc.</a:t>
            </a:r>
          </a:p>
        </p:txBody>
      </p:sp>
    </p:spTree>
    <p:extLst>
      <p:ext uri="{BB962C8B-B14F-4D97-AF65-F5344CB8AC3E}">
        <p14:creationId xmlns:p14="http://schemas.microsoft.com/office/powerpoint/2010/main" val="2157629205"/>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42" name="DIVIDER NUMBER">
            <a:extLst>
              <a:ext uri="{FF2B5EF4-FFF2-40B4-BE49-F238E27FC236}">
                <a16:creationId xmlns:a16="http://schemas.microsoft.com/office/drawing/2014/main" id="{AF16E375-F8B8-B945-9996-4774D1C561B9}"/>
              </a:ext>
            </a:extLst>
          </p:cNvPr>
          <p:cNvSpPr>
            <a:spLocks noGrp="1" noChangeArrowheads="1"/>
          </p:cNvSpPr>
          <p:nvPr>
            <p:ph type="ctrTitle"/>
            <p:custDataLst>
              <p:tags r:id="rId2"/>
            </p:custDataLst>
          </p:nvPr>
        </p:nvSpPr>
        <p:spPr/>
        <p:txBody>
          <a:bodyPr/>
          <a:lstStyle/>
          <a:p>
            <a:r>
              <a:rPr lang="en-US" altLang="en-US" dirty="0"/>
              <a:t>APPENDIX A</a:t>
            </a:r>
          </a:p>
        </p:txBody>
      </p:sp>
      <p:sp>
        <p:nvSpPr>
          <p:cNvPr id="1212443" name="DIVIDER TITLE">
            <a:extLst>
              <a:ext uri="{FF2B5EF4-FFF2-40B4-BE49-F238E27FC236}">
                <a16:creationId xmlns:a16="http://schemas.microsoft.com/office/drawing/2014/main" id="{0C559769-101D-894D-B8E6-ACB8E76C24FC}"/>
              </a:ext>
            </a:extLst>
          </p:cNvPr>
          <p:cNvSpPr>
            <a:spLocks noGrp="1" noChangeArrowheads="1"/>
          </p:cNvSpPr>
          <p:nvPr>
            <p:ph type="subTitle" idx="1"/>
            <p:custDataLst>
              <p:tags r:id="rId3"/>
            </p:custDataLst>
          </p:nvPr>
        </p:nvSpPr>
        <p:spPr/>
        <p:txBody>
          <a:bodyPr/>
          <a:lstStyle/>
          <a:p>
            <a:r>
              <a:rPr lang="en-US" altLang="en-US" dirty="0">
                <a:solidFill>
                  <a:srgbClr val="193D85"/>
                </a:solidFill>
              </a:rPr>
              <a:t>Resources</a:t>
            </a:r>
          </a:p>
        </p:txBody>
      </p:sp>
    </p:spTree>
    <p:custDataLst>
      <p:tags r:id="rId1"/>
    </p:custDataLst>
    <p:extLst>
      <p:ext uri="{BB962C8B-B14F-4D97-AF65-F5344CB8AC3E}">
        <p14:creationId xmlns:p14="http://schemas.microsoft.com/office/powerpoint/2010/main" val="1672728971"/>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63A7-ACAD-D243-A2E5-E1CDE2C3CE46}"/>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314AE527-C42C-854D-99A9-4832FC7AF18F}"/>
              </a:ext>
            </a:extLst>
          </p:cNvPr>
          <p:cNvSpPr>
            <a:spLocks noGrp="1"/>
          </p:cNvSpPr>
          <p:nvPr>
            <p:ph type="sldNum" sz="quarter" idx="10"/>
          </p:nvPr>
        </p:nvSpPr>
        <p:spPr/>
        <p:txBody>
          <a:bodyPr/>
          <a:lstStyle/>
          <a:p>
            <a:fld id="{10F03DAD-CE80-EE46-B313-DB6487731082}" type="slidenum">
              <a:rPr lang="zh-TW" altLang="en-US" smtClean="0"/>
              <a:pPr/>
              <a:t>34</a:t>
            </a:fld>
            <a:endParaRPr lang="en-US" altLang="zh-TW"/>
          </a:p>
        </p:txBody>
      </p:sp>
      <p:sp>
        <p:nvSpPr>
          <p:cNvPr id="4" name="LAYOUT BODY">
            <a:extLst>
              <a:ext uri="{FF2B5EF4-FFF2-40B4-BE49-F238E27FC236}">
                <a16:creationId xmlns:a16="http://schemas.microsoft.com/office/drawing/2014/main" id="{9E3948C7-9EFA-1B42-AB78-37589EF2CC02}"/>
              </a:ext>
            </a:extLst>
          </p:cNvPr>
          <p:cNvSpPr>
            <a:spLocks noChangeArrowheads="1"/>
          </p:cNvSpPr>
          <p:nvPr>
            <p:custDataLst>
              <p:tags r:id="rId1"/>
            </p:custDataLst>
          </p:nvPr>
        </p:nvSpPr>
        <p:spPr bwMode="gray">
          <a:xfrm>
            <a:off x="765175" y="1258608"/>
            <a:ext cx="7561245" cy="2969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Project repository (</a:t>
            </a:r>
            <a:r>
              <a:rPr lang="en-US" altLang="en-US" sz="1800" b="0" dirty="0">
                <a:hlinkClick r:id="rId3"/>
              </a:rPr>
              <a:t>GitHub</a:t>
            </a:r>
            <a:r>
              <a:rPr lang="en-US" altLang="en-US" sz="1800" b="0" dirty="0"/>
              <a:t>)</a:t>
            </a:r>
          </a:p>
          <a:p>
            <a:pPr lvl="2"/>
            <a:r>
              <a:rPr lang="en-US" altLang="en-US" sz="1800" b="0" dirty="0"/>
              <a:t>Install packages and use virtual environments:</a:t>
            </a:r>
          </a:p>
          <a:p>
            <a:pPr lvl="3"/>
            <a:r>
              <a:rPr lang="en-US" altLang="en-US" sz="1800" b="0" dirty="0"/>
              <a:t>Anaconda package manager (</a:t>
            </a:r>
            <a:r>
              <a:rPr lang="en-US" altLang="en-US" sz="1800" b="0" dirty="0">
                <a:hlinkClick r:id="rId4"/>
              </a:rPr>
              <a:t>download page</a:t>
            </a:r>
            <a:r>
              <a:rPr lang="en-US" altLang="en-US" sz="1800" b="0" dirty="0"/>
              <a:t>)</a:t>
            </a:r>
          </a:p>
          <a:p>
            <a:pPr lvl="3"/>
            <a:r>
              <a:rPr lang="en-US" altLang="en-US" sz="1800" b="0" dirty="0"/>
              <a:t>PIP (</a:t>
            </a:r>
            <a:r>
              <a:rPr lang="en-US" altLang="en-US" sz="1800" b="0" dirty="0">
                <a:hlinkClick r:id="rId5"/>
              </a:rPr>
              <a:t>Python package installer</a:t>
            </a:r>
            <a:r>
              <a:rPr lang="en-US" altLang="en-US" sz="1800" b="0" dirty="0"/>
              <a:t>)</a:t>
            </a:r>
          </a:p>
          <a:p>
            <a:pPr lvl="2"/>
            <a:r>
              <a:rPr lang="en-US" altLang="en-US" sz="1800" b="0" dirty="0"/>
              <a:t>New to Data Science “stack”:</a:t>
            </a:r>
          </a:p>
          <a:p>
            <a:pPr lvl="3"/>
            <a:r>
              <a:rPr lang="en-US" altLang="en-US" sz="1800" b="0" dirty="0"/>
              <a:t>Python Data Science Handbook by Jake </a:t>
            </a:r>
            <a:r>
              <a:rPr lang="en-US" altLang="en-US" sz="1800" b="0" dirty="0" err="1"/>
              <a:t>VanderPlas</a:t>
            </a:r>
            <a:r>
              <a:rPr lang="en-US" altLang="en-US" sz="1800" b="0" dirty="0"/>
              <a:t> (</a:t>
            </a:r>
            <a:r>
              <a:rPr lang="en-US" altLang="en-US" sz="1800" b="0" dirty="0">
                <a:hlinkClick r:id="rId6"/>
              </a:rPr>
              <a:t>free ebook</a:t>
            </a:r>
            <a:r>
              <a:rPr lang="en-US" altLang="en-US" sz="1800" b="0" dirty="0"/>
              <a:t>)</a:t>
            </a:r>
          </a:p>
          <a:p>
            <a:pPr lvl="2"/>
            <a:r>
              <a:rPr lang="en-US" altLang="en-US" sz="1800" b="0" dirty="0"/>
              <a:t>NLP:</a:t>
            </a:r>
          </a:p>
          <a:p>
            <a:pPr lvl="3"/>
            <a:r>
              <a:rPr lang="en-US" altLang="en-US" sz="1800" b="0" dirty="0"/>
              <a:t>Fast AI NLP course (</a:t>
            </a:r>
            <a:r>
              <a:rPr lang="en-US" altLang="en-US" sz="1800" b="0" dirty="0">
                <a:hlinkClick r:id="rId7"/>
              </a:rPr>
              <a:t>YouTube</a:t>
            </a:r>
            <a:r>
              <a:rPr lang="en-US" altLang="en-US" sz="1800" b="0" dirty="0"/>
              <a:t>)</a:t>
            </a:r>
          </a:p>
        </p:txBody>
      </p:sp>
    </p:spTree>
    <p:extLst>
      <p:ext uri="{BB962C8B-B14F-4D97-AF65-F5344CB8AC3E}">
        <p14:creationId xmlns:p14="http://schemas.microsoft.com/office/powerpoint/2010/main" val="3326278831"/>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AFA6-86F7-AC47-A610-22FA070A643D}"/>
              </a:ext>
            </a:extLst>
          </p:cNvPr>
          <p:cNvSpPr>
            <a:spLocks noGrp="1"/>
          </p:cNvSpPr>
          <p:nvPr>
            <p:ph type="title"/>
          </p:nvPr>
        </p:nvSpPr>
        <p:spPr/>
        <p:txBody>
          <a:bodyPr/>
          <a:lstStyle/>
          <a:p>
            <a:r>
              <a:rPr lang="en-US" dirty="0"/>
              <a:t>Different Players and Viewpoints</a:t>
            </a:r>
          </a:p>
        </p:txBody>
      </p:sp>
      <p:sp>
        <p:nvSpPr>
          <p:cNvPr id="3" name="Slide Number Placeholder 2">
            <a:extLst>
              <a:ext uri="{FF2B5EF4-FFF2-40B4-BE49-F238E27FC236}">
                <a16:creationId xmlns:a16="http://schemas.microsoft.com/office/drawing/2014/main" id="{FBB43FB5-40DA-C74B-8CBA-C05021D3548A}"/>
              </a:ext>
            </a:extLst>
          </p:cNvPr>
          <p:cNvSpPr>
            <a:spLocks noGrp="1"/>
          </p:cNvSpPr>
          <p:nvPr>
            <p:ph type="sldNum" sz="quarter" idx="10"/>
          </p:nvPr>
        </p:nvSpPr>
        <p:spPr/>
        <p:txBody>
          <a:bodyPr/>
          <a:lstStyle/>
          <a:p>
            <a:fld id="{10F03DAD-CE80-EE46-B313-DB6487731082}" type="slidenum">
              <a:rPr lang="zh-TW" altLang="en-US" smtClean="0"/>
              <a:pPr/>
              <a:t>3</a:t>
            </a:fld>
            <a:endParaRPr lang="en-US" altLang="zh-TW"/>
          </a:p>
        </p:txBody>
      </p:sp>
      <p:sp>
        <p:nvSpPr>
          <p:cNvPr id="4" name="Rectangle 3">
            <a:extLst>
              <a:ext uri="{FF2B5EF4-FFF2-40B4-BE49-F238E27FC236}">
                <a16:creationId xmlns:a16="http://schemas.microsoft.com/office/drawing/2014/main" id="{1711D975-56CA-F443-A357-3E68D439A23E}"/>
              </a:ext>
            </a:extLst>
          </p:cNvPr>
          <p:cNvSpPr/>
          <p:nvPr/>
        </p:nvSpPr>
        <p:spPr bwMode="auto">
          <a:xfrm>
            <a:off x="806822" y="135546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Generally Supportive of Rule Change</a:t>
            </a:r>
          </a:p>
        </p:txBody>
      </p:sp>
      <p:sp>
        <p:nvSpPr>
          <p:cNvPr id="5" name="Rectangle 4">
            <a:extLst>
              <a:ext uri="{FF2B5EF4-FFF2-40B4-BE49-F238E27FC236}">
                <a16:creationId xmlns:a16="http://schemas.microsoft.com/office/drawing/2014/main" id="{E09E43BB-D0BE-A44C-B255-5A48AAC3BA13}"/>
              </a:ext>
            </a:extLst>
          </p:cNvPr>
          <p:cNvSpPr/>
          <p:nvPr/>
        </p:nvSpPr>
        <p:spPr bwMode="auto">
          <a:xfrm>
            <a:off x="5206701" y="135546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Generally Opposed to Rule Change</a:t>
            </a:r>
          </a:p>
        </p:txBody>
      </p:sp>
      <p:sp>
        <p:nvSpPr>
          <p:cNvPr id="7" name="LAYOUT BODY">
            <a:extLst>
              <a:ext uri="{FF2B5EF4-FFF2-40B4-BE49-F238E27FC236}">
                <a16:creationId xmlns:a16="http://schemas.microsoft.com/office/drawing/2014/main" id="{D7668976-8D8D-454F-AAF7-8BA277C382C4}"/>
              </a:ext>
            </a:extLst>
          </p:cNvPr>
          <p:cNvSpPr>
            <a:spLocks noChangeArrowheads="1"/>
          </p:cNvSpPr>
          <p:nvPr>
            <p:custDataLst>
              <p:tags r:id="rId1"/>
            </p:custDataLst>
          </p:nvPr>
        </p:nvSpPr>
        <p:spPr bwMode="gray">
          <a:xfrm>
            <a:off x="806823" y="2334374"/>
            <a:ext cx="4184726" cy="2033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Industry players who operate under these regulations</a:t>
            </a:r>
          </a:p>
          <a:p>
            <a:pPr lvl="2"/>
            <a:r>
              <a:rPr lang="en-US" altLang="en-US" sz="1800" b="0" dirty="0"/>
              <a:t>Landowners/property rights enthusiasts</a:t>
            </a:r>
          </a:p>
        </p:txBody>
      </p:sp>
      <p:sp>
        <p:nvSpPr>
          <p:cNvPr id="8" name="LAYOUT BODY">
            <a:extLst>
              <a:ext uri="{FF2B5EF4-FFF2-40B4-BE49-F238E27FC236}">
                <a16:creationId xmlns:a16="http://schemas.microsoft.com/office/drawing/2014/main" id="{621538DF-060F-7B49-97E1-CCD0BF2BF087}"/>
              </a:ext>
            </a:extLst>
          </p:cNvPr>
          <p:cNvSpPr>
            <a:spLocks noChangeArrowheads="1"/>
          </p:cNvSpPr>
          <p:nvPr>
            <p:custDataLst>
              <p:tags r:id="rId2"/>
            </p:custDataLst>
          </p:nvPr>
        </p:nvSpPr>
        <p:spPr bwMode="gray">
          <a:xfrm>
            <a:off x="5206701" y="2336166"/>
            <a:ext cx="4184726" cy="2033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Environment and conservation groups</a:t>
            </a:r>
          </a:p>
          <a:p>
            <a:pPr lvl="2"/>
            <a:r>
              <a:rPr lang="en-US" altLang="en-US" sz="1800" b="0" dirty="0"/>
              <a:t>Outdoor recreation industry</a:t>
            </a:r>
          </a:p>
          <a:p>
            <a:pPr lvl="2"/>
            <a:r>
              <a:rPr lang="en-US" altLang="en-US" sz="1800" b="0" dirty="0"/>
              <a:t>Generally concerned individuals</a:t>
            </a:r>
          </a:p>
        </p:txBody>
      </p:sp>
      <p:sp>
        <p:nvSpPr>
          <p:cNvPr id="9" name="Rectangle 8">
            <a:extLst>
              <a:ext uri="{FF2B5EF4-FFF2-40B4-BE49-F238E27FC236}">
                <a16:creationId xmlns:a16="http://schemas.microsoft.com/office/drawing/2014/main" id="{FE032489-0712-C746-A522-702722624E80}"/>
              </a:ext>
            </a:extLst>
          </p:cNvPr>
          <p:cNvSpPr/>
          <p:nvPr/>
        </p:nvSpPr>
        <p:spPr bwMode="auto">
          <a:xfrm>
            <a:off x="3004027" y="3974819"/>
            <a:ext cx="4175758" cy="666973"/>
          </a:xfrm>
          <a:prstGeom prst="rect">
            <a:avLst/>
          </a:prstGeom>
          <a:solidFill>
            <a:schemeClr val="bg1">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Politically Motivated Folks</a:t>
            </a:r>
          </a:p>
        </p:txBody>
      </p:sp>
      <p:sp>
        <p:nvSpPr>
          <p:cNvPr id="10" name="LAYOUT BODY">
            <a:extLst>
              <a:ext uri="{FF2B5EF4-FFF2-40B4-BE49-F238E27FC236}">
                <a16:creationId xmlns:a16="http://schemas.microsoft.com/office/drawing/2014/main" id="{4591C9D1-E64C-6C41-B483-577AC7BBD334}"/>
              </a:ext>
            </a:extLst>
          </p:cNvPr>
          <p:cNvSpPr>
            <a:spLocks noChangeArrowheads="1"/>
          </p:cNvSpPr>
          <p:nvPr>
            <p:custDataLst>
              <p:tags r:id="rId3"/>
            </p:custDataLst>
          </p:nvPr>
        </p:nvSpPr>
        <p:spPr bwMode="gray">
          <a:xfrm>
            <a:off x="3028276" y="4776176"/>
            <a:ext cx="4184726" cy="11081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Hate certain president and oppose whichever rule fell under their administration</a:t>
            </a:r>
          </a:p>
        </p:txBody>
      </p:sp>
    </p:spTree>
    <p:extLst>
      <p:ext uri="{BB962C8B-B14F-4D97-AF65-F5344CB8AC3E}">
        <p14:creationId xmlns:p14="http://schemas.microsoft.com/office/powerpoint/2010/main" val="1567457390"/>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5EFA-6573-584C-97C5-DE4A3C2238F0}"/>
              </a:ext>
            </a:extLst>
          </p:cNvPr>
          <p:cNvSpPr>
            <a:spLocks noGrp="1"/>
          </p:cNvSpPr>
          <p:nvPr>
            <p:ph type="title"/>
          </p:nvPr>
        </p:nvSpPr>
        <p:spPr/>
        <p:txBody>
          <a:bodyPr/>
          <a:lstStyle/>
          <a:p>
            <a:r>
              <a:rPr lang="en-US" dirty="0"/>
              <a:t>It’s Not NLP without a Word Cloud!</a:t>
            </a:r>
          </a:p>
        </p:txBody>
      </p:sp>
      <p:sp>
        <p:nvSpPr>
          <p:cNvPr id="3" name="Slide Number Placeholder 2">
            <a:extLst>
              <a:ext uri="{FF2B5EF4-FFF2-40B4-BE49-F238E27FC236}">
                <a16:creationId xmlns:a16="http://schemas.microsoft.com/office/drawing/2014/main" id="{629A2689-5791-C648-8895-65F684FCEA77}"/>
              </a:ext>
            </a:extLst>
          </p:cNvPr>
          <p:cNvSpPr>
            <a:spLocks noGrp="1"/>
          </p:cNvSpPr>
          <p:nvPr>
            <p:ph type="sldNum" sz="quarter" idx="10"/>
          </p:nvPr>
        </p:nvSpPr>
        <p:spPr/>
        <p:txBody>
          <a:bodyPr/>
          <a:lstStyle/>
          <a:p>
            <a:fld id="{10F03DAD-CE80-EE46-B313-DB6487731082}" type="slidenum">
              <a:rPr lang="zh-TW" altLang="en-US" smtClean="0"/>
              <a:pPr/>
              <a:t>4</a:t>
            </a:fld>
            <a:endParaRPr lang="en-US" altLang="zh-TW"/>
          </a:p>
        </p:txBody>
      </p:sp>
      <p:pic>
        <p:nvPicPr>
          <p:cNvPr id="5" name="Picture 4">
            <a:extLst>
              <a:ext uri="{FF2B5EF4-FFF2-40B4-BE49-F238E27FC236}">
                <a16:creationId xmlns:a16="http://schemas.microsoft.com/office/drawing/2014/main" id="{B0059C27-1667-AB4F-813B-3F504E595B07}"/>
              </a:ext>
            </a:extLst>
          </p:cNvPr>
          <p:cNvPicPr>
            <a:picLocks noChangeAspect="1"/>
          </p:cNvPicPr>
          <p:nvPr/>
        </p:nvPicPr>
        <p:blipFill>
          <a:blip r:embed="rId3"/>
          <a:stretch>
            <a:fillRect/>
          </a:stretch>
        </p:blipFill>
        <p:spPr>
          <a:xfrm>
            <a:off x="714932" y="1764256"/>
            <a:ext cx="8742830" cy="5245698"/>
          </a:xfrm>
          <a:prstGeom prst="rect">
            <a:avLst/>
          </a:prstGeom>
        </p:spPr>
      </p:pic>
      <p:sp>
        <p:nvSpPr>
          <p:cNvPr id="6" name="MESSAGE TEXT">
            <a:extLst>
              <a:ext uri="{FF2B5EF4-FFF2-40B4-BE49-F238E27FC236}">
                <a16:creationId xmlns:a16="http://schemas.microsoft.com/office/drawing/2014/main" id="{BDCCBC92-FC84-3845-B3DE-2063BB1C0312}"/>
              </a:ext>
            </a:extLst>
          </p:cNvPr>
          <p:cNvSpPr>
            <a:spLocks noChangeArrowheads="1"/>
          </p:cNvSpPr>
          <p:nvPr>
            <p:custDataLst>
              <p:tags r:id="rId1"/>
            </p:custDataLst>
          </p:nvPr>
        </p:nvSpPr>
        <p:spPr bwMode="gray">
          <a:xfrm>
            <a:off x="765175" y="1087438"/>
            <a:ext cx="85455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400" dirty="0">
                <a:solidFill>
                  <a:schemeClr val="bg2"/>
                </a:solidFill>
                <a:latin typeface="Frutiger 45 Light" pitchFamily="34" charset="0"/>
              </a:rPr>
              <a:t>Provides a quick sanity check of the most frequent phrases in the dataset</a:t>
            </a:r>
          </a:p>
        </p:txBody>
      </p:sp>
    </p:spTree>
    <p:extLst>
      <p:ext uri="{BB962C8B-B14F-4D97-AF65-F5344CB8AC3E}">
        <p14:creationId xmlns:p14="http://schemas.microsoft.com/office/powerpoint/2010/main" val="3886551453"/>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F854-D7D2-C040-8D3E-095F14E58698}"/>
              </a:ext>
            </a:extLst>
          </p:cNvPr>
          <p:cNvSpPr>
            <a:spLocks noGrp="1"/>
          </p:cNvSpPr>
          <p:nvPr>
            <p:ph type="title"/>
          </p:nvPr>
        </p:nvSpPr>
        <p:spPr/>
        <p:txBody>
          <a:bodyPr/>
          <a:lstStyle/>
          <a:p>
            <a:r>
              <a:rPr lang="en-US" dirty="0"/>
              <a:t>Word Clouds by Group</a:t>
            </a:r>
          </a:p>
        </p:txBody>
      </p:sp>
      <p:sp>
        <p:nvSpPr>
          <p:cNvPr id="3" name="Slide Number Placeholder 2">
            <a:extLst>
              <a:ext uri="{FF2B5EF4-FFF2-40B4-BE49-F238E27FC236}">
                <a16:creationId xmlns:a16="http://schemas.microsoft.com/office/drawing/2014/main" id="{5A1C1095-1296-3949-87CA-48B65D8BDDB3}"/>
              </a:ext>
            </a:extLst>
          </p:cNvPr>
          <p:cNvSpPr>
            <a:spLocks noGrp="1"/>
          </p:cNvSpPr>
          <p:nvPr>
            <p:ph type="sldNum" sz="quarter" idx="10"/>
          </p:nvPr>
        </p:nvSpPr>
        <p:spPr/>
        <p:txBody>
          <a:bodyPr/>
          <a:lstStyle/>
          <a:p>
            <a:fld id="{10F03DAD-CE80-EE46-B313-DB6487731082}" type="slidenum">
              <a:rPr lang="zh-TW" altLang="en-US" smtClean="0"/>
              <a:pPr/>
              <a:t>5</a:t>
            </a:fld>
            <a:endParaRPr lang="en-US" altLang="zh-TW"/>
          </a:p>
        </p:txBody>
      </p:sp>
      <p:sp>
        <p:nvSpPr>
          <p:cNvPr id="4" name="Rectangle 3">
            <a:extLst>
              <a:ext uri="{FF2B5EF4-FFF2-40B4-BE49-F238E27FC236}">
                <a16:creationId xmlns:a16="http://schemas.microsoft.com/office/drawing/2014/main" id="{31D5F0A4-2E1A-0245-832E-4104CD69F6A4}"/>
              </a:ext>
            </a:extLst>
          </p:cNvPr>
          <p:cNvSpPr/>
          <p:nvPr/>
        </p:nvSpPr>
        <p:spPr bwMode="auto">
          <a:xfrm>
            <a:off x="806822" y="135546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Supportive Comment Language</a:t>
            </a:r>
          </a:p>
        </p:txBody>
      </p:sp>
      <p:sp>
        <p:nvSpPr>
          <p:cNvPr id="5" name="Rectangle 4">
            <a:extLst>
              <a:ext uri="{FF2B5EF4-FFF2-40B4-BE49-F238E27FC236}">
                <a16:creationId xmlns:a16="http://schemas.microsoft.com/office/drawing/2014/main" id="{5E53FDB9-91FE-164A-9A8D-6451981DBBFA}"/>
              </a:ext>
            </a:extLst>
          </p:cNvPr>
          <p:cNvSpPr/>
          <p:nvPr/>
        </p:nvSpPr>
        <p:spPr bwMode="auto">
          <a:xfrm>
            <a:off x="5206701" y="135546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Opposed Comment Language</a:t>
            </a:r>
          </a:p>
        </p:txBody>
      </p:sp>
      <p:pic>
        <p:nvPicPr>
          <p:cNvPr id="7" name="Picture 6">
            <a:extLst>
              <a:ext uri="{FF2B5EF4-FFF2-40B4-BE49-F238E27FC236}">
                <a16:creationId xmlns:a16="http://schemas.microsoft.com/office/drawing/2014/main" id="{6ED2F539-EB7D-C847-B4A3-0C465B1C5D07}"/>
              </a:ext>
            </a:extLst>
          </p:cNvPr>
          <p:cNvPicPr>
            <a:picLocks noChangeAspect="1"/>
          </p:cNvPicPr>
          <p:nvPr/>
        </p:nvPicPr>
        <p:blipFill>
          <a:blip r:embed="rId2"/>
          <a:stretch>
            <a:fillRect/>
          </a:stretch>
        </p:blipFill>
        <p:spPr>
          <a:xfrm>
            <a:off x="806822" y="2345166"/>
            <a:ext cx="4184632" cy="4184632"/>
          </a:xfrm>
          <a:prstGeom prst="rect">
            <a:avLst/>
          </a:prstGeom>
        </p:spPr>
      </p:pic>
      <p:pic>
        <p:nvPicPr>
          <p:cNvPr id="9" name="Picture 8">
            <a:extLst>
              <a:ext uri="{FF2B5EF4-FFF2-40B4-BE49-F238E27FC236}">
                <a16:creationId xmlns:a16="http://schemas.microsoft.com/office/drawing/2014/main" id="{787DAF30-E356-9344-8473-90096DEF6B17}"/>
              </a:ext>
            </a:extLst>
          </p:cNvPr>
          <p:cNvPicPr>
            <a:picLocks noChangeAspect="1"/>
          </p:cNvPicPr>
          <p:nvPr/>
        </p:nvPicPr>
        <p:blipFill>
          <a:blip r:embed="rId3"/>
          <a:stretch>
            <a:fillRect/>
          </a:stretch>
        </p:blipFill>
        <p:spPr>
          <a:xfrm>
            <a:off x="5206701" y="2345166"/>
            <a:ext cx="4184632" cy="4184632"/>
          </a:xfrm>
          <a:prstGeom prst="rect">
            <a:avLst/>
          </a:prstGeom>
        </p:spPr>
      </p:pic>
    </p:spTree>
    <p:extLst>
      <p:ext uri="{BB962C8B-B14F-4D97-AF65-F5344CB8AC3E}">
        <p14:creationId xmlns:p14="http://schemas.microsoft.com/office/powerpoint/2010/main" val="127169631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214A-ECBF-AE49-9D5E-FD27553DD527}"/>
              </a:ext>
            </a:extLst>
          </p:cNvPr>
          <p:cNvSpPr>
            <a:spLocks noGrp="1"/>
          </p:cNvSpPr>
          <p:nvPr>
            <p:ph type="title"/>
          </p:nvPr>
        </p:nvSpPr>
        <p:spPr/>
        <p:txBody>
          <a:bodyPr/>
          <a:lstStyle/>
          <a:p>
            <a:r>
              <a:rPr lang="en-US" dirty="0"/>
              <a:t>Comparison of Top 20 Words</a:t>
            </a:r>
          </a:p>
        </p:txBody>
      </p:sp>
      <p:sp>
        <p:nvSpPr>
          <p:cNvPr id="3" name="Slide Number Placeholder 2">
            <a:extLst>
              <a:ext uri="{FF2B5EF4-FFF2-40B4-BE49-F238E27FC236}">
                <a16:creationId xmlns:a16="http://schemas.microsoft.com/office/drawing/2014/main" id="{75113D7C-44CC-8444-9626-CD2E4CCA6F05}"/>
              </a:ext>
            </a:extLst>
          </p:cNvPr>
          <p:cNvSpPr>
            <a:spLocks noGrp="1"/>
          </p:cNvSpPr>
          <p:nvPr>
            <p:ph type="sldNum" sz="quarter" idx="10"/>
          </p:nvPr>
        </p:nvSpPr>
        <p:spPr/>
        <p:txBody>
          <a:bodyPr/>
          <a:lstStyle/>
          <a:p>
            <a:fld id="{10F03DAD-CE80-EE46-B313-DB6487731082}" type="slidenum">
              <a:rPr lang="zh-TW" altLang="en-US" smtClean="0"/>
              <a:pPr/>
              <a:t>6</a:t>
            </a:fld>
            <a:endParaRPr lang="en-US" altLang="zh-TW"/>
          </a:p>
        </p:txBody>
      </p:sp>
      <p:sp>
        <p:nvSpPr>
          <p:cNvPr id="8" name="Oval 7">
            <a:extLst>
              <a:ext uri="{FF2B5EF4-FFF2-40B4-BE49-F238E27FC236}">
                <a16:creationId xmlns:a16="http://schemas.microsoft.com/office/drawing/2014/main" id="{FEC13B53-C670-9749-A54D-33B830FC8809}"/>
              </a:ext>
            </a:extLst>
          </p:cNvPr>
          <p:cNvSpPr/>
          <p:nvPr/>
        </p:nvSpPr>
        <p:spPr bwMode="auto">
          <a:xfrm>
            <a:off x="1108028" y="2409714"/>
            <a:ext cx="4485939" cy="4034118"/>
          </a:xfrm>
          <a:prstGeom prst="ellipse">
            <a:avLst/>
          </a:prstGeom>
          <a:noFill/>
          <a:ln w="19050" cap="flat" cmpd="sng" algn="ctr">
            <a:solidFill>
              <a:schemeClr val="accent5">
                <a:lumMod val="50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Clear</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Corp</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Definition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Farm</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Farmer</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Land</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Need</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New</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Quality</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Regulation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Support</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Unite</a:t>
            </a:r>
          </a:p>
        </p:txBody>
      </p:sp>
      <p:sp>
        <p:nvSpPr>
          <p:cNvPr id="9" name="Oval 8">
            <a:extLst>
              <a:ext uri="{FF2B5EF4-FFF2-40B4-BE49-F238E27FC236}">
                <a16:creationId xmlns:a16="http://schemas.microsoft.com/office/drawing/2014/main" id="{D5DA58AA-6338-4C44-8F56-29209CD458B6}"/>
              </a:ext>
            </a:extLst>
          </p:cNvPr>
          <p:cNvSpPr/>
          <p:nvPr/>
        </p:nvSpPr>
        <p:spPr bwMode="auto">
          <a:xfrm>
            <a:off x="4197268" y="2400749"/>
            <a:ext cx="4485939" cy="4034118"/>
          </a:xfrm>
          <a:prstGeom prst="ellipse">
            <a:avLst/>
          </a:prstGeom>
          <a:noFill/>
          <a:ln w="19050" cap="flat" cmpd="sng" algn="ctr">
            <a:solidFill>
              <a:schemeClr val="accent6">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Community</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Drink</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Health</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Lake</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Pollution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Proposal</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Protection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River</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Small</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Stream</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Waterway</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Wetland</a:t>
            </a:r>
            <a:endPar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0" name="TextBox 9">
            <a:extLst>
              <a:ext uri="{FF2B5EF4-FFF2-40B4-BE49-F238E27FC236}">
                <a16:creationId xmlns:a16="http://schemas.microsoft.com/office/drawing/2014/main" id="{FBD7C2A0-D021-8D42-BD44-8C4867099984}"/>
              </a:ext>
            </a:extLst>
          </p:cNvPr>
          <p:cNvSpPr txBox="1"/>
          <p:nvPr/>
        </p:nvSpPr>
        <p:spPr>
          <a:xfrm>
            <a:off x="4507453" y="3119714"/>
            <a:ext cx="1215614" cy="2569934"/>
          </a:xfrm>
          <a:prstGeom prst="rect">
            <a:avLst/>
          </a:prstGeom>
          <a:noFill/>
        </p:spPr>
        <p:txBody>
          <a:bodyPr wrap="square" rtlCol="0">
            <a:spAutoFit/>
          </a:bodyPr>
          <a:lstStyle/>
          <a:p>
            <a:pPr marL="171450" indent="-171450">
              <a:buFontTx/>
              <a:buChar char="-"/>
            </a:pPr>
            <a:r>
              <a:rPr lang="en-US" sz="1400" b="0" dirty="0"/>
              <a:t>Act</a:t>
            </a:r>
          </a:p>
          <a:p>
            <a:pPr marL="171450" indent="-171450">
              <a:buFontTx/>
              <a:buChar char="-"/>
            </a:pPr>
            <a:r>
              <a:rPr lang="en-US" sz="1400" b="0" dirty="0"/>
              <a:t>Clean</a:t>
            </a:r>
          </a:p>
          <a:p>
            <a:pPr marL="171450" indent="-171450">
              <a:buFontTx/>
              <a:buChar char="-"/>
            </a:pPr>
            <a:r>
              <a:rPr lang="en-US" sz="1400" b="0" dirty="0"/>
              <a:t>EPA</a:t>
            </a:r>
          </a:p>
          <a:p>
            <a:pPr marL="171450" indent="-171450">
              <a:buFontTx/>
              <a:buChar char="-"/>
            </a:pPr>
            <a:r>
              <a:rPr lang="en-US" sz="1400" b="0" dirty="0"/>
              <a:t>Propose</a:t>
            </a:r>
          </a:p>
          <a:p>
            <a:pPr marL="171450" indent="-171450">
              <a:buFontTx/>
              <a:buChar char="-"/>
            </a:pPr>
            <a:r>
              <a:rPr lang="en-US" sz="1400" b="0" dirty="0"/>
              <a:t>Protect</a:t>
            </a:r>
          </a:p>
          <a:p>
            <a:pPr marL="171450" indent="-171450">
              <a:buFontTx/>
              <a:buChar char="-"/>
            </a:pPr>
            <a:r>
              <a:rPr lang="en-US" sz="1400" b="0" dirty="0"/>
              <a:t>Rule</a:t>
            </a:r>
          </a:p>
          <a:p>
            <a:pPr marL="171450" indent="-171450">
              <a:buFontTx/>
              <a:buChar char="-"/>
            </a:pPr>
            <a:r>
              <a:rPr lang="en-US" sz="1400" b="0" dirty="0"/>
              <a:t>State</a:t>
            </a:r>
          </a:p>
          <a:p>
            <a:pPr marL="171450" indent="-171450">
              <a:buFontTx/>
              <a:buChar char="-"/>
            </a:pPr>
            <a:r>
              <a:rPr lang="en-US" sz="1400" b="0" dirty="0"/>
              <a:t>Water</a:t>
            </a:r>
          </a:p>
        </p:txBody>
      </p:sp>
      <p:sp>
        <p:nvSpPr>
          <p:cNvPr id="11" name="Rectangle 10">
            <a:extLst>
              <a:ext uri="{FF2B5EF4-FFF2-40B4-BE49-F238E27FC236}">
                <a16:creationId xmlns:a16="http://schemas.microsoft.com/office/drawing/2014/main" id="{EF2BBA24-C2C4-B244-B109-69B448DDDB47}"/>
              </a:ext>
            </a:extLst>
          </p:cNvPr>
          <p:cNvSpPr/>
          <p:nvPr/>
        </p:nvSpPr>
        <p:spPr bwMode="auto">
          <a:xfrm>
            <a:off x="767330" y="133185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Generally Supportive of Rule Change</a:t>
            </a:r>
          </a:p>
        </p:txBody>
      </p:sp>
      <p:sp>
        <p:nvSpPr>
          <p:cNvPr id="12" name="Rectangle 11">
            <a:extLst>
              <a:ext uri="{FF2B5EF4-FFF2-40B4-BE49-F238E27FC236}">
                <a16:creationId xmlns:a16="http://schemas.microsoft.com/office/drawing/2014/main" id="{CD1E953D-F2E1-B04D-9265-D7F94B13D206}"/>
              </a:ext>
            </a:extLst>
          </p:cNvPr>
          <p:cNvSpPr/>
          <p:nvPr/>
        </p:nvSpPr>
        <p:spPr bwMode="auto">
          <a:xfrm>
            <a:off x="4975410" y="133185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Generally Opposed to Rule Change</a:t>
            </a:r>
          </a:p>
        </p:txBody>
      </p:sp>
    </p:spTree>
    <p:extLst>
      <p:ext uri="{BB962C8B-B14F-4D97-AF65-F5344CB8AC3E}">
        <p14:creationId xmlns:p14="http://schemas.microsoft.com/office/powerpoint/2010/main" val="1773305490"/>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7E67-96EC-104B-943C-DC6FB8A30ED7}"/>
              </a:ext>
            </a:extLst>
          </p:cNvPr>
          <p:cNvSpPr>
            <a:spLocks noGrp="1"/>
          </p:cNvSpPr>
          <p:nvPr>
            <p:ph type="title"/>
          </p:nvPr>
        </p:nvSpPr>
        <p:spPr/>
        <p:txBody>
          <a:bodyPr/>
          <a:lstStyle/>
          <a:p>
            <a:r>
              <a:rPr lang="en-US" dirty="0"/>
              <a:t>Potential Hazard: Similar Language across Opposing Viewpoints</a:t>
            </a:r>
          </a:p>
        </p:txBody>
      </p:sp>
      <p:sp>
        <p:nvSpPr>
          <p:cNvPr id="3" name="Slide Number Placeholder 2">
            <a:extLst>
              <a:ext uri="{FF2B5EF4-FFF2-40B4-BE49-F238E27FC236}">
                <a16:creationId xmlns:a16="http://schemas.microsoft.com/office/drawing/2014/main" id="{14155D13-01E5-A84C-AF1A-7310D177BF9D}"/>
              </a:ext>
            </a:extLst>
          </p:cNvPr>
          <p:cNvSpPr>
            <a:spLocks noGrp="1"/>
          </p:cNvSpPr>
          <p:nvPr>
            <p:ph type="sldNum" sz="quarter" idx="10"/>
          </p:nvPr>
        </p:nvSpPr>
        <p:spPr/>
        <p:txBody>
          <a:bodyPr/>
          <a:lstStyle/>
          <a:p>
            <a:fld id="{10F03DAD-CE80-EE46-B313-DB6487731082}" type="slidenum">
              <a:rPr lang="zh-TW" altLang="en-US" smtClean="0"/>
              <a:pPr/>
              <a:t>7</a:t>
            </a:fld>
            <a:endParaRPr lang="en-US" altLang="zh-TW"/>
          </a:p>
        </p:txBody>
      </p:sp>
      <p:graphicFrame>
        <p:nvGraphicFramePr>
          <p:cNvPr id="4" name="Group 149">
            <a:extLst>
              <a:ext uri="{FF2B5EF4-FFF2-40B4-BE49-F238E27FC236}">
                <a16:creationId xmlns:a16="http://schemas.microsoft.com/office/drawing/2014/main" id="{9140EC52-B336-C447-B50C-EFAA9E1A66E0}"/>
              </a:ext>
            </a:extLst>
          </p:cNvPr>
          <p:cNvGraphicFramePr>
            <a:graphicFrameLocks noGrp="1"/>
          </p:cNvGraphicFramePr>
          <p:nvPr>
            <p:custDataLst>
              <p:tags r:id="rId1"/>
            </p:custDataLst>
            <p:extLst>
              <p:ext uri="{D42A27DB-BD31-4B8C-83A1-F6EECF244321}">
                <p14:modId xmlns:p14="http://schemas.microsoft.com/office/powerpoint/2010/main" val="3917435881"/>
              </p:ext>
            </p:extLst>
          </p:nvPr>
        </p:nvGraphicFramePr>
        <p:xfrm>
          <a:off x="2395654" y="941388"/>
          <a:ext cx="7356475" cy="3317240"/>
        </p:xfrm>
        <a:graphic>
          <a:graphicData uri="http://schemas.openxmlformats.org/drawingml/2006/table">
            <a:tbl>
              <a:tblPr/>
              <a:tblGrid>
                <a:gridCol w="476250">
                  <a:extLst>
                    <a:ext uri="{9D8B030D-6E8A-4147-A177-3AD203B41FA5}">
                      <a16:colId xmlns:a16="http://schemas.microsoft.com/office/drawing/2014/main" val="2343748502"/>
                    </a:ext>
                  </a:extLst>
                </a:gridCol>
                <a:gridCol w="6534150">
                  <a:extLst>
                    <a:ext uri="{9D8B030D-6E8A-4147-A177-3AD203B41FA5}">
                      <a16:colId xmlns:a16="http://schemas.microsoft.com/office/drawing/2014/main" val="4101668480"/>
                    </a:ext>
                  </a:extLst>
                </a:gridCol>
                <a:gridCol w="346075">
                  <a:extLst>
                    <a:ext uri="{9D8B030D-6E8A-4147-A177-3AD203B41FA5}">
                      <a16:colId xmlns:a16="http://schemas.microsoft.com/office/drawing/2014/main" val="3815169164"/>
                    </a:ext>
                  </a:extLst>
                </a:gridCol>
              </a:tblGrid>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5000" dirty="0">
                          <a:ln>
                            <a:noFill/>
                          </a:ln>
                          <a:solidFill>
                            <a:srgbClr val="3783FF"/>
                          </a:solidFill>
                          <a:effectLst/>
                          <a:latin typeface="Arial" panose="020B0604020202020204" pitchFamily="34" charset="0"/>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1"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6653278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26816950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defRPr/>
                      </a:pPr>
                      <a:r>
                        <a:rPr kumimoji="0" lang="en-US" altLang="en-US" sz="18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I support clean water. We need clear rules on how this is to be accomplished. I personally try hard to have as little erosion as possible. Terraces, grass waterways, contour farming, no-till, headlands, etc. As hard as I and other farmers try to conserve and keep waters clean, we need clear rules with common sense to provide us direction. Hopefully this is a step in that direction and we all can work together to feed the world.</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42253481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9033079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95411905"/>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0000" dirty="0">
                          <a:ln>
                            <a:noFill/>
                          </a:ln>
                          <a:solidFill>
                            <a:srgbClr val="3783FF"/>
                          </a:solidFill>
                          <a:effectLst/>
                          <a:latin typeface="Arial" panose="020B0604020202020204" pitchFamily="34" charset="0"/>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923722881"/>
                  </a:ext>
                </a:extLst>
              </a:tr>
            </a:tbl>
          </a:graphicData>
        </a:graphic>
      </p:graphicFrame>
      <p:sp>
        <p:nvSpPr>
          <p:cNvPr id="5" name="Rectangle 4">
            <a:extLst>
              <a:ext uri="{FF2B5EF4-FFF2-40B4-BE49-F238E27FC236}">
                <a16:creationId xmlns:a16="http://schemas.microsoft.com/office/drawing/2014/main" id="{64A568DD-5D9E-314F-891B-E73C5F445920}"/>
              </a:ext>
            </a:extLst>
          </p:cNvPr>
          <p:cNvSpPr/>
          <p:nvPr/>
        </p:nvSpPr>
        <p:spPr bwMode="auto">
          <a:xfrm>
            <a:off x="806822" y="1355465"/>
            <a:ext cx="1409253" cy="2312894"/>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Example</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Supportive</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Comment</a:t>
            </a:r>
          </a:p>
        </p:txBody>
      </p:sp>
      <p:sp>
        <p:nvSpPr>
          <p:cNvPr id="6" name="Rectangle 5">
            <a:extLst>
              <a:ext uri="{FF2B5EF4-FFF2-40B4-BE49-F238E27FC236}">
                <a16:creationId xmlns:a16="http://schemas.microsoft.com/office/drawing/2014/main" id="{6DFDAEE7-34A8-2642-BF02-A151C19267C9}"/>
              </a:ext>
            </a:extLst>
          </p:cNvPr>
          <p:cNvSpPr/>
          <p:nvPr/>
        </p:nvSpPr>
        <p:spPr bwMode="auto">
          <a:xfrm>
            <a:off x="808614" y="4240313"/>
            <a:ext cx="1409253" cy="2312894"/>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Example</a:t>
            </a:r>
            <a:b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Opposed</a:t>
            </a:r>
            <a:b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Comment</a:t>
            </a:r>
          </a:p>
        </p:txBody>
      </p:sp>
      <p:graphicFrame>
        <p:nvGraphicFramePr>
          <p:cNvPr id="7" name="Group 149">
            <a:extLst>
              <a:ext uri="{FF2B5EF4-FFF2-40B4-BE49-F238E27FC236}">
                <a16:creationId xmlns:a16="http://schemas.microsoft.com/office/drawing/2014/main" id="{6F30EA2F-E37C-F842-8AFE-85BCA5E70620}"/>
              </a:ext>
            </a:extLst>
          </p:cNvPr>
          <p:cNvGraphicFramePr>
            <a:graphicFrameLocks noGrp="1"/>
          </p:cNvGraphicFramePr>
          <p:nvPr>
            <p:custDataLst>
              <p:tags r:id="rId2"/>
            </p:custDataLst>
            <p:extLst>
              <p:ext uri="{D42A27DB-BD31-4B8C-83A1-F6EECF244321}">
                <p14:modId xmlns:p14="http://schemas.microsoft.com/office/powerpoint/2010/main" val="1611583841"/>
              </p:ext>
            </p:extLst>
          </p:nvPr>
        </p:nvGraphicFramePr>
        <p:xfrm>
          <a:off x="2408207" y="3836990"/>
          <a:ext cx="7356475" cy="3317240"/>
        </p:xfrm>
        <a:graphic>
          <a:graphicData uri="http://schemas.openxmlformats.org/drawingml/2006/table">
            <a:tbl>
              <a:tblPr/>
              <a:tblGrid>
                <a:gridCol w="476250">
                  <a:extLst>
                    <a:ext uri="{9D8B030D-6E8A-4147-A177-3AD203B41FA5}">
                      <a16:colId xmlns:a16="http://schemas.microsoft.com/office/drawing/2014/main" val="2343748502"/>
                    </a:ext>
                  </a:extLst>
                </a:gridCol>
                <a:gridCol w="6534150">
                  <a:extLst>
                    <a:ext uri="{9D8B030D-6E8A-4147-A177-3AD203B41FA5}">
                      <a16:colId xmlns:a16="http://schemas.microsoft.com/office/drawing/2014/main" val="4101668480"/>
                    </a:ext>
                  </a:extLst>
                </a:gridCol>
                <a:gridCol w="346075">
                  <a:extLst>
                    <a:ext uri="{9D8B030D-6E8A-4147-A177-3AD203B41FA5}">
                      <a16:colId xmlns:a16="http://schemas.microsoft.com/office/drawing/2014/main" val="3815169164"/>
                    </a:ext>
                  </a:extLst>
                </a:gridCol>
              </a:tblGrid>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5000" dirty="0">
                          <a:ln>
                            <a:noFill/>
                          </a:ln>
                          <a:solidFill>
                            <a:srgbClr val="3783FF"/>
                          </a:solidFill>
                          <a:effectLst/>
                          <a:latin typeface="+mn-lt"/>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1"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6653278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26816950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defRPr/>
                      </a:pPr>
                      <a:r>
                        <a:rPr kumimoji="0" lang="en-US" altLang="en-US" sz="1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rPr>
                        <a:t>I stand for clean water! Clean and healthy waterways are key to western agriculture, recreation and tourist economies that support our communities. These wholesale changes to the Clean Water Act to limit its jurisdiction provide loopholes in the law and give polluters incentives to discharge dangerous pollutants into unprotected waterways. Please protect our water - the essence of life upon which we all depend!</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42253481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9033079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95411905"/>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0000" dirty="0">
                          <a:ln>
                            <a:noFill/>
                          </a:ln>
                          <a:solidFill>
                            <a:srgbClr val="3783FF"/>
                          </a:solidFill>
                          <a:effectLst/>
                          <a:latin typeface="+mn-lt"/>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923722881"/>
                  </a:ext>
                </a:extLst>
              </a:tr>
            </a:tbl>
          </a:graphicData>
        </a:graphic>
      </p:graphicFrame>
      <p:sp>
        <p:nvSpPr>
          <p:cNvPr id="9" name="TextBox 8">
            <a:extLst>
              <a:ext uri="{FF2B5EF4-FFF2-40B4-BE49-F238E27FC236}">
                <a16:creationId xmlns:a16="http://schemas.microsoft.com/office/drawing/2014/main" id="{FDAA1328-DB02-9447-A1C4-4EDEE7229E9B}"/>
              </a:ext>
            </a:extLst>
          </p:cNvPr>
          <p:cNvSpPr txBox="1"/>
          <p:nvPr/>
        </p:nvSpPr>
        <p:spPr>
          <a:xfrm>
            <a:off x="2840018" y="1506071"/>
            <a:ext cx="202243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663ADE49-55EC-B241-8428-3B5694CC96AB}"/>
              </a:ext>
            </a:extLst>
          </p:cNvPr>
          <p:cNvSpPr txBox="1"/>
          <p:nvPr/>
        </p:nvSpPr>
        <p:spPr>
          <a:xfrm>
            <a:off x="2840018" y="4401673"/>
            <a:ext cx="216228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74113F7-CA50-724F-95F9-078D8396CF9B}"/>
              </a:ext>
            </a:extLst>
          </p:cNvPr>
          <p:cNvSpPr txBox="1"/>
          <p:nvPr/>
        </p:nvSpPr>
        <p:spPr>
          <a:xfrm>
            <a:off x="3616363" y="4714083"/>
            <a:ext cx="1160034"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847E48B3-B9F8-B24B-83C9-B09E12863F82}"/>
              </a:ext>
            </a:extLst>
          </p:cNvPr>
          <p:cNvSpPr txBox="1"/>
          <p:nvPr/>
        </p:nvSpPr>
        <p:spPr>
          <a:xfrm>
            <a:off x="6368527" y="2334411"/>
            <a:ext cx="78530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FAF0F42C-2BD3-554B-A718-95350E60A98F}"/>
              </a:ext>
            </a:extLst>
          </p:cNvPr>
          <p:cNvSpPr txBox="1"/>
          <p:nvPr/>
        </p:nvSpPr>
        <p:spPr>
          <a:xfrm>
            <a:off x="2831055" y="2628938"/>
            <a:ext cx="1719430"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54965517-FF59-B84E-B20C-BD3B2939C38E}"/>
              </a:ext>
            </a:extLst>
          </p:cNvPr>
          <p:cNvSpPr txBox="1"/>
          <p:nvPr/>
        </p:nvSpPr>
        <p:spPr>
          <a:xfrm>
            <a:off x="5070390" y="4401673"/>
            <a:ext cx="2718146"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Tree>
    <p:extLst>
      <p:ext uri="{BB962C8B-B14F-4D97-AF65-F5344CB8AC3E}">
        <p14:creationId xmlns:p14="http://schemas.microsoft.com/office/powerpoint/2010/main" val="2827358799"/>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a:t>SECTION 2</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Machine Learning and NLP in Python</a:t>
            </a:r>
          </a:p>
        </p:txBody>
      </p:sp>
    </p:spTree>
    <p:custDataLst>
      <p:tags r:id="rId1"/>
    </p:custData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pot"/>
  <p:tag name="SERIF FONT" val="UBSHeadline"/>
  <p:tag name="SANS SERIF FONT" val="Frutiger 45 Light"/>
  <p:tag name="LANGUAGE ID" val="1033"/>
  <p:tag name="QUOTECOLOR" val="16745271"/>
  <p:tag name="LP_81F2024BFF964BFB9E0958365E629F9E" val="39345.9551041667"/>
  <p:tag name="FDSMENUDOCLEVELBTNSTATES" val="&lt;btnStates&gt;&lt;btn tag=&quot;1001&quot; state=&quot;UP&quot;/&gt;&lt;/btnStates&gt;&#13;&#10;"/>
  <p:tag name="LAST PRINTED" val="393467773437500E-10"/>
</p:tagLst>
</file>

<file path=ppt/tags/tag10.xml><?xml version="1.0" encoding="utf-8"?>
<p:tagLst xmlns:a="http://schemas.openxmlformats.org/drawingml/2006/main" xmlns:r="http://schemas.openxmlformats.org/officeDocument/2006/relationships" xmlns:p="http://schemas.openxmlformats.org/presentationml/2006/main">
  <p:tag name="SLIDE_TYPE" val="COVER"/>
</p:tagLst>
</file>

<file path=ppt/tags/tag11.xml><?xml version="1.0" encoding="utf-8"?>
<p:tagLst xmlns:a="http://schemas.openxmlformats.org/drawingml/2006/main" xmlns:r="http://schemas.openxmlformats.org/officeDocument/2006/relationships" xmlns:p="http://schemas.openxmlformats.org/presentationml/2006/main">
  <p:tag name="TOP" val="133.5"/>
  <p:tag name="LEFT" val="28.75"/>
  <p:tag name="WIDTH" val="602.625"/>
  <p:tag name="HEIGHT" val="223.875"/>
  <p:tag name="TEXT_TYPE" val="COVER BLUE BOX"/>
</p:tagLst>
</file>

<file path=ppt/tags/tag12.xml><?xml version="1.0" encoding="utf-8"?>
<p:tagLst xmlns:a="http://schemas.openxmlformats.org/drawingml/2006/main" xmlns:r="http://schemas.openxmlformats.org/officeDocument/2006/relationships" xmlns:p="http://schemas.openxmlformats.org/presentationml/2006/main">
  <p:tag name="FONT STYLE" val="SERIF"/>
  <p:tag name="TEXT_TYPE" val="PRESENTATION TITLE"/>
  <p:tag name="TOP" val="152.25"/>
  <p:tag name="LEFT" val="59.25"/>
  <p:tag name="WIDTH" val="549.75"/>
  <p:tag name="HEIGHT" val="118.5"/>
</p:tagLst>
</file>

<file path=ppt/tags/tag13.xml><?xml version="1.0" encoding="utf-8"?>
<p:tagLst xmlns:a="http://schemas.openxmlformats.org/drawingml/2006/main" xmlns:r="http://schemas.openxmlformats.org/officeDocument/2006/relationships" xmlns:p="http://schemas.openxmlformats.org/presentationml/2006/main">
  <p:tag name="TEXT_TYPE" val="CREATE DATE"/>
  <p:tag name="FONT STYLE" val="SANS SERIF"/>
  <p:tag name="TOP" val="548.5"/>
  <p:tag name="LEFT" val="60.5"/>
  <p:tag name="WIDTH" val="306.875"/>
  <p:tag name="HEIGHT" val="19.25"/>
</p:tagLst>
</file>

<file path=ppt/tags/tag14.xml><?xml version="1.0" encoding="utf-8"?>
<p:tagLst xmlns:a="http://schemas.openxmlformats.org/drawingml/2006/main" xmlns:r="http://schemas.openxmlformats.org/officeDocument/2006/relationships" xmlns:p="http://schemas.openxmlformats.org/presentationml/2006/main">
  <p:tag name="FONT STYLE" val="SERIF"/>
  <p:tag name="TEXT_TYPE" val="PRESENTATION SUBTITLE"/>
  <p:tag name="TOP" val="302.25"/>
  <p:tag name="LEFT" val="59.25"/>
  <p:tag name="WIDTH" val="550"/>
  <p:tag name="HEIGHT" val="28.75"/>
</p:tagLst>
</file>

<file path=ppt/tags/tag15.xml><?xml version="1.0" encoding="utf-8"?>
<p:tagLst xmlns:a="http://schemas.openxmlformats.org/drawingml/2006/main" xmlns:r="http://schemas.openxmlformats.org/officeDocument/2006/relationships" xmlns:p="http://schemas.openxmlformats.org/presentationml/2006/main">
  <p:tag name="TOP" val="285.875"/>
  <p:tag name="LEFT" val="59.25"/>
  <p:tag name="WIDTH" val="542"/>
  <p:tag name="HEIGHT" val="0.125"/>
</p:tagLst>
</file>

<file path=ppt/tags/tag16.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17.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8.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1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xml><?xml version="1.0" encoding="utf-8"?>
<p:tagLst xmlns:a="http://schemas.openxmlformats.org/drawingml/2006/main" xmlns:r="http://schemas.openxmlformats.org/officeDocument/2006/relationships" xmlns:p="http://schemas.openxmlformats.org/presentationml/2006/main">
  <p:tag name="TEXT_TYPE" val="PAGE HEADING"/>
  <p:tag name="FONT STYLE" val="SERIF"/>
</p:tagLst>
</file>

<file path=ppt/tags/tag2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3.xml><?xml version="1.0" encoding="utf-8"?>
<p:tagLst xmlns:a="http://schemas.openxmlformats.org/drawingml/2006/main" xmlns:r="http://schemas.openxmlformats.org/officeDocument/2006/relationships" xmlns:p="http://schemas.openxmlformats.org/presentationml/2006/main">
  <p:tag name="TOP" val="85.625"/>
  <p:tag name="LEFT" val="61.625"/>
  <p:tag name="WIDTH" val="672.875"/>
  <p:tag name="HEIGHT" val="27.5"/>
  <p:tag name="TEXT_TYPE" val="MESSAGE TEXT"/>
  <p:tag name="FONT STYLE" val="SANS SERIF"/>
</p:tagLst>
</file>

<file path=ppt/tags/tag24.xml><?xml version="1.0" encoding="utf-8"?>
<p:tagLst xmlns:a="http://schemas.openxmlformats.org/drawingml/2006/main" xmlns:r="http://schemas.openxmlformats.org/officeDocument/2006/relationships" xmlns:p="http://schemas.openxmlformats.org/presentationml/2006/main">
  <p:tag name="TOP" val="491"/>
  <p:tag name="LEFT" val="59.5"/>
  <p:tag name="WIDTH" val="340.375"/>
  <p:tag name="HEIGHT" val="88.75"/>
</p:tagLst>
</file>

<file path=ppt/tags/tag25.xml><?xml version="1.0" encoding="utf-8"?>
<p:tagLst xmlns:a="http://schemas.openxmlformats.org/drawingml/2006/main" xmlns:r="http://schemas.openxmlformats.org/officeDocument/2006/relationships" xmlns:p="http://schemas.openxmlformats.org/presentationml/2006/main">
  <p:tag name="TOP" val="491"/>
  <p:tag name="LEFT" val="59.5"/>
  <p:tag name="WIDTH" val="340.375"/>
  <p:tag name="HEIGHT" val="88.75"/>
</p:tagLst>
</file>

<file path=ppt/tags/tag26.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27.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28.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2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3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3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3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40.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41.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42.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4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4.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5.xml><?xml version="1.0" encoding="utf-8"?>
<p:tagLst xmlns:a="http://schemas.openxmlformats.org/drawingml/2006/main" xmlns:r="http://schemas.openxmlformats.org/officeDocument/2006/relationships" xmlns:p="http://schemas.openxmlformats.org/presentationml/2006/main">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5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3.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54.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55.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5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9.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6.xml><?xml version="1.0" encoding="utf-8"?>
<p:tagLst xmlns:a="http://schemas.openxmlformats.org/drawingml/2006/main" xmlns:r="http://schemas.openxmlformats.org/officeDocument/2006/relationships" xmlns:p="http://schemas.openxmlformats.org/presentationml/2006/main">
  <p:tag name="TEXT_TYPE" val="DOCUMENT ID"/>
  <p:tag name="FONT STYLE" val="SANS SERIF"/>
</p:tagLst>
</file>

<file path=ppt/tags/tag60.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61.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6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7.xml><?xml version="1.0" encoding="utf-8"?>
<p:tagLst xmlns:a="http://schemas.openxmlformats.org/drawingml/2006/main" xmlns:r="http://schemas.openxmlformats.org/officeDocument/2006/relationships" xmlns:p="http://schemas.openxmlformats.org/presentationml/2006/main">
  <p:tag name="TEXT_TYPE" val="DIVIDER NUMBER"/>
  <p:tag name="FONT STYLE" val="SANS SERIF"/>
</p:tagLst>
</file>

<file path=ppt/tags/tag8.xml><?xml version="1.0" encoding="utf-8"?>
<p:tagLst xmlns:a="http://schemas.openxmlformats.org/drawingml/2006/main" xmlns:r="http://schemas.openxmlformats.org/officeDocument/2006/relationships" xmlns:p="http://schemas.openxmlformats.org/presentationml/2006/main">
  <p:tag name="TEXT_TYPE" val="DIVIDER TITLE"/>
  <p:tag name="FONT STYLE" val="SERIF"/>
</p:tagLst>
</file>

<file path=ppt/tags/tag9.xml><?xml version="1.0" encoding="utf-8"?>
<p:tagLst xmlns:a="http://schemas.openxmlformats.org/drawingml/2006/main" xmlns:r="http://schemas.openxmlformats.org/officeDocument/2006/relationships" xmlns:p="http://schemas.openxmlformats.org/presentationml/2006/main">
  <p:tag name="TEXT_TYPE" val="BLUE LINE"/>
</p:tagLst>
</file>

<file path=ppt/theme/theme1.xml><?xml version="1.0" encoding="utf-8"?>
<a:theme xmlns:a="http://schemas.openxmlformats.org/drawingml/2006/main" name="Default Design">
  <a:themeElements>
    <a:clrScheme name="Default Design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fontScheme name="Default Design">
      <a:majorFont>
        <a:latin typeface="UBSHeadline"/>
        <a:ea typeface="Arial Unicode MS"/>
        <a:cs typeface="Arial Unicode MS"/>
      </a:majorFont>
      <a:minorFont>
        <a:latin typeface="Frutiger 45 Light"/>
        <a:ea typeface="Arial Unicode MS"/>
        <a:cs typeface="Arial Unicode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n-US" sz="1100" b="1" i="0" u="none" strike="noStrike" cap="none" normalizeH="0" baseline="0" smtClean="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defRPr>
        </a:defPPr>
      </a:lstStyle>
    </a:spDef>
    <a:ln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n-US" sz="1100" b="1" i="0" u="none" strike="noStrike" cap="none" normalizeH="0" baseline="0" smtClean="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defRPr>
        </a:defPPr>
      </a:lstStyle>
    </a:lnDef>
  </a:objectDefaults>
  <a:extraClrSchemeLst>
    <a:extraClrScheme>
      <a:clrScheme name="Default Design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3783FF"/>
      </a:dk2>
      <a:lt2>
        <a:srgbClr val="295595"/>
      </a:lt2>
      <a:accent1>
        <a:srgbClr val="295595"/>
      </a:accent1>
      <a:accent2>
        <a:srgbClr val="FFFFFF"/>
      </a:accent2>
      <a:accent3>
        <a:srgbClr val="FFFFFF"/>
      </a:accent3>
      <a:accent4>
        <a:srgbClr val="000000"/>
      </a:accent4>
      <a:accent5>
        <a:srgbClr val="ACB4C8"/>
      </a:accent5>
      <a:accent6>
        <a:srgbClr val="E7E7E7"/>
      </a:accent6>
      <a:hlink>
        <a:srgbClr val="000000"/>
      </a:hlink>
      <a:folHlink>
        <a:srgbClr val="DDF2F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10082</TotalTime>
  <Words>1813</Words>
  <Application>Microsoft Macintosh PowerPoint</Application>
  <PresentationFormat>Custom</PresentationFormat>
  <Paragraphs>352</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Unicode MS</vt:lpstr>
      <vt:lpstr>新細明體</vt:lpstr>
      <vt:lpstr>Apple Chancery</vt:lpstr>
      <vt:lpstr>Arial</vt:lpstr>
      <vt:lpstr>Frutiger 45 Light</vt:lpstr>
      <vt:lpstr>Symbol</vt:lpstr>
      <vt:lpstr>Times New Roman</vt:lpstr>
      <vt:lpstr>UBSHeadline</vt:lpstr>
      <vt:lpstr>Default Design</vt:lpstr>
      <vt:lpstr>Politics and Perplexity in Python</vt:lpstr>
      <vt:lpstr>SECTION 1</vt:lpstr>
      <vt:lpstr>Project Overview</vt:lpstr>
      <vt:lpstr>Different Players and Viewpoints</vt:lpstr>
      <vt:lpstr>It’s Not NLP without a Word Cloud!</vt:lpstr>
      <vt:lpstr>Word Clouds by Group</vt:lpstr>
      <vt:lpstr>Comparison of Top 20 Words</vt:lpstr>
      <vt:lpstr>Potential Hazard: Similar Language across Opposing Viewpoints</vt:lpstr>
      <vt:lpstr>SECTION 2</vt:lpstr>
      <vt:lpstr>What is Machine Learning?</vt:lpstr>
      <vt:lpstr>Machine Learning Model Flow</vt:lpstr>
      <vt:lpstr>General Machine Learning Tasks</vt:lpstr>
      <vt:lpstr>Where Does NLP Fit into Machine Learning?</vt:lpstr>
      <vt:lpstr>How Do Machine Learning Models Consume Data?</vt:lpstr>
      <vt:lpstr>Python Data Science “Stack” for this Project</vt:lpstr>
      <vt:lpstr>Project Workflow</vt:lpstr>
      <vt:lpstr>Vectorizer Overview</vt:lpstr>
      <vt:lpstr>SECTION 3</vt:lpstr>
      <vt:lpstr>Clustering Overview</vt:lpstr>
      <vt:lpstr>How to Examine the Clusters – Example Data</vt:lpstr>
      <vt:lpstr>Code Example</vt:lpstr>
      <vt:lpstr>Chart Comparison for Different Vectorizers</vt:lpstr>
      <vt:lpstr>Chart Comparison for Different Vectorizers</vt:lpstr>
      <vt:lpstr>Examine those Clusters!</vt:lpstr>
      <vt:lpstr>Cluster Assignments vs. Labeled Data</vt:lpstr>
      <vt:lpstr>SECTION 4</vt:lpstr>
      <vt:lpstr>Sentiment Classification Overview</vt:lpstr>
      <vt:lpstr>Round I: Pick your Horse!</vt:lpstr>
      <vt:lpstr>Round I Performance Comparison (Accuracy)</vt:lpstr>
      <vt:lpstr>Round II: Pick your Horse!</vt:lpstr>
      <vt:lpstr>Round II Performance Comparison</vt:lpstr>
      <vt:lpstr>Demo of the Winning Model</vt:lpstr>
      <vt:lpstr>Conclusions</vt:lpstr>
      <vt:lpstr>APPENDIX A</vt:lpstr>
      <vt:lpstr>Resources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Politics and Perplexity in Python: Sentiment Analysis on the Clean Water Rule</dc:title>
  <dc:subject/>
  <dc:creator/>
  <cp:keywords>Python, NLP, Machine Learning, NH-Python</cp:keywords>
  <dc:description/>
  <cp:lastModifiedBy>Heather Kusmierz</cp:lastModifiedBy>
  <cp:revision>907</cp:revision>
  <cp:lastPrinted>2020-04-21T20:52:41Z</cp:lastPrinted>
  <dcterms:created xsi:type="dcterms:W3CDTF">2002-05-03T03:00:09Z</dcterms:created>
  <dcterms:modified xsi:type="dcterms:W3CDTF">2020-04-24T17:55:33Z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tion-T">
    <vt:lpwstr>SECTION</vt:lpwstr>
  </property>
  <property fmtid="{D5CDD505-2E9C-101B-9397-08002B2CF9AE}" pid="3" name="Appendix-T">
    <vt:lpwstr>APPENDIX</vt:lpwstr>
  </property>
  <property fmtid="{D5CDD505-2E9C-101B-9397-08002B2CF9AE}" pid="4" name="DividerTitle-T">
    <vt:lpwstr>&lt;&lt;Divider Title&gt;&gt;</vt:lpwstr>
  </property>
  <property fmtid="{D5CDD505-2E9C-101B-9397-08002B2CF9AE}" pid="5" name="split-s">
    <vt:lpwstr>0</vt:lpwstr>
  </property>
  <property fmtid="{D5CDD505-2E9C-101B-9397-08002B2CF9AE}" pid="6" name="split-a">
    <vt:lpwstr>0</vt:lpwstr>
  </property>
  <property fmtid="{D5CDD505-2E9C-101B-9397-08002B2CF9AE}" pid="7" name="Month-T">
    <vt:lpwstr> </vt:lpwstr>
  </property>
  <property fmtid="{D5CDD505-2E9C-101B-9397-08002B2CF9AE}" pid="8" name="Private-T">
    <vt:lpwstr>Private</vt:lpwstr>
  </property>
  <property fmtid="{D5CDD505-2E9C-101B-9397-08002B2CF9AE}" pid="9" name="TableOfContents-T">
    <vt:lpwstr>Table of Contents</vt:lpwstr>
  </property>
  <property fmtid="{D5CDD505-2E9C-101B-9397-08002B2CF9AE}" pid="10" name="Quote-T">
    <vt:lpwstr>&lt;&lt;Quote&gt;&gt;</vt:lpwstr>
  </property>
  <property fmtid="{D5CDD505-2E9C-101B-9397-08002B2CF9AE}" pid="11" name="Logo-T">
    <vt:lpwstr>&lt;&lt;Logo&gt;&gt;</vt:lpwstr>
  </property>
  <property fmtid="{D5CDD505-2E9C-101B-9397-08002B2CF9AE}" pid="12" name="Amount_DealType-T">
    <vt:lpwstr>Amount Deal Type</vt:lpwstr>
  </property>
  <property fmtid="{D5CDD505-2E9C-101B-9397-08002B2CF9AE}" pid="13" name="PresentationTitle-T">
    <vt:lpwstr>&lt;&lt;Presentation Title&gt;&gt;</vt:lpwstr>
  </property>
  <property fmtid="{D5CDD505-2E9C-101B-9397-08002B2CF9AE}" pid="14" name="PresentationSubTitle-T">
    <vt:lpwstr>&lt;&lt;Presentation Subtitle&gt;&gt;</vt:lpwstr>
  </property>
  <property fmtid="{D5CDD505-2E9C-101B-9397-08002B2CF9AE}" pid="15" name="PageHeading-T">
    <vt:lpwstr>&lt;&lt;Page Heading&gt;&gt;</vt:lpwstr>
  </property>
  <property fmtid="{D5CDD505-2E9C-101B-9397-08002B2CF9AE}" pid="16" name="MessageText-T">
    <vt:lpwstr>&lt;&lt;Message&gt;&gt;</vt:lpwstr>
  </property>
  <property fmtid="{D5CDD505-2E9C-101B-9397-08002B2CF9AE}" pid="17" name="Security-T">
    <vt:lpwstr>STRICTLY CONFIDENTIAL</vt:lpwstr>
  </property>
  <property fmtid="{D5CDD505-2E9C-101B-9397-08002B2CF9AE}" pid="18" name="ContactInformation-T">
    <vt:lpwstr>Contact Information</vt:lpwstr>
  </property>
  <property fmtid="{D5CDD505-2E9C-101B-9397-08002B2CF9AE}" pid="19" name="Appendices-T">
    <vt:lpwstr>Appendices</vt:lpwstr>
  </property>
  <property fmtid="{D5CDD505-2E9C-101B-9397-08002B2CF9AE}" pid="20" name="AwardTitle-T">
    <vt:lpwstr>&lt;&lt;Award Title&gt;&gt;</vt:lpwstr>
  </property>
  <property fmtid="{D5CDD505-2E9C-101B-9397-08002B2CF9AE}" pid="21" name="AwardSubTitle-T">
    <vt:lpwstr>&lt;&lt;Award Subtitle&gt;&gt;</vt:lpwstr>
  </property>
  <property fmtid="{D5CDD505-2E9C-101B-9397-08002B2CF9AE}" pid="22" name="BiographicalDetails-T">
    <vt:lpwstr>&lt;&lt;Biographical Details&gt;&gt;</vt:lpwstr>
  </property>
  <property fmtid="{D5CDD505-2E9C-101B-9397-08002B2CF9AE}" pid="23" name="Conclusion-T">
    <vt:lpwstr>&lt;&lt;Conclusion&gt;&gt;</vt:lpwstr>
  </property>
  <property fmtid="{D5CDD505-2E9C-101B-9397-08002B2CF9AE}" pid="24" name="Continued-T">
    <vt:lpwstr>Continued</vt:lpwstr>
  </property>
  <property fmtid="{D5CDD505-2E9C-101B-9397-08002B2CF9AE}" pid="25" name="Draft-T">
    <vt:lpwstr>DRAFT</vt:lpwstr>
  </property>
  <property fmtid="{D5CDD505-2E9C-101B-9397-08002B2CF9AE}" pid="26" name="LayoutHeading-T">
    <vt:lpwstr>&lt;&lt;Layout Heading&gt;&gt;</vt:lpwstr>
  </property>
  <property fmtid="{D5CDD505-2E9C-101B-9397-08002B2CF9AE}" pid="27" name="Name-T">
    <vt:lpwstr>&lt;&lt;Name&gt;&gt;</vt:lpwstr>
  </property>
  <property fmtid="{D5CDD505-2E9C-101B-9397-08002B2CF9AE}" pid="28" name="Notes-T">
    <vt:lpwstr>Notes</vt:lpwstr>
  </property>
  <property fmtid="{D5CDD505-2E9C-101B-9397-08002B2CF9AE}" pid="29" name="QuoteSource-T">
    <vt:lpwstr>&lt;&lt;Quote Source&gt;&gt;</vt:lpwstr>
  </property>
  <property fmtid="{D5CDD505-2E9C-101B-9397-08002B2CF9AE}" pid="30" name="Sections-T">
    <vt:lpwstr>Sections</vt:lpwstr>
  </property>
  <property fmtid="{D5CDD505-2E9C-101B-9397-08002B2CF9AE}" pid="31" name="Source-T">
    <vt:lpwstr>Source</vt:lpwstr>
  </property>
  <property fmtid="{D5CDD505-2E9C-101B-9397-08002B2CF9AE}" pid="32" name="Subappendix-T">
    <vt:lpwstr>Subappendix</vt:lpwstr>
  </property>
  <property fmtid="{D5CDD505-2E9C-101B-9397-08002B2CF9AE}" pid="33" name="Subsection-T">
    <vt:lpwstr>Subsection</vt:lpwstr>
  </property>
  <property fmtid="{D5CDD505-2E9C-101B-9397-08002B2CF9AE}" pid="34" name="Subsubappendix-T">
    <vt:lpwstr>Subsubappendix</vt:lpwstr>
  </property>
  <property fmtid="{D5CDD505-2E9C-101B-9397-08002B2CF9AE}" pid="35" name="Subsubsection-T">
    <vt:lpwstr>Subsubsection</vt:lpwstr>
  </property>
  <property fmtid="{D5CDD505-2E9C-101B-9397-08002B2CF9AE}" pid="36" name="Title-T">
    <vt:lpwstr>&lt;&lt;Title&gt;&gt;</vt:lpwstr>
  </property>
  <property fmtid="{D5CDD505-2E9C-101B-9397-08002B2CF9AE}" pid="37" name="PresPrintTemplate">
    <vt:bool>true</vt:bool>
  </property>
  <property fmtid="{D5CDD505-2E9C-101B-9397-08002B2CF9AE}" pid="38" name="Address-T">
    <vt:lpwstr>&lt;&lt;Address&gt;&gt;</vt:lpwstr>
  </property>
  <property fmtid="{D5CDD505-2E9C-101B-9397-08002B2CF9AE}" pid="39" name="Average-T">
    <vt:lpwstr>Average</vt:lpwstr>
  </property>
  <property fmtid="{D5CDD505-2E9C-101B-9397-08002B2CF9AE}" pid="40" name="AmountDealType-T">
    <vt:lpwstr>&lt;&lt;Amt./deal-Type&gt;&gt;</vt:lpwstr>
  </property>
  <property fmtid="{D5CDD505-2E9C-101B-9397-08002B2CF9AE}" pid="41" name="ContactDetails-T">
    <vt:lpwstr>&lt;&lt;Contact Details&gt;&gt;</vt:lpwstr>
  </property>
  <property fmtid="{D5CDD505-2E9C-101B-9397-08002B2CF9AE}" pid="42" name="ContactName-T">
    <vt:lpwstr>&lt;&lt;Contact Name&gt;&gt;</vt:lpwstr>
  </property>
  <property fmtid="{D5CDD505-2E9C-101B-9397-08002B2CF9AE}" pid="43" name="Date-T">
    <vt:lpwstr>&lt;&lt;Date&gt;&gt;</vt:lpwstr>
  </property>
  <property fmtid="{D5CDD505-2E9C-101B-9397-08002B2CF9AE}" pid="44" name="EMailAddress-T">
    <vt:lpwstr>&lt;&lt;Email Address&gt;&gt;</vt:lpwstr>
  </property>
  <property fmtid="{D5CDD505-2E9C-101B-9397-08002B2CF9AE}" pid="45" name="LegalEntity-T">
    <vt:lpwstr>&lt;&lt;Legal Entity&gt;&gt;</vt:lpwstr>
  </property>
  <property fmtid="{D5CDD505-2E9C-101B-9397-08002B2CF9AE}" pid="46" name="Summary-T">
    <vt:lpwstr>&lt;&lt;Summary&gt;&gt;</vt:lpwstr>
  </property>
  <property fmtid="{D5CDD505-2E9C-101B-9397-08002B2CF9AE}" pid="47" name="TableHeading-T">
    <vt:lpwstr>&lt;&lt;Table Heading&gt;&gt;</vt:lpwstr>
  </property>
  <property fmtid="{D5CDD505-2E9C-101B-9397-08002B2CF9AE}" pid="48" name="TableSubheading-T">
    <vt:lpwstr>&lt;&lt;Table Subheading&gt;&gt;</vt:lpwstr>
  </property>
  <property fmtid="{D5CDD505-2E9C-101B-9397-08002B2CF9AE}" pid="49" name="TelephoneNumber-T">
    <vt:lpwstr>&lt;&lt;Telephone Number&gt;&gt;</vt:lpwstr>
  </property>
  <property fmtid="{D5CDD505-2E9C-101B-9397-08002B2CF9AE}" pid="50" name="Text-T">
    <vt:lpwstr>&lt;&lt;Text&gt;&gt;</vt:lpwstr>
  </property>
  <property fmtid="{D5CDD505-2E9C-101B-9397-08002B2CF9AE}" pid="51" name="WebAddress-T">
    <vt:lpwstr>&lt;&lt;Web Address</vt:lpwstr>
  </property>
  <property fmtid="{D5CDD505-2E9C-101B-9397-08002B2CF9AE}" pid="52" name="Year-T">
    <vt:lpwstr>&lt;&lt;Year&gt;&gt;</vt:lpwstr>
  </property>
  <property fmtid="{D5CDD505-2E9C-101B-9397-08002B2CF9AE}" pid="53" name="DateFormat-T">
    <vt:lpwstr>MM/DD/YY H:MM</vt:lpwstr>
  </property>
  <property fmtid="{D5CDD505-2E9C-101B-9397-08002B2CF9AE}" pid="54" name="FullPathName">
    <vt:lpwstr> </vt:lpwstr>
  </property>
  <property fmtid="{D5CDD505-2E9C-101B-9397-08002B2CF9AE}" pid="55" name="Keywords">
    <vt:lpwstr>C:\DPS\Pres\PPT\PresPrint.pot</vt:lpwstr>
  </property>
  <property fmtid="{D5CDD505-2E9C-101B-9397-08002B2CF9AE}" pid="56" name="CurrentAddinVersion">
    <vt:lpwstr>2.3.03</vt:lpwstr>
  </property>
  <property fmtid="{D5CDD505-2E9C-101B-9397-08002B2CF9AE}" pid="57" name="JapanCalendar">
    <vt:lpwstr>年</vt:lpwstr>
  </property>
  <property fmtid="{D5CDD505-2E9C-101B-9397-08002B2CF9AE}" pid="58" name="Language">
    <vt:lpwstr>1033</vt:lpwstr>
  </property>
  <property fmtid="{D5CDD505-2E9C-101B-9397-08002B2CF9AE}" pid="59" name="CreatedAddinVersion">
    <vt:lpwstr>2.3.03</vt:lpwstr>
  </property>
  <property fmtid="{D5CDD505-2E9C-101B-9397-08002B2CF9AE}" pid="60" name="CreatedTemplateVersion">
    <vt:lpwstr>2.3.03</vt:lpwstr>
  </property>
  <property fmtid="{D5CDD505-2E9C-101B-9397-08002B2CF9AE}" pid="61" name="CreateDate">
    <vt:lpwstr>3/28/2007 3:14:51 PM</vt:lpwstr>
  </property>
  <property fmtid="{D5CDD505-2E9C-101B-9397-08002B2CF9AE}" pid="62" name="CoverLogoIncluded">
    <vt:lpwstr>True</vt:lpwstr>
  </property>
  <property fmtid="{D5CDD505-2E9C-101B-9397-08002B2CF9AE}" pid="63" name="CoverLogoID">
    <vt:lpwstr>inv_bank_co</vt:lpwstr>
  </property>
  <property fmtid="{D5CDD505-2E9C-101B-9397-08002B2CF9AE}" pid="64" name="InsideLogoIncluded">
    <vt:lpwstr>True</vt:lpwstr>
  </property>
  <property fmtid="{D5CDD505-2E9C-101B-9397-08002B2CF9AE}" pid="65" name="InsideLogoID">
    <vt:lpwstr>inv_bank_co</vt:lpwstr>
  </property>
  <property fmtid="{D5CDD505-2E9C-101B-9397-08002B2CF9AE}" pid="66" name="IncludeID.Ppt">
    <vt:lpwstr>True</vt:lpwstr>
  </property>
  <property fmtid="{D5CDD505-2E9C-101B-9397-08002B2CF9AE}" pid="67" name="IDStampItems">
    <vt:lpwstr>0</vt:lpwstr>
  </property>
  <property fmtid="{D5CDD505-2E9C-101B-9397-08002B2CF9AE}" pid="68" name="DraftStamp.Ppt">
    <vt:lpwstr>False</vt:lpwstr>
  </property>
  <property fmtid="{D5CDD505-2E9C-101B-9397-08002B2CF9AE}" pid="69" name="TOC.Ppt">
    <vt:lpwstr>True</vt:lpwstr>
  </property>
  <property fmtid="{D5CDD505-2E9C-101B-9397-08002B2CF9AE}" pid="70" name="TocSecLevel1">
    <vt:lpwstr>1</vt:lpwstr>
  </property>
  <property fmtid="{D5CDD505-2E9C-101B-9397-08002B2CF9AE}" pid="71" name="TocSecLevel2">
    <vt:lpwstr>2</vt:lpwstr>
  </property>
  <property fmtid="{D5CDD505-2E9C-101B-9397-08002B2CF9AE}" pid="72" name="TocSecLevel3">
    <vt:lpwstr>3</vt:lpwstr>
  </property>
  <property fmtid="{D5CDD505-2E9C-101B-9397-08002B2CF9AE}" pid="73" name="TocApdxLevel1">
    <vt:lpwstr>4</vt:lpwstr>
  </property>
  <property fmtid="{D5CDD505-2E9C-101B-9397-08002B2CF9AE}" pid="74" name="TocApdxLevel2">
    <vt:lpwstr>5</vt:lpwstr>
  </property>
  <property fmtid="{D5CDD505-2E9C-101B-9397-08002B2CF9AE}" pid="75" name="TocApdxLevel3">
    <vt:lpwstr>6</vt:lpwstr>
  </property>
  <property fmtid="{D5CDD505-2E9C-101B-9397-08002B2CF9AE}" pid="76" name="SPageNumbering1.Ppt">
    <vt:lpwstr>True</vt:lpwstr>
  </property>
  <property fmtid="{D5CDD505-2E9C-101B-9397-08002B2CF9AE}" pid="77" name="SPageNumbering2.Ppt">
    <vt:lpwstr>False</vt:lpwstr>
  </property>
  <property fmtid="{D5CDD505-2E9C-101B-9397-08002B2CF9AE}" pid="78" name="SPageNumbering3.Ppt">
    <vt:lpwstr>False</vt:lpwstr>
  </property>
  <property fmtid="{D5CDD505-2E9C-101B-9397-08002B2CF9AE}" pid="79" name="APageNumbering1.Ppt">
    <vt:lpwstr>True</vt:lpwstr>
  </property>
  <property fmtid="{D5CDD505-2E9C-101B-9397-08002B2CF9AE}" pid="80" name="APageNumbering2.Ppt">
    <vt:lpwstr>False</vt:lpwstr>
  </property>
  <property fmtid="{D5CDD505-2E9C-101B-9397-08002B2CF9AE}" pid="81" name="APageNumbering3.Ppt">
    <vt:lpwstr>False</vt:lpwstr>
  </property>
  <property fmtid="{D5CDD505-2E9C-101B-9397-08002B2CF9AE}" pid="82" name="ContactPage.Ppt">
    <vt:lpwstr>True</vt:lpwstr>
  </property>
  <property fmtid="{D5CDD505-2E9C-101B-9397-08002B2CF9AE}" pid="83" name="CompanyName">
    <vt:lpwstr>UBS Securities LLC</vt:lpwstr>
  </property>
  <property fmtid="{D5CDD505-2E9C-101B-9397-08002B2CF9AE}" pid="84" name="CompanyNameExtension">
    <vt:lpwstr/>
  </property>
  <property fmtid="{D5CDD505-2E9C-101B-9397-08002B2CF9AE}" pid="85" name="CompanyDescriptor">
    <vt:lpwstr/>
  </property>
  <property fmtid="{D5CDD505-2E9C-101B-9397-08002B2CF9AE}" pid="86" name="CompanyType">
    <vt:lpwstr>2</vt:lpwstr>
  </property>
  <property fmtid="{D5CDD505-2E9C-101B-9397-08002B2CF9AE}" pid="87" name="BusinessUnit">
    <vt:lpwstr>4</vt:lpwstr>
  </property>
  <property fmtid="{D5CDD505-2E9C-101B-9397-08002B2CF9AE}" pid="88" name="Address.Office">
    <vt:lpwstr>299 Park Avenue_x000d_
New York NY 10171</vt:lpwstr>
  </property>
  <property fmtid="{D5CDD505-2E9C-101B-9397-08002B2CF9AE}" pid="89" name="Fax1.Office">
    <vt:lpwstr/>
  </property>
  <property fmtid="{D5CDD505-2E9C-101B-9397-08002B2CF9AE}" pid="90" name="Phone1.Office">
    <vt:lpwstr>+1-212-821 3000</vt:lpwstr>
  </property>
  <property fmtid="{D5CDD505-2E9C-101B-9397-08002B2CF9AE}" pid="91" name="CompanyID">
    <vt:lpwstr>C606</vt:lpwstr>
  </property>
  <property fmtid="{D5CDD505-2E9C-101B-9397-08002B2CF9AE}" pid="92" name="CompanyLCID">
    <vt:lpwstr>1033</vt:lpwstr>
  </property>
  <property fmtid="{D5CDD505-2E9C-101B-9397-08002B2CF9AE}" pid="93" name="AuthorInfoIncluded">
    <vt:lpwstr>False</vt:lpwstr>
  </property>
  <property fmtid="{D5CDD505-2E9C-101B-9397-08002B2CF9AE}" pid="94" name="AuthorInfoName">
    <vt:lpwstr/>
  </property>
  <property fmtid="{D5CDD505-2E9C-101B-9397-08002B2CF9AE}" pid="95" name="AuthorInfoDetails1">
    <vt:lpwstr/>
  </property>
  <property fmtid="{D5CDD505-2E9C-101B-9397-08002B2CF9AE}" pid="96" name="AuthorInfoDetails2">
    <vt:lpwstr/>
  </property>
  <property fmtid="{D5CDD505-2E9C-101B-9397-08002B2CF9AE}" pid="97" name="AuthorInfoEmail">
    <vt:lpwstr/>
  </property>
  <property fmtid="{D5CDD505-2E9C-101B-9397-08002B2CF9AE}" pid="98" name="AuthorInfoPhone">
    <vt:lpwstr/>
  </property>
  <property fmtid="{D5CDD505-2E9C-101B-9397-08002B2CF9AE}" pid="99" name="Endorsement">
    <vt:lpwstr>UBS Investment Bank is a business group of UBS AG_x000d_
UBS Securities LLC is a subsidiary of UBS AG</vt:lpwstr>
  </property>
  <property fmtid="{D5CDD505-2E9C-101B-9397-08002B2CF9AE}" pid="100" name="CoverPage.Ppt">
    <vt:lpwstr>True</vt:lpwstr>
  </property>
  <property fmtid="{D5CDD505-2E9C-101B-9397-08002B2CF9AE}" pid="101" name="CoverPhoto.Ppt">
    <vt:lpwstr/>
  </property>
  <property fmtid="{D5CDD505-2E9C-101B-9397-08002B2CF9AE}" pid="102" name="CoverPhotoLocation.Ppt">
    <vt:lpwstr>0</vt:lpwstr>
  </property>
  <property fmtid="{D5CDD505-2E9C-101B-9397-08002B2CF9AE}" pid="103" name="CoverPhotoPath">
    <vt:lpwstr/>
  </property>
  <property fmtid="{D5CDD505-2E9C-101B-9397-08002B2CF9AE}" pid="104" name="SecurityLevel">
    <vt:lpwstr>4</vt:lpwstr>
  </property>
  <property fmtid="{D5CDD505-2E9C-101B-9397-08002B2CF9AE}" pid="105" name="CoverPhotoIncluded">
    <vt:lpwstr>False</vt:lpwstr>
  </property>
  <property fmtid="{D5CDD505-2E9C-101B-9397-08002B2CF9AE}" pid="106" name="CoverPhotoIsCustom">
    <vt:lpwstr>False</vt:lpwstr>
  </property>
  <property fmtid="{D5CDD505-2E9C-101B-9397-08002B2CF9AE}" pid="107" name="SectionDivider.Ppt">
    <vt:lpwstr>True</vt:lpwstr>
  </property>
  <property fmtid="{D5CDD505-2E9C-101B-9397-08002B2CF9AE}" pid="108" name="IDStampDateFormatID">
    <vt:lpwstr>F1</vt:lpwstr>
  </property>
  <property fmtid="{D5CDD505-2E9C-101B-9397-08002B2CF9AE}" pid="109" name="IDStampDateFormat-T">
    <vt:lpwstr>MMMM d, yyyy h:mm AM/PM</vt:lpwstr>
  </property>
  <property fmtid="{D5CDD505-2E9C-101B-9397-08002B2CF9AE}" pid="110" name="CoverPageDateFormatID">
    <vt:lpwstr>F1</vt:lpwstr>
  </property>
  <property fmtid="{D5CDD505-2E9C-101B-9397-08002B2CF9AE}" pid="111" name="CoverPageDateFormatFilter">
    <vt:lpwstr>0</vt:lpwstr>
  </property>
  <property fmtid="{D5CDD505-2E9C-101B-9397-08002B2CF9AE}" pid="112" name="CoverPageDateFormat-T">
    <vt:lpwstr>MMMM d, yyyy</vt:lpwstr>
  </property>
  <property fmtid="{D5CDD505-2E9C-101B-9397-08002B2CF9AE}" pid="113" name="DisclaimerPage.Ppt">
    <vt:lpwstr>False</vt:lpwstr>
  </property>
  <property fmtid="{D5CDD505-2E9C-101B-9397-08002B2CF9AE}" pid="114" name="DisclaimerID.Ppt">
    <vt:lpwstr>D8</vt:lpwstr>
  </property>
  <property fmtid="{D5CDD505-2E9C-101B-9397-08002B2CF9AE}" pid="115" name="UseInternalUBSFont.Office">
    <vt:lpwstr>True</vt:lpwstr>
  </property>
  <property fmtid="{D5CDD505-2E9C-101B-9397-08002B2CF9AE}" pid="116" name="Subheading-T">
    <vt:lpwstr>&lt;&lt;Table Subheading&gt;&gt;</vt:lpwstr>
  </property>
  <property fmtid="{D5CDD505-2E9C-101B-9397-08002B2CF9AE}" pid="117" name="CalendarDateFormatID">
    <vt:lpwstr>F1</vt:lpwstr>
  </property>
  <property fmtid="{D5CDD505-2E9C-101B-9397-08002B2CF9AE}" pid="118" name="CalendarStartDay">
    <vt:lpwstr>1</vt:lpwstr>
  </property>
  <property fmtid="{D5CDD505-2E9C-101B-9397-08002B2CF9AE}" pid="119" name="DateFormat.Ppt">
    <vt:lpwstr>F1</vt:lpwstr>
  </property>
</Properties>
</file>