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76" r:id="rId6"/>
    <p:sldId id="275" r:id="rId7"/>
    <p:sldId id="259" r:id="rId8"/>
    <p:sldId id="263" r:id="rId9"/>
    <p:sldId id="270" r:id="rId10"/>
    <p:sldId id="269" r:id="rId11"/>
    <p:sldId id="262" r:id="rId12"/>
    <p:sldId id="271" r:id="rId13"/>
    <p:sldId id="272" r:id="rId14"/>
    <p:sldId id="273" r:id="rId15"/>
    <p:sldId id="274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354"/>
  </p:normalViewPr>
  <p:slideViewPr>
    <p:cSldViewPr snapToGrid="0" snapToObjects="1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9FFBC-91A7-404B-8C67-4D708411DE9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762B9-5B9B-4B4A-A83A-6C91EEC8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files: multiple comments per post</a:t>
            </a:r>
          </a:p>
          <a:p>
            <a:pPr marL="171450" indent="-171450">
              <a:buFontTx/>
              <a:buChar char="-"/>
            </a:pPr>
            <a:r>
              <a:rPr lang="en-US" dirty="0"/>
              <a:t>Wiki: searched Wikipedia category pages like ”television actress”, “male tennis players”, etc. and searched for their verified Facebook pages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Fitocracy</a:t>
            </a:r>
            <a:r>
              <a:rPr lang="en-US" dirty="0"/>
              <a:t> and Reddit: only one comment per post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TED: multiple responses per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762B9-5B9B-4B4A-A83A-6C91EEC85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more questions – as we’ll see later, they’re barely used and data isn’t really meaningful</a:t>
            </a:r>
          </a:p>
          <a:p>
            <a:r>
              <a:rPr lang="en-US" dirty="0"/>
              <a:t>Unsure how to search for compliments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762B9-5B9B-4B4A-A83A-6C91EEC85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text contains some info about the poster that wasn’t listed in the posts file, thought that was weird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762B9-5B9B-4B4A-A83A-6C91EEC85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pPr marL="171450" indent="-171450">
              <a:buFontTx/>
              <a:buChar char="-"/>
            </a:pPr>
            <a:r>
              <a:rPr lang="en-US" dirty="0"/>
              <a:t>Female posters have longer posts for ¾ (congress, </a:t>
            </a:r>
            <a:r>
              <a:rPr lang="en-US" dirty="0" err="1"/>
              <a:t>fitocracy</a:t>
            </a:r>
            <a:r>
              <a:rPr lang="en-US" dirty="0"/>
              <a:t>, and reddit), female responders have longer responses (when info available)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Sentence length correlated with post length – when females have longer posts, they also have longer sentences. When males have longer posts, they also have longer sentences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Responses to female posters longer</a:t>
            </a:r>
          </a:p>
          <a:p>
            <a:pPr marL="171450" indent="-171450">
              <a:buFontTx/>
              <a:buChar char="-"/>
            </a:pPr>
            <a:r>
              <a:rPr lang="en-US" dirty="0"/>
              <a:t>Females use hedges more often than males (except in wiki)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QUESTIONS: none of this went how I planned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think I have enough, there’s only like .2% of posts that use questions</a:t>
            </a:r>
          </a:p>
          <a:p>
            <a:pPr marL="0" indent="0">
              <a:buFontTx/>
              <a:buNone/>
            </a:pPr>
            <a:r>
              <a:rPr lang="en-US" dirty="0"/>
              <a:t>Note: haven’t looked at compliments and don’t know if I will. May need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762B9-5B9B-4B4A-A83A-6C91EEC85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1:</a:t>
            </a:r>
          </a:p>
          <a:p>
            <a:pPr marL="171450" indent="-171450">
              <a:buFontTx/>
              <a:buChar char="-"/>
            </a:pPr>
            <a:r>
              <a:rPr lang="en-US" dirty="0"/>
              <a:t>Facebook files posts, </a:t>
            </a:r>
            <a:r>
              <a:rPr lang="en-US" dirty="0" err="1"/>
              <a:t>Fitocracy</a:t>
            </a:r>
            <a:r>
              <a:rPr lang="en-US" dirty="0"/>
              <a:t> posts and responses, Reddit posts, and some Reddit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762B9-5B9B-4B4A-A83A-6C91EEC850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5757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60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369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282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162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229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3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6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93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34A90-EB03-42F3-8859-2C2B2724C058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4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2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robvoigt/rtgend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B90-9C5B-B947-BED6-6F5A2749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Gendered Interaction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26461-51A2-9349-8168-8E972EAD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By Katie Thomas</a:t>
            </a:r>
          </a:p>
        </p:txBody>
      </p:sp>
    </p:spTree>
    <p:extLst>
      <p:ext uri="{BB962C8B-B14F-4D97-AF65-F5344CB8AC3E}">
        <p14:creationId xmlns:p14="http://schemas.microsoft.com/office/powerpoint/2010/main" val="185766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822D-9922-0242-AF1C-8FE25F7C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482" y="356384"/>
            <a:ext cx="9601200" cy="1485900"/>
          </a:xfrm>
        </p:spPr>
        <p:txBody>
          <a:bodyPr/>
          <a:lstStyle/>
          <a:p>
            <a:r>
              <a:rPr lang="en-US" dirty="0"/>
              <a:t>Findings: Gender x 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1A6726-52D7-8C40-9B07-7F068C8A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77769"/>
              </p:ext>
            </p:extLst>
          </p:nvPr>
        </p:nvGraphicFramePr>
        <p:xfrm>
          <a:off x="1379482" y="1099334"/>
          <a:ext cx="10084677" cy="479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434">
                  <a:extLst>
                    <a:ext uri="{9D8B030D-6E8A-4147-A177-3AD203B41FA5}">
                      <a16:colId xmlns:a16="http://schemas.microsoft.com/office/drawing/2014/main" val="2384516706"/>
                    </a:ext>
                  </a:extLst>
                </a:gridCol>
                <a:gridCol w="3689132">
                  <a:extLst>
                    <a:ext uri="{9D8B030D-6E8A-4147-A177-3AD203B41FA5}">
                      <a16:colId xmlns:a16="http://schemas.microsoft.com/office/drawing/2014/main" val="3301741596"/>
                    </a:ext>
                  </a:extLst>
                </a:gridCol>
                <a:gridCol w="3668111">
                  <a:extLst>
                    <a:ext uri="{9D8B030D-6E8A-4147-A177-3AD203B41FA5}">
                      <a16:colId xmlns:a16="http://schemas.microsoft.com/office/drawing/2014/main" val="421259269"/>
                    </a:ext>
                  </a:extLst>
                </a:gridCol>
              </a:tblGrid>
              <a:tr h="818967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Male responder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Female responder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75505"/>
                  </a:ext>
                </a:extLst>
              </a:tr>
              <a:tr h="1986875">
                <a:tc>
                  <a:txBody>
                    <a:bodyPr/>
                    <a:lstStyle/>
                    <a:p>
                      <a:r>
                        <a:rPr lang="en-US" sz="3200" b="1" dirty="0"/>
                        <a:t>Male 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/>
                        <a:t>Fitocracy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Longer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Longer sentences in response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Reddit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Shorter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/>
                        <a:t>Fitocracy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Shorter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Shorter sentences in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70537"/>
                  </a:ext>
                </a:extLst>
              </a:tr>
              <a:tr h="1986875">
                <a:tc>
                  <a:txBody>
                    <a:bodyPr/>
                    <a:lstStyle/>
                    <a:p>
                      <a:r>
                        <a:rPr lang="en-US" sz="3200" b="1" dirty="0"/>
                        <a:t>Female 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/>
                        <a:t>Fitocracy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Shorter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Shorter sentences in response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Reddit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Longer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/>
                        <a:t>Fitocracy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Longer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Longer sentences in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670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9C9371-8B51-2F4E-A63D-4B728B57C1CC}"/>
              </a:ext>
            </a:extLst>
          </p:cNvPr>
          <p:cNvSpPr txBox="1"/>
          <p:nvPr/>
        </p:nvSpPr>
        <p:spPr>
          <a:xfrm>
            <a:off x="727841" y="5855285"/>
            <a:ext cx="1154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saying “longer”, “shorter” - this refers to the difference between the rows in the specific responder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Reddit is opposite of </a:t>
            </a:r>
            <a:r>
              <a:rPr lang="en-US" sz="1400" dirty="0" err="1"/>
              <a:t>Fitocracy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Could this be because female posters are so much more rare?</a:t>
            </a:r>
          </a:p>
        </p:txBody>
      </p:sp>
    </p:spTree>
    <p:extLst>
      <p:ext uri="{BB962C8B-B14F-4D97-AF65-F5344CB8AC3E}">
        <p14:creationId xmlns:p14="http://schemas.microsoft.com/office/powerpoint/2010/main" val="388943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44A2-3235-B64C-8B43-E9B2D713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D78E-71A9-B94B-974D-CA2F99F5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1. Identify gender by looking at text, regardless of if poster or responder</a:t>
            </a:r>
          </a:p>
          <a:p>
            <a:pPr lvl="2"/>
            <a:r>
              <a:rPr lang="en-US" dirty="0"/>
              <a:t>Merged all sample files of posters (always know gender) and some responders (sometimes know gender)</a:t>
            </a:r>
          </a:p>
          <a:p>
            <a:pPr lvl="1"/>
            <a:r>
              <a:rPr lang="en-US" dirty="0"/>
              <a:t>2. Identify gender of poster and responder by looking at response text</a:t>
            </a:r>
          </a:p>
          <a:p>
            <a:pPr lvl="2"/>
            <a:r>
              <a:rPr lang="en-US" dirty="0"/>
              <a:t>Merged </a:t>
            </a:r>
            <a:r>
              <a:rPr lang="en-US" dirty="0" err="1"/>
              <a:t>Fitocracy</a:t>
            </a:r>
            <a:r>
              <a:rPr lang="en-US" dirty="0"/>
              <a:t> and Reddit files when gender of both poster and responder was known and visible</a:t>
            </a:r>
          </a:p>
        </p:txBody>
      </p:sp>
    </p:spTree>
    <p:extLst>
      <p:ext uri="{BB962C8B-B14F-4D97-AF65-F5344CB8AC3E}">
        <p14:creationId xmlns:p14="http://schemas.microsoft.com/office/powerpoint/2010/main" val="73858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0355-8EA0-5043-A4AC-A66235B9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Simply identify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D4BE-714B-0340-AAFA-0DBC2BD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2171700"/>
            <a:ext cx="6321972" cy="3630010"/>
          </a:xfrm>
        </p:spPr>
        <p:txBody>
          <a:bodyPr/>
          <a:lstStyle/>
          <a:p>
            <a:r>
              <a:rPr lang="en-US" dirty="0"/>
              <a:t>Baseline: 60% male</a:t>
            </a:r>
          </a:p>
          <a:p>
            <a:r>
              <a:rPr lang="en-US" dirty="0"/>
              <a:t>Used train test split, </a:t>
            </a:r>
            <a:r>
              <a:rPr lang="en-US" dirty="0" err="1"/>
              <a:t>TfidfVectorizer</a:t>
            </a:r>
            <a:r>
              <a:rPr lang="en-US" dirty="0"/>
              <a:t>, and </a:t>
            </a:r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nltk’s</a:t>
            </a:r>
            <a:r>
              <a:rPr lang="en-US" dirty="0"/>
              <a:t> tokenizer improved accuracy</a:t>
            </a:r>
          </a:p>
          <a:p>
            <a:pPr lvl="1"/>
            <a:r>
              <a:rPr lang="en-US" dirty="0"/>
              <a:t>Punctuation is important?</a:t>
            </a:r>
          </a:p>
          <a:p>
            <a:r>
              <a:rPr lang="en-US" dirty="0"/>
              <a:t>Accuracy score: 70.2%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B5E6BD-FB59-CE43-ADDB-79914953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17" y="1785882"/>
            <a:ext cx="4929352" cy="32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0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EF06-FD44-4A44-910E-3BECD21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Identify both genders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CF51-A01F-E44A-9A26-7779FC79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4" y="1412329"/>
            <a:ext cx="6253655" cy="53961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new column</a:t>
            </a:r>
          </a:p>
          <a:p>
            <a:pPr lvl="1"/>
            <a:r>
              <a:rPr lang="en-US" dirty="0"/>
              <a:t>First letter: gender of poster</a:t>
            </a:r>
          </a:p>
          <a:p>
            <a:pPr lvl="1"/>
            <a:r>
              <a:rPr lang="en-US" dirty="0"/>
              <a:t>Second letter: gender of response</a:t>
            </a:r>
          </a:p>
          <a:p>
            <a:r>
              <a:rPr lang="en-US" dirty="0"/>
              <a:t>Baseline: 32.6% male poster/male responder</a:t>
            </a:r>
          </a:p>
          <a:p>
            <a:r>
              <a:rPr lang="en-US" dirty="0"/>
              <a:t>Used train test split, </a:t>
            </a:r>
            <a:r>
              <a:rPr lang="en-US" dirty="0" err="1"/>
              <a:t>TfidfVectorizer</a:t>
            </a:r>
            <a:r>
              <a:rPr lang="en-US" dirty="0"/>
              <a:t>, and </a:t>
            </a:r>
            <a:r>
              <a:rPr lang="en-US" dirty="0" err="1"/>
              <a:t>MultinomialNB</a:t>
            </a:r>
            <a:endParaRPr lang="en-US" dirty="0"/>
          </a:p>
          <a:p>
            <a:r>
              <a:rPr lang="en-US" dirty="0"/>
              <a:t>Accuracy score: 44.8%</a:t>
            </a:r>
          </a:p>
          <a:p>
            <a:r>
              <a:rPr lang="en-US" dirty="0"/>
              <a:t>Confusion:</a:t>
            </a:r>
          </a:p>
          <a:p>
            <a:pPr lvl="1"/>
            <a:r>
              <a:rPr lang="en-US" dirty="0"/>
              <a:t>When true label is WM (female poster, male responder):</a:t>
            </a:r>
          </a:p>
          <a:p>
            <a:pPr lvl="2"/>
            <a:r>
              <a:rPr lang="en-US" dirty="0"/>
              <a:t>Predicted as both MM and WM</a:t>
            </a:r>
          </a:p>
          <a:p>
            <a:pPr lvl="1"/>
            <a:r>
              <a:rPr lang="en-US" dirty="0"/>
              <a:t>When true label is WW (female poster, female responder):</a:t>
            </a:r>
          </a:p>
          <a:p>
            <a:pPr lvl="2"/>
            <a:r>
              <a:rPr lang="en-US" dirty="0"/>
              <a:t>Predicted as both MM and WW</a:t>
            </a:r>
          </a:p>
          <a:p>
            <a:pPr lvl="1"/>
            <a:r>
              <a:rPr lang="en-US" dirty="0"/>
              <a:t>Least accurate is MW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02B63-8C54-0B4E-9D3B-E57AC2B8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72" y="1597791"/>
            <a:ext cx="17907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CBD55-B2F7-4948-B6E0-A85B0574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69" y="2709039"/>
            <a:ext cx="5095547" cy="33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0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FD97-A66A-334E-A47F-859BEB4C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2.5: identify gender of poster given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AB26-0C42-2147-A6FE-464616E0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2285999"/>
            <a:ext cx="6201103" cy="3778469"/>
          </a:xfrm>
        </p:spPr>
        <p:txBody>
          <a:bodyPr/>
          <a:lstStyle/>
          <a:p>
            <a:r>
              <a:rPr lang="en-US" dirty="0"/>
              <a:t>Attempting to simplify the last task</a:t>
            </a:r>
          </a:p>
          <a:p>
            <a:r>
              <a:rPr lang="en-US" dirty="0"/>
              <a:t>Baseline: 59.8% male</a:t>
            </a:r>
          </a:p>
          <a:p>
            <a:r>
              <a:rPr lang="en-US" dirty="0"/>
              <a:t>Used train test split, </a:t>
            </a:r>
            <a:r>
              <a:rPr lang="en-US" dirty="0" err="1"/>
              <a:t>TfidfVectorizer</a:t>
            </a:r>
            <a:r>
              <a:rPr lang="en-US" dirty="0"/>
              <a:t>, and </a:t>
            </a:r>
            <a:r>
              <a:rPr lang="en-US" dirty="0" err="1"/>
              <a:t>MultinomialNB</a:t>
            </a:r>
            <a:endParaRPr lang="en-US" dirty="0"/>
          </a:p>
          <a:p>
            <a:r>
              <a:rPr lang="en-US" dirty="0"/>
              <a:t>Accuracy score: 62.4%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8E4BA0-19E0-5D42-A7F5-E698A6AB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48" y="2285999"/>
            <a:ext cx="5111970" cy="34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F188-F5D1-2F41-92E5-8F841151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61EC-778C-2349-9B36-DF7F14DF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deeper into hedge/compliment/question analysis</a:t>
            </a:r>
          </a:p>
          <a:p>
            <a:r>
              <a:rPr lang="en-US" dirty="0"/>
              <a:t>Look at most informative features – why are things being classified the way that they are?</a:t>
            </a:r>
          </a:p>
          <a:p>
            <a:r>
              <a:rPr lang="en-US" dirty="0" err="1"/>
              <a:t>FeatureUnion</a:t>
            </a:r>
            <a:r>
              <a:rPr lang="en-US" dirty="0"/>
              <a:t>????</a:t>
            </a:r>
          </a:p>
          <a:p>
            <a:r>
              <a:rPr lang="en-US" dirty="0"/>
              <a:t>Annotation for compliments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83978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B90-9C5B-B947-BED6-6F5A2749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9189479" cy="3848521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5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6E3D-E73C-E64B-AED9-91FDF55C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E4DA-BFF6-914E-A3DE-1E00E3ED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30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Sociolinguistics</a:t>
            </a:r>
          </a:p>
          <a:p>
            <a:r>
              <a:rPr lang="en-US" i="1" dirty="0"/>
              <a:t>Women, Men, and Language</a:t>
            </a:r>
            <a:r>
              <a:rPr lang="en-US" dirty="0"/>
              <a:t>, by Jennifer Coates</a:t>
            </a:r>
          </a:p>
          <a:p>
            <a:pPr lvl="1"/>
            <a:r>
              <a:rPr lang="en-US" dirty="0"/>
              <a:t>Women use minimal responses and back channels more</a:t>
            </a:r>
          </a:p>
          <a:p>
            <a:pPr lvl="2"/>
            <a:r>
              <a:rPr lang="en-US" dirty="0"/>
              <a:t>Only really applies in speech, not online interaction</a:t>
            </a:r>
          </a:p>
          <a:p>
            <a:pPr lvl="1"/>
            <a:r>
              <a:rPr lang="en-US" dirty="0"/>
              <a:t>Women use more hedges</a:t>
            </a:r>
          </a:p>
          <a:p>
            <a:pPr lvl="2"/>
            <a:r>
              <a:rPr lang="en-US" dirty="0"/>
              <a:t>Expressing uncertainty</a:t>
            </a:r>
          </a:p>
          <a:p>
            <a:pPr lvl="2"/>
            <a:r>
              <a:rPr lang="en-US" dirty="0"/>
              <a:t>Socialized to believe asserting themselves isn’t ladylike</a:t>
            </a:r>
          </a:p>
          <a:p>
            <a:pPr lvl="1"/>
            <a:r>
              <a:rPr lang="en-US" dirty="0"/>
              <a:t>Women give and receive more compliments than men</a:t>
            </a:r>
          </a:p>
          <a:p>
            <a:pPr lvl="1"/>
            <a:r>
              <a:rPr lang="en-US" dirty="0"/>
              <a:t>Women prefer collaborative speech style; men prefer competitive speech style</a:t>
            </a:r>
          </a:p>
          <a:p>
            <a:pPr lvl="1"/>
            <a:r>
              <a:rPr lang="en-US" dirty="0"/>
              <a:t>Women use questions to avoid the role of expert</a:t>
            </a:r>
          </a:p>
          <a:p>
            <a:pPr lvl="2"/>
            <a:r>
              <a:rPr lang="en-US" dirty="0"/>
              <a:t>Ex) right? Isn’t it? Don’t you? Etc.</a:t>
            </a:r>
          </a:p>
          <a:p>
            <a:pPr lvl="1"/>
            <a:r>
              <a:rPr lang="en-US" dirty="0"/>
              <a:t>Men avoid self-disclosure and talk about more impersonal topics</a:t>
            </a:r>
          </a:p>
        </p:txBody>
      </p:sp>
    </p:spTree>
    <p:extLst>
      <p:ext uri="{BB962C8B-B14F-4D97-AF65-F5344CB8AC3E}">
        <p14:creationId xmlns:p14="http://schemas.microsoft.com/office/powerpoint/2010/main" val="1560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4529-3859-454C-8384-18C838BD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4847"/>
            <a:ext cx="9601200" cy="1485900"/>
          </a:xfrm>
        </p:spPr>
        <p:txBody>
          <a:bodyPr/>
          <a:lstStyle/>
          <a:p>
            <a:r>
              <a:rPr lang="en-US" dirty="0"/>
              <a:t>Plan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C1C4-972D-1745-AE68-19CFBB1B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7" y="1272209"/>
            <a:ext cx="11372193" cy="558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 women and men present themselves differently online?</a:t>
            </a:r>
          </a:p>
          <a:p>
            <a:pPr lvl="1"/>
            <a:r>
              <a:rPr lang="en-US" dirty="0"/>
              <a:t>Do people respond differently to male vs. female posters?</a:t>
            </a:r>
          </a:p>
          <a:p>
            <a:pPr lvl="1"/>
            <a:r>
              <a:rPr lang="en-US" dirty="0"/>
              <a:t>Do male responders respond differently to male vs. female posters? Do female responders respond differently to male vs. female posters?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Female responders “favor” female posters, male responders “favor” male posters</a:t>
            </a:r>
          </a:p>
          <a:p>
            <a:pPr lvl="2"/>
            <a:r>
              <a:rPr lang="en-US" dirty="0"/>
              <a:t>Unsure of specifics, but thought there would be a difference</a:t>
            </a:r>
          </a:p>
          <a:p>
            <a:pPr lvl="1"/>
            <a:r>
              <a:rPr lang="en-US" dirty="0"/>
              <a:t>Women use more hedges than men</a:t>
            </a:r>
          </a:p>
          <a:p>
            <a:pPr lvl="1"/>
            <a:r>
              <a:rPr lang="en-US" dirty="0"/>
              <a:t>Women use more questions that “avoid the role of expert” than men</a:t>
            </a:r>
          </a:p>
          <a:p>
            <a:r>
              <a:rPr lang="en-US" dirty="0"/>
              <a:t>What did I look at?</a:t>
            </a:r>
          </a:p>
          <a:p>
            <a:pPr lvl="1"/>
            <a:r>
              <a:rPr lang="en-US" dirty="0"/>
              <a:t>Post length, response length, average sentence length, Google k-band</a:t>
            </a:r>
          </a:p>
          <a:p>
            <a:pPr lvl="2"/>
            <a:r>
              <a:rPr lang="en-US" dirty="0"/>
              <a:t>Never found anything significant with Google k-band</a:t>
            </a:r>
          </a:p>
          <a:p>
            <a:pPr lvl="1"/>
            <a:r>
              <a:rPr lang="en-US" dirty="0"/>
              <a:t>Hedges and questions (maybe compliments?)</a:t>
            </a:r>
          </a:p>
          <a:p>
            <a:pPr lvl="1"/>
            <a:r>
              <a:rPr lang="en-US" dirty="0"/>
              <a:t>t-tests to determine significance by gender</a:t>
            </a:r>
          </a:p>
        </p:txBody>
      </p:sp>
    </p:spTree>
    <p:extLst>
      <p:ext uri="{BB962C8B-B14F-4D97-AF65-F5344CB8AC3E}">
        <p14:creationId xmlns:p14="http://schemas.microsoft.com/office/powerpoint/2010/main" val="39230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EE5A-271F-8A4E-BB4B-442A2ED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A9E3-F59A-AF4D-8CDC-721D4524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9"/>
            <a:ext cx="10820400" cy="4491859"/>
          </a:xfrm>
        </p:spPr>
        <p:txBody>
          <a:bodyPr>
            <a:normAutofit/>
          </a:bodyPr>
          <a:lstStyle/>
          <a:p>
            <a:r>
              <a:rPr lang="en-US" dirty="0"/>
              <a:t>Original data from a study at Stanford University called </a:t>
            </a:r>
            <a:r>
              <a:rPr lang="en-US" dirty="0" err="1"/>
              <a:t>RtGender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https://nlp.stanford.edu/robvoigt/rtgender/</a:t>
            </a:r>
            <a:r>
              <a:rPr lang="en-US" dirty="0"/>
              <a:t>)</a:t>
            </a:r>
          </a:p>
          <a:p>
            <a:r>
              <a:rPr lang="en-US" dirty="0"/>
              <a:t>Format:</a:t>
            </a:r>
          </a:p>
          <a:p>
            <a:pPr lvl="1"/>
            <a:r>
              <a:rPr lang="en-US" dirty="0"/>
              <a:t>Facebook Congress: know gender of poster</a:t>
            </a:r>
          </a:p>
          <a:p>
            <a:pPr lvl="1"/>
            <a:r>
              <a:rPr lang="en-US" dirty="0"/>
              <a:t>Facebook Wiki: know gender of poster</a:t>
            </a:r>
          </a:p>
          <a:p>
            <a:pPr lvl="1"/>
            <a:r>
              <a:rPr lang="en-US" dirty="0" err="1"/>
              <a:t>Fitocracy</a:t>
            </a:r>
            <a:r>
              <a:rPr lang="en-US" dirty="0"/>
              <a:t>: know gender of poster and responder</a:t>
            </a:r>
          </a:p>
          <a:p>
            <a:pPr lvl="1"/>
            <a:r>
              <a:rPr lang="en-US" dirty="0"/>
              <a:t>Reddit: know gender of poster and responder</a:t>
            </a:r>
          </a:p>
          <a:p>
            <a:pPr lvl="1"/>
            <a:r>
              <a:rPr lang="en-US" dirty="0"/>
              <a:t>TED: know gender of “poster” (speaker)</a:t>
            </a:r>
          </a:p>
        </p:txBody>
      </p:sp>
    </p:spTree>
    <p:extLst>
      <p:ext uri="{BB962C8B-B14F-4D97-AF65-F5344CB8AC3E}">
        <p14:creationId xmlns:p14="http://schemas.microsoft.com/office/powerpoint/2010/main" val="12915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9927-951A-204D-A01E-53DFFF0B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9209"/>
            <a:ext cx="9601200" cy="1485900"/>
          </a:xfrm>
        </p:spPr>
        <p:txBody>
          <a:bodyPr/>
          <a:lstStyle/>
          <a:p>
            <a:r>
              <a:rPr lang="en-US" dirty="0"/>
              <a:t>Modifying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90CA-07B4-FD49-A72B-03ED89F9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61391"/>
            <a:ext cx="9601200" cy="5996609"/>
          </a:xfrm>
        </p:spPr>
        <p:txBody>
          <a:bodyPr/>
          <a:lstStyle/>
          <a:p>
            <a:r>
              <a:rPr lang="en-US" dirty="0"/>
              <a:t>Merged posts and responses into a single data frame for each source</a:t>
            </a:r>
          </a:p>
          <a:p>
            <a:r>
              <a:rPr lang="en-US" dirty="0"/>
              <a:t>Tokenized and found post/response length, post/response sentence length, and average Google k-band</a:t>
            </a:r>
          </a:p>
          <a:p>
            <a:r>
              <a:rPr lang="en-US" dirty="0"/>
              <a:t>Hedges and questions: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 into smaller samples for analysis and machine learning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84B2D-D4F6-D649-BC83-252B81CC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5" y="2528802"/>
            <a:ext cx="7991061" cy="197882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54CE8-1328-4E4D-8683-B56B04A7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174" y="3282520"/>
            <a:ext cx="6209701" cy="230027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4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2B72-CC73-3947-BC1D-C85E0BE9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70" y="284376"/>
            <a:ext cx="9601200" cy="1485900"/>
          </a:xfrm>
        </p:spPr>
        <p:txBody>
          <a:bodyPr/>
          <a:lstStyle/>
          <a:p>
            <a:r>
              <a:rPr lang="en-US" dirty="0"/>
              <a:t>Example: Facebook Congress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896CF-ACB8-6B4D-A86F-32069671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37" y="1305068"/>
            <a:ext cx="5075583" cy="1882738"/>
          </a:xfrm>
          <a:prstGeom prst="rect">
            <a:avLst/>
          </a:prstGeom>
        </p:spPr>
      </p:pic>
      <p:sp>
        <p:nvSpPr>
          <p:cNvPr id="6" name="Plus 5">
            <a:extLst>
              <a:ext uri="{FF2B5EF4-FFF2-40B4-BE49-F238E27FC236}">
                <a16:creationId xmlns:a16="http://schemas.microsoft.com/office/drawing/2014/main" id="{76371C30-0BE0-6246-9536-960613CA74A1}"/>
              </a:ext>
            </a:extLst>
          </p:cNvPr>
          <p:cNvSpPr/>
          <p:nvPr/>
        </p:nvSpPr>
        <p:spPr>
          <a:xfrm>
            <a:off x="5094652" y="1882000"/>
            <a:ext cx="808383" cy="7288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14C6B-A055-954D-86F1-9515C445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742" y="1236304"/>
            <a:ext cx="6258258" cy="2020263"/>
          </a:xfrm>
          <a:prstGeom prst="rect">
            <a:avLst/>
          </a:prstGeom>
        </p:spPr>
      </p:pic>
      <p:sp>
        <p:nvSpPr>
          <p:cNvPr id="8" name="Equal 7">
            <a:extLst>
              <a:ext uri="{FF2B5EF4-FFF2-40B4-BE49-F238E27FC236}">
                <a16:creationId xmlns:a16="http://schemas.microsoft.com/office/drawing/2014/main" id="{9570AA8E-05C3-6F42-A533-0D160106AE29}"/>
              </a:ext>
            </a:extLst>
          </p:cNvPr>
          <p:cNvSpPr/>
          <p:nvPr/>
        </p:nvSpPr>
        <p:spPr>
          <a:xfrm>
            <a:off x="860986" y="4671178"/>
            <a:ext cx="1021227" cy="8348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AC12C-12BA-8649-B353-D3FCE3E10C4D}"/>
              </a:ext>
            </a:extLst>
          </p:cNvPr>
          <p:cNvSpPr txBox="1"/>
          <p:nvPr/>
        </p:nvSpPr>
        <p:spPr>
          <a:xfrm>
            <a:off x="698209" y="4148317"/>
            <a:ext cx="124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Merged on post 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5A0FC-E56A-B64F-96F1-4D719BF5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31" y="3862583"/>
            <a:ext cx="10184769" cy="24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E0F5-3FD9-B049-AD8C-B15F6663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02914"/>
            <a:ext cx="9601200" cy="1485900"/>
          </a:xfrm>
        </p:spPr>
        <p:txBody>
          <a:bodyPr/>
          <a:lstStyle/>
          <a:p>
            <a:r>
              <a:rPr lang="en-US" dirty="0"/>
              <a:t>Gender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3E145-B174-1640-A733-446687F2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11" r="19187"/>
          <a:stretch/>
        </p:blipFill>
        <p:spPr>
          <a:xfrm>
            <a:off x="941020" y="1989282"/>
            <a:ext cx="1796746" cy="2040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C12FB-E555-B849-AA10-4EE3C0035490}"/>
              </a:ext>
            </a:extLst>
          </p:cNvPr>
          <p:cNvSpPr txBox="1"/>
          <p:nvPr/>
        </p:nvSpPr>
        <p:spPr>
          <a:xfrm>
            <a:off x="749741" y="1602163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Congress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3AE5BB-AACC-4540-8506-ECADB1917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0" t="201" r="19429" b="-201"/>
          <a:stretch/>
        </p:blipFill>
        <p:spPr>
          <a:xfrm>
            <a:off x="941020" y="4691867"/>
            <a:ext cx="1796746" cy="20405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A96541-9F18-484A-A4F2-EB957F55C279}"/>
              </a:ext>
            </a:extLst>
          </p:cNvPr>
          <p:cNvSpPr txBox="1"/>
          <p:nvPr/>
        </p:nvSpPr>
        <p:spPr>
          <a:xfrm>
            <a:off x="1042444" y="4322535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Wiki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B541C26-948E-4E49-A379-EECF3F713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6" t="-2" r="24305" b="2"/>
          <a:stretch/>
        </p:blipFill>
        <p:spPr>
          <a:xfrm>
            <a:off x="2994702" y="1980734"/>
            <a:ext cx="1678559" cy="20406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537BDD-B2CA-7546-9290-6605C37AEA58}"/>
              </a:ext>
            </a:extLst>
          </p:cNvPr>
          <p:cNvSpPr txBox="1"/>
          <p:nvPr/>
        </p:nvSpPr>
        <p:spPr>
          <a:xfrm>
            <a:off x="4149087" y="1602163"/>
            <a:ext cx="10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Fitocracy</a:t>
            </a:r>
            <a:endParaRPr lang="en-US" dirty="0"/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B9D115-0874-5A4A-A178-D80B417C9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733" y="4065342"/>
            <a:ext cx="3060881" cy="2040587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4FC55233-CF4A-C94A-A087-F57F71B1ED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86" t="-100" r="23785" b="100"/>
          <a:stretch/>
        </p:blipFill>
        <p:spPr>
          <a:xfrm>
            <a:off x="4564483" y="1976256"/>
            <a:ext cx="1678559" cy="2044683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7655D814-0271-084E-8BE0-92A31319F4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11" r="24839"/>
          <a:stretch/>
        </p:blipFill>
        <p:spPr>
          <a:xfrm>
            <a:off x="6477421" y="1972654"/>
            <a:ext cx="1678559" cy="20401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32FECA-A9CE-5447-BB4D-8EFB60381407}"/>
              </a:ext>
            </a:extLst>
          </p:cNvPr>
          <p:cNvSpPr txBox="1"/>
          <p:nvPr/>
        </p:nvSpPr>
        <p:spPr>
          <a:xfrm>
            <a:off x="7747580" y="1621036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Reddit</a:t>
            </a:r>
          </a:p>
        </p:txBody>
      </p:sp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F48FCB5-BBB2-3D4C-8813-EE7195B61B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874" r="22372"/>
          <a:stretch/>
        </p:blipFill>
        <p:spPr>
          <a:xfrm>
            <a:off x="8110514" y="1982244"/>
            <a:ext cx="1796746" cy="2038695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61C86-0D0E-B64E-84B7-9BC88E591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4879" y="4065341"/>
            <a:ext cx="3060881" cy="2040588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0AB55FC-B45A-0049-89B0-FED706DAE3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723" r="23644"/>
          <a:stretch/>
        </p:blipFill>
        <p:spPr>
          <a:xfrm>
            <a:off x="10141877" y="1964531"/>
            <a:ext cx="1678559" cy="20482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5A6EBA-DC4B-F148-9130-EF6EBA6A0251}"/>
              </a:ext>
            </a:extLst>
          </p:cNvPr>
          <p:cNvSpPr txBox="1"/>
          <p:nvPr/>
        </p:nvSpPr>
        <p:spPr>
          <a:xfrm>
            <a:off x="10610302" y="160216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TED</a:t>
            </a:r>
          </a:p>
        </p:txBody>
      </p:sp>
    </p:spTree>
    <p:extLst>
      <p:ext uri="{BB962C8B-B14F-4D97-AF65-F5344CB8AC3E}">
        <p14:creationId xmlns:p14="http://schemas.microsoft.com/office/powerpoint/2010/main" val="307450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4AB8-325A-0947-A448-3ADAC51D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Reddit: more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329B-BDA9-A64C-AA32-CF04480E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7951"/>
            <a:ext cx="9601200" cy="5431221"/>
          </a:xfrm>
        </p:spPr>
        <p:txBody>
          <a:bodyPr>
            <a:normAutofit/>
          </a:bodyPr>
          <a:lstStyle/>
          <a:p>
            <a:r>
              <a:rPr lang="en-US" dirty="0"/>
              <a:t>75.8% male: very male dominated</a:t>
            </a:r>
          </a:p>
          <a:p>
            <a:r>
              <a:rPr lang="en-US" dirty="0"/>
              <a:t>Is this because of the specific subreddits?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98 subreddits, only 5 have more female posters than male posters</a:t>
            </a:r>
          </a:p>
          <a:p>
            <a:pPr lvl="1"/>
            <a:r>
              <a:rPr lang="en-US" dirty="0" err="1"/>
              <a:t>BigBrother</a:t>
            </a:r>
            <a:r>
              <a:rPr lang="en-US" dirty="0"/>
              <a:t>, </a:t>
            </a:r>
            <a:r>
              <a:rPr lang="en-US" dirty="0" err="1"/>
              <a:t>awww</a:t>
            </a:r>
            <a:r>
              <a:rPr lang="en-US" dirty="0"/>
              <a:t>, counting, relationships, and </a:t>
            </a:r>
            <a:r>
              <a:rPr lang="en-US" dirty="0" err="1"/>
              <a:t>rupaulsdragrace</a:t>
            </a:r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F1B2DC9-681D-434E-BE1B-13379455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31" y="2171700"/>
            <a:ext cx="7175937" cy="35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3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CDD5-7C0A-5345-912D-E03BBA7D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1891"/>
            <a:ext cx="9601200" cy="1485900"/>
          </a:xfrm>
        </p:spPr>
        <p:txBody>
          <a:bodyPr/>
          <a:lstStyle/>
          <a:p>
            <a:r>
              <a:rPr lang="en-US" dirty="0"/>
              <a:t>Findings: 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4B489-5B67-2D44-8AED-B9A020D0D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31722"/>
              </p:ext>
            </p:extLst>
          </p:nvPr>
        </p:nvGraphicFramePr>
        <p:xfrm>
          <a:off x="861848" y="882869"/>
          <a:ext cx="11172490" cy="553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498">
                  <a:extLst>
                    <a:ext uri="{9D8B030D-6E8A-4147-A177-3AD203B41FA5}">
                      <a16:colId xmlns:a16="http://schemas.microsoft.com/office/drawing/2014/main" val="3531013295"/>
                    </a:ext>
                  </a:extLst>
                </a:gridCol>
                <a:gridCol w="2234498">
                  <a:extLst>
                    <a:ext uri="{9D8B030D-6E8A-4147-A177-3AD203B41FA5}">
                      <a16:colId xmlns:a16="http://schemas.microsoft.com/office/drawing/2014/main" val="83465135"/>
                    </a:ext>
                  </a:extLst>
                </a:gridCol>
                <a:gridCol w="2234498">
                  <a:extLst>
                    <a:ext uri="{9D8B030D-6E8A-4147-A177-3AD203B41FA5}">
                      <a16:colId xmlns:a16="http://schemas.microsoft.com/office/drawing/2014/main" val="3335445205"/>
                    </a:ext>
                  </a:extLst>
                </a:gridCol>
                <a:gridCol w="2234498">
                  <a:extLst>
                    <a:ext uri="{9D8B030D-6E8A-4147-A177-3AD203B41FA5}">
                      <a16:colId xmlns:a16="http://schemas.microsoft.com/office/drawing/2014/main" val="605842510"/>
                    </a:ext>
                  </a:extLst>
                </a:gridCol>
                <a:gridCol w="2234498">
                  <a:extLst>
                    <a:ext uri="{9D8B030D-6E8A-4147-A177-3AD203B41FA5}">
                      <a16:colId xmlns:a16="http://schemas.microsoft.com/office/drawing/2014/main" val="3984820426"/>
                    </a:ext>
                  </a:extLst>
                </a:gridCol>
              </a:tblGrid>
              <a:tr h="462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 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 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Fitocracy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76469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r>
                        <a:rPr lang="en-US" b="1" dirty="0"/>
                        <a:t>Post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posters have longer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Male posters have longer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posters have longer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posters have longer 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08497"/>
                  </a:ext>
                </a:extLst>
              </a:tr>
              <a:tr h="1286379">
                <a:tc>
                  <a:txBody>
                    <a:bodyPr/>
                    <a:lstStyle/>
                    <a:p>
                      <a:r>
                        <a:rPr lang="en-US" b="1" dirty="0"/>
                        <a:t>Sentence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Female posters use longer sentences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Male posters use longer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Responses to female posters use longer sentences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responders use longer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24748"/>
                  </a:ext>
                </a:extLst>
              </a:tr>
              <a:tr h="1068346">
                <a:tc>
                  <a:txBody>
                    <a:bodyPr/>
                    <a:lstStyle/>
                    <a:p>
                      <a:r>
                        <a:rPr lang="en-US" b="1" dirty="0"/>
                        <a:t>Response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No info about responder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info about responder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Responses to female posters are longer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responders have longer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Responses to female posters are longer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responders have longer 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03776"/>
                  </a:ext>
                </a:extLst>
              </a:tr>
              <a:tr h="1026612">
                <a:tc>
                  <a:txBody>
                    <a:bodyPr/>
                    <a:lstStyle/>
                    <a:p>
                      <a:r>
                        <a:rPr lang="en-US" b="1" dirty="0"/>
                        <a:t>Hedges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Female posters use more hedges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Male posters use more hedges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posters use more hedges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Female responders use more hedges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90481"/>
                  </a:ext>
                </a:extLst>
              </a:tr>
              <a:tr h="1026612">
                <a:tc>
                  <a:txBody>
                    <a:bodyPr/>
                    <a:lstStyle/>
                    <a:p>
                      <a:r>
                        <a:rPr lang="en-US" b="1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No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691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E921EF-CA9D-BD46-85A6-6F1410CCBA9E}"/>
              </a:ext>
            </a:extLst>
          </p:cNvPr>
          <p:cNvSpPr txBox="1"/>
          <p:nvPr/>
        </p:nvSpPr>
        <p:spPr>
          <a:xfrm>
            <a:off x="8408275" y="141891"/>
            <a:ext cx="3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Post/response length seems to be correlated with sentence length</a:t>
            </a:r>
          </a:p>
        </p:txBody>
      </p:sp>
    </p:spTree>
    <p:extLst>
      <p:ext uri="{BB962C8B-B14F-4D97-AF65-F5344CB8AC3E}">
        <p14:creationId xmlns:p14="http://schemas.microsoft.com/office/powerpoint/2010/main" val="21382767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1122</Words>
  <Application>Microsoft Macintosh PowerPoint</Application>
  <PresentationFormat>Widescreen</PresentationFormat>
  <Paragraphs>194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Gendered Interaction Online</vt:lpstr>
      <vt:lpstr>Motivation</vt:lpstr>
      <vt:lpstr>Plan for analysis</vt:lpstr>
      <vt:lpstr>Original data</vt:lpstr>
      <vt:lpstr>Modifying data</vt:lpstr>
      <vt:lpstr>Example: Facebook Congress</vt:lpstr>
      <vt:lpstr>Gender distributions</vt:lpstr>
      <vt:lpstr>Reddit: more in depth</vt:lpstr>
      <vt:lpstr>Findings: Gender</vt:lpstr>
      <vt:lpstr>Findings: Gender x Gender</vt:lpstr>
      <vt:lpstr>Machine Learning</vt:lpstr>
      <vt:lpstr>Goal 1: Simply identify gender</vt:lpstr>
      <vt:lpstr>Goal 2: Identify both genders</vt:lpstr>
      <vt:lpstr>Goal 2.5: identify gender of poster given response</vt:lpstr>
      <vt:lpstr>Improvements for the 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Gendered Interaction Online</dc:title>
  <dc:creator>Thomas, Katherine Deanne</dc:creator>
  <cp:lastModifiedBy>Thomas, Katherine Deanne</cp:lastModifiedBy>
  <cp:revision>2</cp:revision>
  <dcterms:created xsi:type="dcterms:W3CDTF">2019-04-17T16:38:40Z</dcterms:created>
  <dcterms:modified xsi:type="dcterms:W3CDTF">2019-04-17T16:45:52Z</dcterms:modified>
</cp:coreProperties>
</file>