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04" r:id="rId1"/>
  </p:sldMasterIdLst>
  <p:notesMasterIdLst>
    <p:notesMasterId r:id="rId29"/>
  </p:notesMasterIdLst>
  <p:sldIdLst>
    <p:sldId id="256" r:id="rId2"/>
    <p:sldId id="262" r:id="rId3"/>
    <p:sldId id="267" r:id="rId4"/>
    <p:sldId id="264" r:id="rId5"/>
    <p:sldId id="281" r:id="rId6"/>
    <p:sldId id="263" r:id="rId7"/>
    <p:sldId id="268" r:id="rId8"/>
    <p:sldId id="257" r:id="rId9"/>
    <p:sldId id="258" r:id="rId10"/>
    <p:sldId id="269" r:id="rId11"/>
    <p:sldId id="270" r:id="rId12"/>
    <p:sldId id="271" r:id="rId13"/>
    <p:sldId id="272" r:id="rId14"/>
    <p:sldId id="274" r:id="rId15"/>
    <p:sldId id="261" r:id="rId16"/>
    <p:sldId id="273" r:id="rId17"/>
    <p:sldId id="275" r:id="rId18"/>
    <p:sldId id="276" r:id="rId19"/>
    <p:sldId id="277" r:id="rId20"/>
    <p:sldId id="280" r:id="rId21"/>
    <p:sldId id="282" r:id="rId22"/>
    <p:sldId id="283" r:id="rId23"/>
    <p:sldId id="284" r:id="rId24"/>
    <p:sldId id="259" r:id="rId25"/>
    <p:sldId id="279" r:id="rId26"/>
    <p:sldId id="26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88"/>
    <p:restoredTop sz="75157"/>
  </p:normalViewPr>
  <p:slideViewPr>
    <p:cSldViewPr snapToGrid="0" snapToObjects="1">
      <p:cViewPr varScale="1">
        <p:scale>
          <a:sx n="88" d="100"/>
          <a:sy n="88" d="100"/>
        </p:scale>
        <p:origin x="1752" y="176"/>
      </p:cViewPr>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9321A-B00E-2E40-8078-004C905C13CB}" type="datetimeFigureOut">
              <a:rPr lang="en-US" smtClean="0"/>
              <a:t>4/11/19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8D76D-F7F2-6047-9A8A-533845994D80}" type="slidenum">
              <a:rPr lang="en-US" smtClean="0"/>
              <a:t>‹#›</a:t>
            </a:fld>
            <a:endParaRPr lang="en-US"/>
          </a:p>
        </p:txBody>
      </p:sp>
    </p:spTree>
    <p:extLst>
      <p:ext uri="{BB962C8B-B14F-4D97-AF65-F5344CB8AC3E}">
        <p14:creationId xmlns:p14="http://schemas.microsoft.com/office/powerpoint/2010/main" val="2768018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08D76D-F7F2-6047-9A8A-533845994D80}" type="slidenum">
              <a:rPr lang="en-US" smtClean="0"/>
              <a:t>1</a:t>
            </a:fld>
            <a:endParaRPr lang="en-US"/>
          </a:p>
        </p:txBody>
      </p:sp>
    </p:spTree>
    <p:extLst>
      <p:ext uri="{BB962C8B-B14F-4D97-AF65-F5344CB8AC3E}">
        <p14:creationId xmlns:p14="http://schemas.microsoft.com/office/powerpoint/2010/main" val="383852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I will go through the analysis of ELI dataset. Then employ the spell checker on my data. So, it may be more proper to name my project as Utilizing spell checker on ELI dataset.</a:t>
            </a:r>
          </a:p>
        </p:txBody>
      </p:sp>
      <p:sp>
        <p:nvSpPr>
          <p:cNvPr id="4" name="Slide Number Placeholder 3"/>
          <p:cNvSpPr>
            <a:spLocks noGrp="1"/>
          </p:cNvSpPr>
          <p:nvPr>
            <p:ph type="sldNum" sz="quarter" idx="5"/>
          </p:nvPr>
        </p:nvSpPr>
        <p:spPr/>
        <p:txBody>
          <a:bodyPr/>
          <a:lstStyle/>
          <a:p>
            <a:fld id="{CC08D76D-F7F2-6047-9A8A-533845994D80}" type="slidenum">
              <a:rPr lang="en-US" smtClean="0"/>
              <a:t>2</a:t>
            </a:fld>
            <a:endParaRPr lang="en-US"/>
          </a:p>
        </p:txBody>
      </p:sp>
    </p:spTree>
    <p:extLst>
      <p:ext uri="{BB962C8B-B14F-4D97-AF65-F5344CB8AC3E}">
        <p14:creationId xmlns:p14="http://schemas.microsoft.com/office/powerpoint/2010/main" val="275483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i="1" dirty="0"/>
              <a:t>P(A): </a:t>
            </a:r>
            <a:r>
              <a:rPr lang="en-US" sz="3600" dirty="0"/>
              <a:t>the probability of A occurring</a:t>
            </a:r>
          </a:p>
          <a:p>
            <a:r>
              <a:rPr lang="en-US" sz="3600" i="1" dirty="0"/>
              <a:t>P(A|B): </a:t>
            </a:r>
            <a:r>
              <a:rPr lang="en-US" sz="3600" dirty="0"/>
              <a:t>Conditional probability</a:t>
            </a:r>
          </a:p>
          <a:p>
            <a:pPr lvl="1"/>
            <a:r>
              <a:rPr lang="en-US" sz="3200" dirty="0"/>
              <a:t>the probability of A occurring, given that B has occurred</a:t>
            </a:r>
          </a:p>
          <a:p>
            <a:r>
              <a:rPr lang="en-US" sz="3600" i="1" dirty="0"/>
              <a:t>P(A, B): </a:t>
            </a:r>
            <a:r>
              <a:rPr lang="en-US" sz="3600" dirty="0"/>
              <a:t>Joint probability</a:t>
            </a:r>
          </a:p>
          <a:p>
            <a:pPr lvl="1"/>
            <a:r>
              <a:rPr lang="en-US" sz="3200" dirty="0"/>
              <a:t>the probability of A occurring and B occurring</a:t>
            </a:r>
          </a:p>
          <a:p>
            <a:pPr lvl="1"/>
            <a:r>
              <a:rPr lang="en-US" sz="3200" dirty="0"/>
              <a:t>Same as P(B, A).</a:t>
            </a:r>
          </a:p>
          <a:p>
            <a:pPr lvl="1"/>
            <a:r>
              <a:rPr lang="en-US" sz="3200" dirty="0"/>
              <a:t>If A and B are independent events, same as P(A)*P(B).</a:t>
            </a:r>
          </a:p>
          <a:p>
            <a:pPr lvl="1"/>
            <a:r>
              <a:rPr lang="en-US" sz="3200" dirty="0"/>
              <a:t>If not, same as P(A|B)*P(B) and also P(B|A)*P(A).</a:t>
            </a:r>
            <a:endParaRPr lang="en-US" sz="3200" dirty="0">
              <a:effectLst/>
            </a:endParaRPr>
          </a:p>
        </p:txBody>
      </p:sp>
      <p:sp>
        <p:nvSpPr>
          <p:cNvPr id="4" name="Slide Number Placeholder 3"/>
          <p:cNvSpPr>
            <a:spLocks noGrp="1"/>
          </p:cNvSpPr>
          <p:nvPr>
            <p:ph type="sldNum" sz="quarter" idx="5"/>
          </p:nvPr>
        </p:nvSpPr>
        <p:spPr/>
        <p:txBody>
          <a:bodyPr/>
          <a:lstStyle/>
          <a:p>
            <a:fld id="{CC08D76D-F7F2-6047-9A8A-533845994D80}" type="slidenum">
              <a:rPr lang="en-US" smtClean="0"/>
              <a:t>4</a:t>
            </a:fld>
            <a:endParaRPr lang="en-US"/>
          </a:p>
        </p:txBody>
      </p:sp>
    </p:spTree>
    <p:extLst>
      <p:ext uri="{BB962C8B-B14F-4D97-AF65-F5344CB8AC3E}">
        <p14:creationId xmlns:p14="http://schemas.microsoft.com/office/powerpoint/2010/main" val="175449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屬性</a:t>
            </a:r>
            <a:r>
              <a:rPr lang="en-US" altLang="zh-TW" dirty="0"/>
              <a:t> </a:t>
            </a:r>
            <a:r>
              <a:rPr lang="en-US" dirty="0"/>
              <a:t>Attributes</a:t>
            </a:r>
          </a:p>
        </p:txBody>
      </p:sp>
      <p:sp>
        <p:nvSpPr>
          <p:cNvPr id="4" name="Slide Number Placeholder 3"/>
          <p:cNvSpPr>
            <a:spLocks noGrp="1"/>
          </p:cNvSpPr>
          <p:nvPr>
            <p:ph type="sldNum" sz="quarter" idx="5"/>
          </p:nvPr>
        </p:nvSpPr>
        <p:spPr/>
        <p:txBody>
          <a:bodyPr/>
          <a:lstStyle/>
          <a:p>
            <a:fld id="{CC08D76D-F7F2-6047-9A8A-533845994D80}" type="slidenum">
              <a:rPr lang="en-US" smtClean="0"/>
              <a:t>6</a:t>
            </a:fld>
            <a:endParaRPr lang="en-US"/>
          </a:p>
        </p:txBody>
      </p:sp>
    </p:spTree>
    <p:extLst>
      <p:ext uri="{BB962C8B-B14F-4D97-AF65-F5344CB8AC3E}">
        <p14:creationId xmlns:p14="http://schemas.microsoft.com/office/powerpoint/2010/main" val="1598935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 for fair use</a:t>
            </a:r>
          </a:p>
        </p:txBody>
      </p:sp>
      <p:sp>
        <p:nvSpPr>
          <p:cNvPr id="4" name="Slide Number Placeholder 3"/>
          <p:cNvSpPr>
            <a:spLocks noGrp="1"/>
          </p:cNvSpPr>
          <p:nvPr>
            <p:ph type="sldNum" sz="quarter" idx="5"/>
          </p:nvPr>
        </p:nvSpPr>
        <p:spPr/>
        <p:txBody>
          <a:bodyPr/>
          <a:lstStyle/>
          <a:p>
            <a:fld id="{CC08D76D-F7F2-6047-9A8A-533845994D80}" type="slidenum">
              <a:rPr lang="en-US" smtClean="0"/>
              <a:t>9</a:t>
            </a:fld>
            <a:endParaRPr lang="en-US"/>
          </a:p>
        </p:txBody>
      </p:sp>
    </p:spTree>
    <p:extLst>
      <p:ext uri="{BB962C8B-B14F-4D97-AF65-F5344CB8AC3E}">
        <p14:creationId xmlns:p14="http://schemas.microsoft.com/office/powerpoint/2010/main" val="169480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tokens count, because my data is not made up with all essays.</a:t>
            </a:r>
          </a:p>
          <a:p>
            <a:endParaRPr lang="en-US" dirty="0"/>
          </a:p>
          <a:p>
            <a:r>
              <a:rPr lang="en-US" dirty="0"/>
              <a:t>proportion (%) of word tokens </a:t>
            </a:r>
          </a:p>
        </p:txBody>
      </p:sp>
      <p:sp>
        <p:nvSpPr>
          <p:cNvPr id="4" name="Slide Number Placeholder 3"/>
          <p:cNvSpPr>
            <a:spLocks noGrp="1"/>
          </p:cNvSpPr>
          <p:nvPr>
            <p:ph type="sldNum" sz="quarter" idx="5"/>
          </p:nvPr>
        </p:nvSpPr>
        <p:spPr/>
        <p:txBody>
          <a:bodyPr/>
          <a:lstStyle/>
          <a:p>
            <a:fld id="{CC08D76D-F7F2-6047-9A8A-533845994D80}" type="slidenum">
              <a:rPr lang="en-US" smtClean="0"/>
              <a:t>15</a:t>
            </a:fld>
            <a:endParaRPr lang="en-US"/>
          </a:p>
        </p:txBody>
      </p:sp>
    </p:spTree>
    <p:extLst>
      <p:ext uri="{BB962C8B-B14F-4D97-AF65-F5344CB8AC3E}">
        <p14:creationId xmlns:p14="http://schemas.microsoft.com/office/powerpoint/2010/main" val="325318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In general, there are not many misspellings in the data. That may be caused by students have less error in the writing material.</a:t>
            </a:r>
          </a:p>
          <a:p>
            <a:endParaRPr lang="en-US" sz="1200" dirty="0"/>
          </a:p>
          <a:p>
            <a:r>
              <a:rPr lang="en-US" sz="1200" dirty="0"/>
              <a:t>2. The spell checker (by Peter </a:t>
            </a:r>
            <a:r>
              <a:rPr lang="en-US" sz="1200" dirty="0" err="1"/>
              <a:t>Norvig</a:t>
            </a:r>
            <a:r>
              <a:rPr lang="en-US" sz="1200" dirty="0"/>
              <a:t>) still has many restriction on data. The performance will be influenced by the dictionary and tokenized words. We need to choose the proper dictionary corresponding to our data. </a:t>
            </a:r>
          </a:p>
          <a:p>
            <a:endParaRPr lang="en-US" sz="1200" dirty="0"/>
          </a:p>
          <a:p>
            <a:r>
              <a:rPr lang="en-US" sz="1200" dirty="0"/>
              <a:t>3. This model may be more suitable to the speaking data which are written as the texts. The data may contains more spelling error than writing materials.</a:t>
            </a:r>
          </a:p>
          <a:p>
            <a:endParaRPr lang="en-US" sz="1200" dirty="0"/>
          </a:p>
          <a:p>
            <a:r>
              <a:rPr lang="en-US" sz="1200" dirty="0"/>
              <a:t>4. It may not be proper to replace the data we have now with the words that this spell checker model recommend.</a:t>
            </a:r>
          </a:p>
          <a:p>
            <a:endParaRPr lang="en-US" dirty="0"/>
          </a:p>
        </p:txBody>
      </p:sp>
      <p:sp>
        <p:nvSpPr>
          <p:cNvPr id="4" name="Slide Number Placeholder 3"/>
          <p:cNvSpPr>
            <a:spLocks noGrp="1"/>
          </p:cNvSpPr>
          <p:nvPr>
            <p:ph type="sldNum" sz="quarter" idx="5"/>
          </p:nvPr>
        </p:nvSpPr>
        <p:spPr/>
        <p:txBody>
          <a:bodyPr/>
          <a:lstStyle/>
          <a:p>
            <a:fld id="{CC08D76D-F7F2-6047-9A8A-533845994D80}" type="slidenum">
              <a:rPr lang="en-US" smtClean="0"/>
              <a:t>23</a:t>
            </a:fld>
            <a:endParaRPr lang="en-US"/>
          </a:p>
        </p:txBody>
      </p:sp>
    </p:spTree>
    <p:extLst>
      <p:ext uri="{BB962C8B-B14F-4D97-AF65-F5344CB8AC3E}">
        <p14:creationId xmlns:p14="http://schemas.microsoft.com/office/powerpoint/2010/main" val="371761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A5DF45-A99A-9D4E-B168-C8A663A0DD34}"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49271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A5DF45-A99A-9D4E-B168-C8A663A0DD34}"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21255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A5DF45-A99A-9D4E-B168-C8A663A0DD34}"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377FDD-77B8-7C4E-AAE5-3326D8608B6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1086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A5DF45-A99A-9D4E-B168-C8A663A0DD34}"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494048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A5DF45-A99A-9D4E-B168-C8A663A0DD34}"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FDD-77B8-7C4E-AAE5-3326D8608B6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7821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A5DF45-A99A-9D4E-B168-C8A663A0DD34}"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3674134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5DF45-A99A-9D4E-B168-C8A663A0DD34}"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964049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5DF45-A99A-9D4E-B168-C8A663A0DD34}"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31142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5DF45-A99A-9D4E-B168-C8A663A0DD34}"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425821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A5DF45-A99A-9D4E-B168-C8A663A0DD34}" type="datetimeFigureOut">
              <a:rPr lang="en-US" smtClean="0"/>
              <a:t>4/11/19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51290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A5DF45-A99A-9D4E-B168-C8A663A0DD34}"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18618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5DF45-A99A-9D4E-B168-C8A663A0DD34}" type="datetimeFigureOut">
              <a:rPr lang="en-US" smtClean="0"/>
              <a:t>4/11/19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17718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A5DF45-A99A-9D4E-B168-C8A663A0DD34}" type="datetimeFigureOut">
              <a:rPr lang="en-US" smtClean="0"/>
              <a:t>4/11/19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167160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5DF45-A99A-9D4E-B168-C8A663A0DD34}" type="datetimeFigureOut">
              <a:rPr lang="en-US" smtClean="0"/>
              <a:t>4/11/19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152647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A5DF45-A99A-9D4E-B168-C8A663A0DD34}"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391171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A5DF45-A99A-9D4E-B168-C8A663A0DD34}" type="datetimeFigureOut">
              <a:rPr lang="en-US" smtClean="0"/>
              <a:t>4/11/19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377FDD-77B8-7C4E-AAE5-3326D8608B6E}" type="slidenum">
              <a:rPr lang="en-US" smtClean="0"/>
              <a:t>‹#›</a:t>
            </a:fld>
            <a:endParaRPr lang="en-US"/>
          </a:p>
        </p:txBody>
      </p:sp>
    </p:spTree>
    <p:extLst>
      <p:ext uri="{BB962C8B-B14F-4D97-AF65-F5344CB8AC3E}">
        <p14:creationId xmlns:p14="http://schemas.microsoft.com/office/powerpoint/2010/main" val="245837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A5DF45-A99A-9D4E-B168-C8A663A0DD34}" type="datetimeFigureOut">
              <a:rPr lang="en-US" smtClean="0"/>
              <a:t>4/11/19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377FDD-77B8-7C4E-AAE5-3326D8608B6E}" type="slidenum">
              <a:rPr lang="en-US" smtClean="0"/>
              <a:t>‹#›</a:t>
            </a:fld>
            <a:endParaRPr lang="en-US"/>
          </a:p>
        </p:txBody>
      </p:sp>
    </p:spTree>
    <p:extLst>
      <p:ext uri="{BB962C8B-B14F-4D97-AF65-F5344CB8AC3E}">
        <p14:creationId xmlns:p14="http://schemas.microsoft.com/office/powerpoint/2010/main" val="529629222"/>
      </p:ext>
    </p:extLst>
  </p:cSld>
  <p:clrMap bg1="dk1" tx1="lt1" bg2="dk2" tx2="lt2" accent1="accent1" accent2="accent2" accent3="accent3" accent4="accent4" accent5="accent5" accent6="accent6" hlink="hlink" folHlink="folHlink"/>
  <p:sldLayoutIdLst>
    <p:sldLayoutId id="2147484605" r:id="rId1"/>
    <p:sldLayoutId id="2147484606" r:id="rId2"/>
    <p:sldLayoutId id="2147484607" r:id="rId3"/>
    <p:sldLayoutId id="2147484608" r:id="rId4"/>
    <p:sldLayoutId id="2147484609" r:id="rId5"/>
    <p:sldLayoutId id="2147484610" r:id="rId6"/>
    <p:sldLayoutId id="2147484611" r:id="rId7"/>
    <p:sldLayoutId id="2147484612" r:id="rId8"/>
    <p:sldLayoutId id="2147484613" r:id="rId9"/>
    <p:sldLayoutId id="2147484614" r:id="rId10"/>
    <p:sldLayoutId id="2147484615" r:id="rId11"/>
    <p:sldLayoutId id="2147484616" r:id="rId12"/>
    <p:sldLayoutId id="2147484617" r:id="rId13"/>
    <p:sldLayoutId id="2147484618" r:id="rId14"/>
    <p:sldLayoutId id="2147484619" r:id="rId15"/>
    <p:sldLayoutId id="214748462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itt.edu/~naraehan/ling1330/Lecture11.pdf" TargetMode="External"/><Relationship Id="rId2" Type="http://schemas.openxmlformats.org/officeDocument/2006/relationships/hyperlink" Target="http://norvig.com/spell-correct.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7087-4E30-9446-8B6C-7AAE1BF90727}"/>
              </a:ext>
            </a:extLst>
          </p:cNvPr>
          <p:cNvSpPr>
            <a:spLocks noGrp="1"/>
          </p:cNvSpPr>
          <p:nvPr>
            <p:ph type="ctrTitle"/>
          </p:nvPr>
        </p:nvSpPr>
        <p:spPr>
          <a:xfrm>
            <a:off x="2284413" y="2590800"/>
            <a:ext cx="8915399" cy="1018181"/>
          </a:xfrm>
        </p:spPr>
        <p:txBody>
          <a:bodyPr/>
          <a:lstStyle/>
          <a:p>
            <a:r>
              <a:rPr lang="en-US" dirty="0"/>
              <a:t>Spell Checker</a:t>
            </a:r>
          </a:p>
        </p:txBody>
      </p:sp>
      <p:sp>
        <p:nvSpPr>
          <p:cNvPr id="3" name="Subtitle 2">
            <a:extLst>
              <a:ext uri="{FF2B5EF4-FFF2-40B4-BE49-F238E27FC236}">
                <a16:creationId xmlns:a16="http://schemas.microsoft.com/office/drawing/2014/main" id="{E9BEE87A-45DB-3D48-B6FF-C1F5370600B2}"/>
              </a:ext>
            </a:extLst>
          </p:cNvPr>
          <p:cNvSpPr>
            <a:spLocks noGrp="1"/>
          </p:cNvSpPr>
          <p:nvPr>
            <p:ph type="subTitle" idx="1"/>
          </p:nvPr>
        </p:nvSpPr>
        <p:spPr>
          <a:xfrm>
            <a:off x="3129280" y="4531360"/>
            <a:ext cx="5994400" cy="1465810"/>
          </a:xfrm>
        </p:spPr>
        <p:txBody>
          <a:bodyPr>
            <a:normAutofit fontScale="92500" lnSpcReduction="20000"/>
          </a:bodyPr>
          <a:lstStyle/>
          <a:p>
            <a:r>
              <a:rPr lang="en-US" sz="3200" dirty="0"/>
              <a:t>Ting-Wei Shen</a:t>
            </a:r>
          </a:p>
          <a:p>
            <a:r>
              <a:rPr lang="en-US" sz="3200" dirty="0"/>
              <a:t>Data Science for Linguistics</a:t>
            </a:r>
          </a:p>
          <a:p>
            <a:r>
              <a:rPr lang="en-US" sz="3200" dirty="0"/>
              <a:t>April 11, 2019</a:t>
            </a:r>
          </a:p>
        </p:txBody>
      </p:sp>
    </p:spTree>
    <p:extLst>
      <p:ext uri="{BB962C8B-B14F-4D97-AF65-F5344CB8AC3E}">
        <p14:creationId xmlns:p14="http://schemas.microsoft.com/office/powerpoint/2010/main" val="340617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D2AA-3BC0-194F-9071-B87D2146D682}"/>
              </a:ext>
            </a:extLst>
          </p:cNvPr>
          <p:cNvSpPr>
            <a:spLocks noGrp="1"/>
          </p:cNvSpPr>
          <p:nvPr>
            <p:ph type="title"/>
          </p:nvPr>
        </p:nvSpPr>
        <p:spPr>
          <a:xfrm>
            <a:off x="1594884" y="624110"/>
            <a:ext cx="10377376" cy="1280890"/>
          </a:xfrm>
        </p:spPr>
        <p:txBody>
          <a:bodyPr>
            <a:normAutofit/>
          </a:bodyPr>
          <a:lstStyle/>
          <a:p>
            <a:r>
              <a:rPr lang="en-US" dirty="0"/>
              <a:t>Challenge I met -  Text length as token count</a:t>
            </a:r>
          </a:p>
        </p:txBody>
      </p:sp>
      <p:pic>
        <p:nvPicPr>
          <p:cNvPr id="5" name="Content Placeholder 4">
            <a:extLst>
              <a:ext uri="{FF2B5EF4-FFF2-40B4-BE49-F238E27FC236}">
                <a16:creationId xmlns:a16="http://schemas.microsoft.com/office/drawing/2014/main" id="{991A4B2C-9C1C-E24B-81A3-D01A9D49E258}"/>
              </a:ext>
            </a:extLst>
          </p:cNvPr>
          <p:cNvPicPr>
            <a:picLocks noGrp="1" noChangeAspect="1"/>
          </p:cNvPicPr>
          <p:nvPr>
            <p:ph idx="1"/>
          </p:nvPr>
        </p:nvPicPr>
        <p:blipFill>
          <a:blip r:embed="rId2"/>
          <a:stretch>
            <a:fillRect/>
          </a:stretch>
        </p:blipFill>
        <p:spPr>
          <a:xfrm>
            <a:off x="1052656" y="1796260"/>
            <a:ext cx="3290743" cy="4927316"/>
          </a:xfrm>
        </p:spPr>
      </p:pic>
      <p:pic>
        <p:nvPicPr>
          <p:cNvPr id="7" name="Picture 6">
            <a:extLst>
              <a:ext uri="{FF2B5EF4-FFF2-40B4-BE49-F238E27FC236}">
                <a16:creationId xmlns:a16="http://schemas.microsoft.com/office/drawing/2014/main" id="{C55C6EF4-AEE5-264F-9C9B-B1DD76B9457F}"/>
              </a:ext>
            </a:extLst>
          </p:cNvPr>
          <p:cNvPicPr>
            <a:picLocks noChangeAspect="1"/>
          </p:cNvPicPr>
          <p:nvPr/>
        </p:nvPicPr>
        <p:blipFill>
          <a:blip r:embed="rId3"/>
          <a:stretch>
            <a:fillRect/>
          </a:stretch>
        </p:blipFill>
        <p:spPr>
          <a:xfrm>
            <a:off x="5064991" y="1796260"/>
            <a:ext cx="6522358" cy="4821743"/>
          </a:xfrm>
          <a:prstGeom prst="rect">
            <a:avLst/>
          </a:prstGeom>
        </p:spPr>
      </p:pic>
    </p:spTree>
    <p:extLst>
      <p:ext uri="{BB962C8B-B14F-4D97-AF65-F5344CB8AC3E}">
        <p14:creationId xmlns:p14="http://schemas.microsoft.com/office/powerpoint/2010/main" val="424635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C2F0-6A44-3841-85DA-B6046F644A41}"/>
              </a:ext>
            </a:extLst>
          </p:cNvPr>
          <p:cNvSpPr>
            <a:spLocks noGrp="1"/>
          </p:cNvSpPr>
          <p:nvPr>
            <p:ph type="title"/>
          </p:nvPr>
        </p:nvSpPr>
        <p:spPr/>
        <p:txBody>
          <a:bodyPr>
            <a:normAutofit/>
          </a:bodyPr>
          <a:lstStyle/>
          <a:p>
            <a:r>
              <a:rPr lang="en-US" dirty="0"/>
              <a:t>Token counts (top five categories)</a:t>
            </a:r>
          </a:p>
        </p:txBody>
      </p:sp>
      <p:pic>
        <p:nvPicPr>
          <p:cNvPr id="5" name="Content Placeholder 4">
            <a:extLst>
              <a:ext uri="{FF2B5EF4-FFF2-40B4-BE49-F238E27FC236}">
                <a16:creationId xmlns:a16="http://schemas.microsoft.com/office/drawing/2014/main" id="{3F8A03C3-8A88-1741-B96E-819C8EE3D064}"/>
              </a:ext>
            </a:extLst>
          </p:cNvPr>
          <p:cNvPicPr>
            <a:picLocks noGrp="1" noChangeAspect="1"/>
          </p:cNvPicPr>
          <p:nvPr>
            <p:ph idx="1"/>
          </p:nvPr>
        </p:nvPicPr>
        <p:blipFill>
          <a:blip r:embed="rId2"/>
          <a:stretch>
            <a:fillRect/>
          </a:stretch>
        </p:blipFill>
        <p:spPr>
          <a:xfrm>
            <a:off x="838200" y="2584306"/>
            <a:ext cx="4308722" cy="2922876"/>
          </a:xfrm>
        </p:spPr>
      </p:pic>
      <p:pic>
        <p:nvPicPr>
          <p:cNvPr id="7" name="Picture 6">
            <a:extLst>
              <a:ext uri="{FF2B5EF4-FFF2-40B4-BE49-F238E27FC236}">
                <a16:creationId xmlns:a16="http://schemas.microsoft.com/office/drawing/2014/main" id="{7F9C2686-6909-CE49-B826-0E366D5AC901}"/>
              </a:ext>
            </a:extLst>
          </p:cNvPr>
          <p:cNvPicPr>
            <a:picLocks noChangeAspect="1"/>
          </p:cNvPicPr>
          <p:nvPr/>
        </p:nvPicPr>
        <p:blipFill>
          <a:blip r:embed="rId3"/>
          <a:stretch>
            <a:fillRect/>
          </a:stretch>
        </p:blipFill>
        <p:spPr>
          <a:xfrm>
            <a:off x="5146922" y="1596375"/>
            <a:ext cx="6771784" cy="4898737"/>
          </a:xfrm>
          <a:prstGeom prst="rect">
            <a:avLst/>
          </a:prstGeom>
        </p:spPr>
      </p:pic>
    </p:spTree>
    <p:extLst>
      <p:ext uri="{BB962C8B-B14F-4D97-AF65-F5344CB8AC3E}">
        <p14:creationId xmlns:p14="http://schemas.microsoft.com/office/powerpoint/2010/main" val="294210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2F6C-530C-B440-838D-56A2A4641B1E}"/>
              </a:ext>
            </a:extLst>
          </p:cNvPr>
          <p:cNvSpPr>
            <a:spLocks noGrp="1"/>
          </p:cNvSpPr>
          <p:nvPr>
            <p:ph type="title"/>
          </p:nvPr>
        </p:nvSpPr>
        <p:spPr/>
        <p:txBody>
          <a:bodyPr/>
          <a:lstStyle/>
          <a:p>
            <a:r>
              <a:rPr lang="en-US" dirty="0"/>
              <a:t>Number of text by native languages</a:t>
            </a:r>
          </a:p>
        </p:txBody>
      </p:sp>
      <p:pic>
        <p:nvPicPr>
          <p:cNvPr id="7" name="Content Placeholder 6">
            <a:extLst>
              <a:ext uri="{FF2B5EF4-FFF2-40B4-BE49-F238E27FC236}">
                <a16:creationId xmlns:a16="http://schemas.microsoft.com/office/drawing/2014/main" id="{B15A2667-9214-FA4E-8BFA-21D2C927E5CF}"/>
              </a:ext>
            </a:extLst>
          </p:cNvPr>
          <p:cNvPicPr>
            <a:picLocks noGrp="1" noChangeAspect="1"/>
          </p:cNvPicPr>
          <p:nvPr>
            <p:ph idx="1"/>
          </p:nvPr>
        </p:nvPicPr>
        <p:blipFill>
          <a:blip r:embed="rId2"/>
          <a:stretch>
            <a:fillRect/>
          </a:stretch>
        </p:blipFill>
        <p:spPr>
          <a:xfrm>
            <a:off x="339436" y="1690688"/>
            <a:ext cx="2590800" cy="5029200"/>
          </a:xfrm>
        </p:spPr>
      </p:pic>
      <p:pic>
        <p:nvPicPr>
          <p:cNvPr id="9" name="Picture 8">
            <a:extLst>
              <a:ext uri="{FF2B5EF4-FFF2-40B4-BE49-F238E27FC236}">
                <a16:creationId xmlns:a16="http://schemas.microsoft.com/office/drawing/2014/main" id="{7A4F8443-B409-CC4C-84A6-0232A5F689DB}"/>
              </a:ext>
            </a:extLst>
          </p:cNvPr>
          <p:cNvPicPr>
            <a:picLocks noChangeAspect="1"/>
          </p:cNvPicPr>
          <p:nvPr/>
        </p:nvPicPr>
        <p:blipFill>
          <a:blip r:embed="rId3"/>
          <a:stretch>
            <a:fillRect/>
          </a:stretch>
        </p:blipFill>
        <p:spPr>
          <a:xfrm>
            <a:off x="2930236" y="1894180"/>
            <a:ext cx="9261764" cy="4825708"/>
          </a:xfrm>
          <a:prstGeom prst="rect">
            <a:avLst/>
          </a:prstGeom>
        </p:spPr>
      </p:pic>
    </p:spTree>
    <p:extLst>
      <p:ext uri="{BB962C8B-B14F-4D97-AF65-F5344CB8AC3E}">
        <p14:creationId xmlns:p14="http://schemas.microsoft.com/office/powerpoint/2010/main" val="415443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A123-2882-2142-AB2C-292DB89EE1B3}"/>
              </a:ext>
            </a:extLst>
          </p:cNvPr>
          <p:cNvSpPr>
            <a:spLocks noGrp="1"/>
          </p:cNvSpPr>
          <p:nvPr>
            <p:ph type="title"/>
          </p:nvPr>
        </p:nvSpPr>
        <p:spPr/>
        <p:txBody>
          <a:bodyPr/>
          <a:lstStyle/>
          <a:p>
            <a:r>
              <a:rPr lang="en-US" dirty="0"/>
              <a:t>Challenge from data part</a:t>
            </a:r>
          </a:p>
        </p:txBody>
      </p:sp>
      <p:sp>
        <p:nvSpPr>
          <p:cNvPr id="3" name="Content Placeholder 2">
            <a:extLst>
              <a:ext uri="{FF2B5EF4-FFF2-40B4-BE49-F238E27FC236}">
                <a16:creationId xmlns:a16="http://schemas.microsoft.com/office/drawing/2014/main" id="{1BB998CC-8AA1-AA45-924C-272AC59782BE}"/>
              </a:ext>
            </a:extLst>
          </p:cNvPr>
          <p:cNvSpPr>
            <a:spLocks noGrp="1"/>
          </p:cNvSpPr>
          <p:nvPr>
            <p:ph idx="1"/>
          </p:nvPr>
        </p:nvSpPr>
        <p:spPr/>
        <p:txBody>
          <a:bodyPr>
            <a:normAutofit/>
          </a:bodyPr>
          <a:lstStyle/>
          <a:p>
            <a:r>
              <a:rPr lang="en-US" sz="2800" dirty="0"/>
              <a:t>There are 49 text files that only contains one word. These are true/false, fill in the blank and multiple choice questions.</a:t>
            </a:r>
          </a:p>
          <a:p>
            <a:r>
              <a:rPr lang="en-US" sz="2800" dirty="0"/>
              <a:t>315/492 = 64% of total files are under 64.05 tokens.</a:t>
            </a:r>
          </a:p>
          <a:p>
            <a:r>
              <a:rPr lang="en-US" sz="2800" dirty="0"/>
              <a:t>Arabic, Korean and Chinese are the three main categories of native languages.</a:t>
            </a:r>
          </a:p>
          <a:p>
            <a:endParaRPr lang="en-US" sz="2800" dirty="0"/>
          </a:p>
          <a:p>
            <a:endParaRPr lang="en-US" sz="2800" dirty="0"/>
          </a:p>
        </p:txBody>
      </p:sp>
    </p:spTree>
    <p:extLst>
      <p:ext uri="{BB962C8B-B14F-4D97-AF65-F5344CB8AC3E}">
        <p14:creationId xmlns:p14="http://schemas.microsoft.com/office/powerpoint/2010/main" val="428715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C44F-835C-2940-972B-54214BF16F1D}"/>
              </a:ext>
            </a:extLst>
          </p:cNvPr>
          <p:cNvSpPr>
            <a:spLocks noGrp="1"/>
          </p:cNvSpPr>
          <p:nvPr>
            <p:ph type="title"/>
          </p:nvPr>
        </p:nvSpPr>
        <p:spPr/>
        <p:txBody>
          <a:bodyPr/>
          <a:lstStyle/>
          <a:p>
            <a:r>
              <a:rPr lang="en-US" dirty="0"/>
              <a:t>Linguistic analysis</a:t>
            </a:r>
          </a:p>
        </p:txBody>
      </p:sp>
      <p:sp>
        <p:nvSpPr>
          <p:cNvPr id="3" name="Content Placeholder 2">
            <a:extLst>
              <a:ext uri="{FF2B5EF4-FFF2-40B4-BE49-F238E27FC236}">
                <a16:creationId xmlns:a16="http://schemas.microsoft.com/office/drawing/2014/main" id="{506DE32A-7265-D94F-AF72-7B8ED26E3983}"/>
              </a:ext>
            </a:extLst>
          </p:cNvPr>
          <p:cNvSpPr>
            <a:spLocks noGrp="1"/>
          </p:cNvSpPr>
          <p:nvPr>
            <p:ph idx="1"/>
          </p:nvPr>
        </p:nvSpPr>
        <p:spPr/>
        <p:txBody>
          <a:bodyPr>
            <a:normAutofit/>
          </a:bodyPr>
          <a:lstStyle/>
          <a:p>
            <a:r>
              <a:rPr lang="en-US" sz="2800" dirty="0"/>
              <a:t>By selecting essays between 50 to 600 tokens, there are 172 essays left. </a:t>
            </a:r>
          </a:p>
          <a:p>
            <a:r>
              <a:rPr lang="en-US" sz="2800" dirty="0"/>
              <a:t>On the other hand, there are many </a:t>
            </a:r>
            <a:r>
              <a:rPr lang="en-US" sz="2800" dirty="0" err="1"/>
              <a:t>NaN</a:t>
            </a:r>
            <a:r>
              <a:rPr lang="en-US" sz="2800" dirty="0"/>
              <a:t> existed in the data. So the number of total available files is 132.</a:t>
            </a:r>
          </a:p>
          <a:p>
            <a:endParaRPr lang="en-US" sz="2800" dirty="0"/>
          </a:p>
        </p:txBody>
      </p:sp>
    </p:spTree>
    <p:extLst>
      <p:ext uri="{BB962C8B-B14F-4D97-AF65-F5344CB8AC3E}">
        <p14:creationId xmlns:p14="http://schemas.microsoft.com/office/powerpoint/2010/main" val="254759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60DB-8040-C740-A4E3-E2CA0B9B5169}"/>
              </a:ext>
            </a:extLst>
          </p:cNvPr>
          <p:cNvSpPr>
            <a:spLocks noGrp="1"/>
          </p:cNvSpPr>
          <p:nvPr>
            <p:ph type="title"/>
          </p:nvPr>
        </p:nvSpPr>
        <p:spPr>
          <a:xfrm>
            <a:off x="1924493" y="624110"/>
            <a:ext cx="9920177" cy="1280890"/>
          </a:xfrm>
        </p:spPr>
        <p:txBody>
          <a:bodyPr>
            <a:normAutofit/>
          </a:bodyPr>
          <a:lstStyle/>
          <a:p>
            <a:r>
              <a:rPr lang="en-US" dirty="0"/>
              <a:t>Linguistic analysis - Assessing writing quality</a:t>
            </a:r>
          </a:p>
        </p:txBody>
      </p:sp>
      <p:sp>
        <p:nvSpPr>
          <p:cNvPr id="3" name="Content Placeholder 2">
            <a:extLst>
              <a:ext uri="{FF2B5EF4-FFF2-40B4-BE49-F238E27FC236}">
                <a16:creationId xmlns:a16="http://schemas.microsoft.com/office/drawing/2014/main" id="{45B1DFD3-E822-474C-AD2A-B543E1ABF5A3}"/>
              </a:ext>
            </a:extLst>
          </p:cNvPr>
          <p:cNvSpPr>
            <a:spLocks noGrp="1"/>
          </p:cNvSpPr>
          <p:nvPr>
            <p:ph idx="1"/>
          </p:nvPr>
        </p:nvSpPr>
        <p:spPr>
          <a:xfrm>
            <a:off x="2589212" y="2133600"/>
            <a:ext cx="9372416" cy="4182140"/>
          </a:xfrm>
        </p:spPr>
        <p:txBody>
          <a:bodyPr>
            <a:normAutofit/>
          </a:bodyPr>
          <a:lstStyle/>
          <a:p>
            <a:pPr marL="514350" indent="-514350">
              <a:buFont typeface="+mj-lt"/>
              <a:buAutoNum type="arabicPeriod"/>
            </a:pPr>
            <a:r>
              <a:rPr lang="en-US" sz="3200" dirty="0"/>
              <a:t>Lexical diversity</a:t>
            </a:r>
          </a:p>
          <a:p>
            <a:pPr lvl="1"/>
            <a:r>
              <a:rPr lang="en-US" sz="2800" dirty="0"/>
              <a:t>Type-token ratio (TTR)</a:t>
            </a:r>
          </a:p>
          <a:p>
            <a:pPr marL="514350" indent="-514350">
              <a:buFont typeface="+mj-lt"/>
              <a:buAutoNum type="arabicPeriod"/>
            </a:pPr>
            <a:r>
              <a:rPr lang="en-US" sz="3200" dirty="0"/>
              <a:t>Syntactic complexity</a:t>
            </a:r>
          </a:p>
          <a:p>
            <a:pPr lvl="1"/>
            <a:r>
              <a:rPr lang="en-US" sz="2800" dirty="0"/>
              <a:t>Average sentence length</a:t>
            </a:r>
          </a:p>
          <a:p>
            <a:pPr marL="514350" indent="-514350">
              <a:buFont typeface="+mj-lt"/>
              <a:buAutoNum type="arabicPeriod"/>
            </a:pPr>
            <a:r>
              <a:rPr lang="en-US" sz="3200" dirty="0"/>
              <a:t>Vocabulary level</a:t>
            </a:r>
          </a:p>
          <a:p>
            <a:pPr lvl="1"/>
            <a:r>
              <a:rPr lang="en-US" sz="2800" dirty="0"/>
              <a:t>Average word length, % of word tokens in top 1K, 2K, 3K most common English words</a:t>
            </a:r>
          </a:p>
        </p:txBody>
      </p:sp>
    </p:spTree>
    <p:extLst>
      <p:ext uri="{BB962C8B-B14F-4D97-AF65-F5344CB8AC3E}">
        <p14:creationId xmlns:p14="http://schemas.microsoft.com/office/powerpoint/2010/main" val="267021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938D-1A8C-5F4A-AD89-7AE2D9C998F6}"/>
              </a:ext>
            </a:extLst>
          </p:cNvPr>
          <p:cNvSpPr>
            <a:spLocks noGrp="1"/>
          </p:cNvSpPr>
          <p:nvPr>
            <p:ph type="title"/>
          </p:nvPr>
        </p:nvSpPr>
        <p:spPr/>
        <p:txBody>
          <a:bodyPr/>
          <a:lstStyle/>
          <a:p>
            <a:r>
              <a:rPr lang="en-US" dirty="0"/>
              <a:t>1. Lexical diversity</a:t>
            </a:r>
          </a:p>
        </p:txBody>
      </p:sp>
      <p:pic>
        <p:nvPicPr>
          <p:cNvPr id="5" name="Content Placeholder 4">
            <a:extLst>
              <a:ext uri="{FF2B5EF4-FFF2-40B4-BE49-F238E27FC236}">
                <a16:creationId xmlns:a16="http://schemas.microsoft.com/office/drawing/2014/main" id="{0FB817F6-14CF-094B-947F-496A5F18F314}"/>
              </a:ext>
            </a:extLst>
          </p:cNvPr>
          <p:cNvPicPr>
            <a:picLocks noGrp="1" noChangeAspect="1"/>
          </p:cNvPicPr>
          <p:nvPr>
            <p:ph idx="1"/>
          </p:nvPr>
        </p:nvPicPr>
        <p:blipFill>
          <a:blip r:embed="rId2"/>
          <a:stretch>
            <a:fillRect/>
          </a:stretch>
        </p:blipFill>
        <p:spPr>
          <a:xfrm>
            <a:off x="2232838" y="1439991"/>
            <a:ext cx="9590567" cy="5145305"/>
          </a:xfrm>
        </p:spPr>
      </p:pic>
      <p:sp>
        <p:nvSpPr>
          <p:cNvPr id="6" name="Rectangle 5">
            <a:extLst>
              <a:ext uri="{FF2B5EF4-FFF2-40B4-BE49-F238E27FC236}">
                <a16:creationId xmlns:a16="http://schemas.microsoft.com/office/drawing/2014/main" id="{5F4FEE69-218E-C443-AB6E-70A71D264D47}"/>
              </a:ext>
            </a:extLst>
          </p:cNvPr>
          <p:cNvSpPr/>
          <p:nvPr/>
        </p:nvSpPr>
        <p:spPr>
          <a:xfrm>
            <a:off x="2934586" y="5550195"/>
            <a:ext cx="329609" cy="5209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88BA714-2CE3-3548-A721-7AF410CBCBCC}"/>
              </a:ext>
            </a:extLst>
          </p:cNvPr>
          <p:cNvSpPr/>
          <p:nvPr/>
        </p:nvSpPr>
        <p:spPr>
          <a:xfrm>
            <a:off x="3554819" y="5550195"/>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F595D76-2200-2345-ABFE-0761D7799615}"/>
              </a:ext>
            </a:extLst>
          </p:cNvPr>
          <p:cNvSpPr/>
          <p:nvPr/>
        </p:nvSpPr>
        <p:spPr>
          <a:xfrm>
            <a:off x="6739270" y="5550195"/>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791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0DF6-0E69-3D43-A2A1-586AF09BD25C}"/>
              </a:ext>
            </a:extLst>
          </p:cNvPr>
          <p:cNvSpPr>
            <a:spLocks noGrp="1"/>
          </p:cNvSpPr>
          <p:nvPr>
            <p:ph type="title"/>
          </p:nvPr>
        </p:nvSpPr>
        <p:spPr/>
        <p:txBody>
          <a:bodyPr/>
          <a:lstStyle/>
          <a:p>
            <a:r>
              <a:rPr lang="en-US" dirty="0"/>
              <a:t>2. Syntactic complexity</a:t>
            </a:r>
          </a:p>
        </p:txBody>
      </p:sp>
      <p:pic>
        <p:nvPicPr>
          <p:cNvPr id="5" name="Content Placeholder 4">
            <a:extLst>
              <a:ext uri="{FF2B5EF4-FFF2-40B4-BE49-F238E27FC236}">
                <a16:creationId xmlns:a16="http://schemas.microsoft.com/office/drawing/2014/main" id="{607482F2-A8BD-7143-AA00-8C5ACC549892}"/>
              </a:ext>
            </a:extLst>
          </p:cNvPr>
          <p:cNvPicPr>
            <a:picLocks noGrp="1" noChangeAspect="1"/>
          </p:cNvPicPr>
          <p:nvPr>
            <p:ph idx="1"/>
          </p:nvPr>
        </p:nvPicPr>
        <p:blipFill>
          <a:blip r:embed="rId2"/>
          <a:stretch>
            <a:fillRect/>
          </a:stretch>
        </p:blipFill>
        <p:spPr>
          <a:xfrm>
            <a:off x="2210589" y="1400520"/>
            <a:ext cx="9860368" cy="5127871"/>
          </a:xfrm>
        </p:spPr>
      </p:pic>
      <p:sp>
        <p:nvSpPr>
          <p:cNvPr id="6" name="Rectangle 5">
            <a:extLst>
              <a:ext uri="{FF2B5EF4-FFF2-40B4-BE49-F238E27FC236}">
                <a16:creationId xmlns:a16="http://schemas.microsoft.com/office/drawing/2014/main" id="{2982D8FE-C1D7-724D-BDDE-F0412912DEE9}"/>
              </a:ext>
            </a:extLst>
          </p:cNvPr>
          <p:cNvSpPr/>
          <p:nvPr/>
        </p:nvSpPr>
        <p:spPr>
          <a:xfrm>
            <a:off x="2934586" y="5550195"/>
            <a:ext cx="329609" cy="5209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E6ECE56-685F-5F46-98C5-575EF2CCA3C2}"/>
              </a:ext>
            </a:extLst>
          </p:cNvPr>
          <p:cNvSpPr/>
          <p:nvPr/>
        </p:nvSpPr>
        <p:spPr>
          <a:xfrm>
            <a:off x="3554819" y="5550195"/>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37A606-AC3E-5749-9005-B84F56EBB21A}"/>
              </a:ext>
            </a:extLst>
          </p:cNvPr>
          <p:cNvSpPr/>
          <p:nvPr/>
        </p:nvSpPr>
        <p:spPr>
          <a:xfrm>
            <a:off x="6863046" y="5491716"/>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651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EB5C-B3DA-AD49-8C55-49DC0B5583DA}"/>
              </a:ext>
            </a:extLst>
          </p:cNvPr>
          <p:cNvSpPr>
            <a:spLocks noGrp="1"/>
          </p:cNvSpPr>
          <p:nvPr>
            <p:ph type="title"/>
          </p:nvPr>
        </p:nvSpPr>
        <p:spPr>
          <a:xfrm>
            <a:off x="1956391" y="624110"/>
            <a:ext cx="10047767" cy="1280890"/>
          </a:xfrm>
        </p:spPr>
        <p:txBody>
          <a:bodyPr>
            <a:normAutofit/>
          </a:bodyPr>
          <a:lstStyle/>
          <a:p>
            <a:r>
              <a:rPr lang="en-US" dirty="0"/>
              <a:t>3a. Vocabulary level - Average word length</a:t>
            </a:r>
          </a:p>
        </p:txBody>
      </p:sp>
      <p:pic>
        <p:nvPicPr>
          <p:cNvPr id="5" name="Content Placeholder 4">
            <a:extLst>
              <a:ext uri="{FF2B5EF4-FFF2-40B4-BE49-F238E27FC236}">
                <a16:creationId xmlns:a16="http://schemas.microsoft.com/office/drawing/2014/main" id="{B6567717-58E4-5B43-89B0-50BEBE844131}"/>
              </a:ext>
            </a:extLst>
          </p:cNvPr>
          <p:cNvPicPr>
            <a:picLocks noGrp="1" noChangeAspect="1"/>
          </p:cNvPicPr>
          <p:nvPr>
            <p:ph idx="1"/>
          </p:nvPr>
        </p:nvPicPr>
        <p:blipFill>
          <a:blip r:embed="rId2"/>
          <a:stretch>
            <a:fillRect/>
          </a:stretch>
        </p:blipFill>
        <p:spPr>
          <a:xfrm>
            <a:off x="2272932" y="1447945"/>
            <a:ext cx="9731226" cy="5133608"/>
          </a:xfrm>
        </p:spPr>
      </p:pic>
      <p:sp>
        <p:nvSpPr>
          <p:cNvPr id="6" name="Rectangle 5">
            <a:extLst>
              <a:ext uri="{FF2B5EF4-FFF2-40B4-BE49-F238E27FC236}">
                <a16:creationId xmlns:a16="http://schemas.microsoft.com/office/drawing/2014/main" id="{986DCA36-64DF-4541-AD46-6B2A9A4E40C1}"/>
              </a:ext>
            </a:extLst>
          </p:cNvPr>
          <p:cNvSpPr/>
          <p:nvPr/>
        </p:nvSpPr>
        <p:spPr>
          <a:xfrm>
            <a:off x="2934586" y="5550195"/>
            <a:ext cx="329609" cy="5209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C226BC-25E6-974E-8529-AB355337F5A1}"/>
              </a:ext>
            </a:extLst>
          </p:cNvPr>
          <p:cNvSpPr/>
          <p:nvPr/>
        </p:nvSpPr>
        <p:spPr>
          <a:xfrm>
            <a:off x="3554819" y="5550195"/>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E6B1F1-4D80-E345-A76D-345C7A42EEF2}"/>
              </a:ext>
            </a:extLst>
          </p:cNvPr>
          <p:cNvSpPr/>
          <p:nvPr/>
        </p:nvSpPr>
        <p:spPr>
          <a:xfrm>
            <a:off x="6829646" y="5550195"/>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2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579B-B89E-344A-8C8F-F04F7600ECD1}"/>
              </a:ext>
            </a:extLst>
          </p:cNvPr>
          <p:cNvSpPr>
            <a:spLocks noGrp="1"/>
          </p:cNvSpPr>
          <p:nvPr>
            <p:ph type="title"/>
          </p:nvPr>
        </p:nvSpPr>
        <p:spPr>
          <a:xfrm>
            <a:off x="1634989" y="630939"/>
            <a:ext cx="11389895" cy="1325563"/>
          </a:xfrm>
        </p:spPr>
        <p:txBody>
          <a:bodyPr>
            <a:normAutofit/>
          </a:bodyPr>
          <a:lstStyle/>
          <a:p>
            <a:r>
              <a:rPr lang="en-US" sz="4000" dirty="0"/>
              <a:t>3b. Top most frequent English words</a:t>
            </a:r>
          </a:p>
        </p:txBody>
      </p:sp>
      <p:pic>
        <p:nvPicPr>
          <p:cNvPr id="5" name="Content Placeholder 4">
            <a:extLst>
              <a:ext uri="{FF2B5EF4-FFF2-40B4-BE49-F238E27FC236}">
                <a16:creationId xmlns:a16="http://schemas.microsoft.com/office/drawing/2014/main" id="{0EF1A8EB-E4A4-2F4F-AB0D-E844CF8CF8A2}"/>
              </a:ext>
            </a:extLst>
          </p:cNvPr>
          <p:cNvPicPr>
            <a:picLocks noGrp="1" noChangeAspect="1"/>
          </p:cNvPicPr>
          <p:nvPr>
            <p:ph idx="1"/>
          </p:nvPr>
        </p:nvPicPr>
        <p:blipFill>
          <a:blip r:embed="rId2"/>
          <a:stretch>
            <a:fillRect/>
          </a:stretch>
        </p:blipFill>
        <p:spPr>
          <a:xfrm>
            <a:off x="2071279" y="1435395"/>
            <a:ext cx="9998694" cy="5199321"/>
          </a:xfrm>
        </p:spPr>
      </p:pic>
      <p:sp>
        <p:nvSpPr>
          <p:cNvPr id="6" name="Rectangle 5">
            <a:extLst>
              <a:ext uri="{FF2B5EF4-FFF2-40B4-BE49-F238E27FC236}">
                <a16:creationId xmlns:a16="http://schemas.microsoft.com/office/drawing/2014/main" id="{D762534E-1939-6C41-87A0-AC2EF72BF108}"/>
              </a:ext>
            </a:extLst>
          </p:cNvPr>
          <p:cNvSpPr/>
          <p:nvPr/>
        </p:nvSpPr>
        <p:spPr>
          <a:xfrm>
            <a:off x="2828260" y="5624623"/>
            <a:ext cx="329609" cy="5209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FF7E32B-A27A-EF43-96FA-F883A2F811A0}"/>
              </a:ext>
            </a:extLst>
          </p:cNvPr>
          <p:cNvSpPr/>
          <p:nvPr/>
        </p:nvSpPr>
        <p:spPr>
          <a:xfrm>
            <a:off x="3448493" y="5624623"/>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2AE7D2-0239-F24C-A7F8-A737CED65031}"/>
              </a:ext>
            </a:extLst>
          </p:cNvPr>
          <p:cNvSpPr/>
          <p:nvPr/>
        </p:nvSpPr>
        <p:spPr>
          <a:xfrm>
            <a:off x="6809391" y="5624623"/>
            <a:ext cx="329609" cy="637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74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5F0E-618E-5F4B-AB1F-E26217DD8E8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283BEBB-0D4C-2149-8EBD-FB23DA3D0F9A}"/>
              </a:ext>
            </a:extLst>
          </p:cNvPr>
          <p:cNvSpPr>
            <a:spLocks noGrp="1"/>
          </p:cNvSpPr>
          <p:nvPr>
            <p:ph idx="1"/>
          </p:nvPr>
        </p:nvSpPr>
        <p:spPr>
          <a:xfrm>
            <a:off x="2073348" y="1584251"/>
            <a:ext cx="9845749" cy="4731489"/>
          </a:xfrm>
        </p:spPr>
        <p:txBody>
          <a:bodyPr>
            <a:normAutofit/>
          </a:bodyPr>
          <a:lstStyle/>
          <a:p>
            <a:r>
              <a:rPr lang="en-US" sz="2800" dirty="0"/>
              <a:t>Spell checker foundation</a:t>
            </a:r>
          </a:p>
          <a:p>
            <a:pPr lvl="1"/>
            <a:r>
              <a:rPr lang="en-US" sz="2400" dirty="0"/>
              <a:t>the basic four elements</a:t>
            </a:r>
          </a:p>
          <a:p>
            <a:r>
              <a:rPr lang="en-US" sz="2800" dirty="0"/>
              <a:t>Data processing</a:t>
            </a:r>
          </a:p>
          <a:p>
            <a:pPr lvl="1"/>
            <a:r>
              <a:rPr lang="en-US" sz="2400" dirty="0"/>
              <a:t>ELI dataset – raw data without precleaning</a:t>
            </a:r>
          </a:p>
          <a:p>
            <a:pPr lvl="1"/>
            <a:r>
              <a:rPr lang="en-US" sz="2400" dirty="0"/>
              <a:t>the fair use of data</a:t>
            </a:r>
          </a:p>
          <a:p>
            <a:r>
              <a:rPr lang="en-US" sz="2800" dirty="0"/>
              <a:t>Linguistic analysis</a:t>
            </a:r>
          </a:p>
          <a:p>
            <a:pPr lvl="1"/>
            <a:r>
              <a:rPr lang="en-US" sz="2400" dirty="0"/>
              <a:t>writing quality assessment</a:t>
            </a:r>
          </a:p>
          <a:p>
            <a:pPr lvl="1"/>
            <a:r>
              <a:rPr lang="en-US" sz="2400" dirty="0"/>
              <a:t>check out spell checker on our dataset</a:t>
            </a:r>
          </a:p>
          <a:p>
            <a:endParaRPr lang="en-US" sz="2800" dirty="0"/>
          </a:p>
        </p:txBody>
      </p:sp>
    </p:spTree>
    <p:extLst>
      <p:ext uri="{BB962C8B-B14F-4D97-AF65-F5344CB8AC3E}">
        <p14:creationId xmlns:p14="http://schemas.microsoft.com/office/powerpoint/2010/main" val="1987679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975C-230C-2A4A-80D9-78AF1875B397}"/>
              </a:ext>
            </a:extLst>
          </p:cNvPr>
          <p:cNvSpPr>
            <a:spLocks noGrp="1"/>
          </p:cNvSpPr>
          <p:nvPr>
            <p:ph type="title"/>
          </p:nvPr>
        </p:nvSpPr>
        <p:spPr/>
        <p:txBody>
          <a:bodyPr>
            <a:normAutofit/>
          </a:bodyPr>
          <a:lstStyle/>
          <a:p>
            <a:r>
              <a:rPr lang="en-US" dirty="0"/>
              <a:t>Check out the results on our dataset</a:t>
            </a:r>
          </a:p>
        </p:txBody>
      </p:sp>
      <p:sp>
        <p:nvSpPr>
          <p:cNvPr id="3" name="Content Placeholder 2">
            <a:extLst>
              <a:ext uri="{FF2B5EF4-FFF2-40B4-BE49-F238E27FC236}">
                <a16:creationId xmlns:a16="http://schemas.microsoft.com/office/drawing/2014/main" id="{379F91C1-7845-C444-A600-4F0C89381A3F}"/>
              </a:ext>
            </a:extLst>
          </p:cNvPr>
          <p:cNvSpPr>
            <a:spLocks noGrp="1"/>
          </p:cNvSpPr>
          <p:nvPr>
            <p:ph idx="1"/>
          </p:nvPr>
        </p:nvSpPr>
        <p:spPr/>
        <p:txBody>
          <a:bodyPr>
            <a:normAutofit/>
          </a:bodyPr>
          <a:lstStyle/>
          <a:p>
            <a:r>
              <a:rPr lang="en-US" sz="2800" dirty="0"/>
              <a:t>Narrow down the scope of the text to essays only.</a:t>
            </a:r>
          </a:p>
          <a:p>
            <a:r>
              <a:rPr lang="en-US" sz="2800" dirty="0"/>
              <a:t>Select essays between 250 to 400 tokens. There are 22 essays left.</a:t>
            </a:r>
          </a:p>
        </p:txBody>
      </p:sp>
    </p:spTree>
    <p:extLst>
      <p:ext uri="{BB962C8B-B14F-4D97-AF65-F5344CB8AC3E}">
        <p14:creationId xmlns:p14="http://schemas.microsoft.com/office/powerpoint/2010/main" val="2696598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BE3D-BF6E-2046-A84D-047999D795F4}"/>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07808CB7-7934-0640-84CE-016E071987B6}"/>
              </a:ext>
            </a:extLst>
          </p:cNvPr>
          <p:cNvPicPr>
            <a:picLocks noGrp="1" noChangeAspect="1"/>
          </p:cNvPicPr>
          <p:nvPr>
            <p:ph idx="1"/>
          </p:nvPr>
        </p:nvPicPr>
        <p:blipFill>
          <a:blip r:embed="rId2"/>
          <a:stretch>
            <a:fillRect/>
          </a:stretch>
        </p:blipFill>
        <p:spPr>
          <a:xfrm>
            <a:off x="192504" y="641684"/>
            <a:ext cx="11999495" cy="6049838"/>
          </a:xfrm>
        </p:spPr>
      </p:pic>
    </p:spTree>
    <p:extLst>
      <p:ext uri="{BB962C8B-B14F-4D97-AF65-F5344CB8AC3E}">
        <p14:creationId xmlns:p14="http://schemas.microsoft.com/office/powerpoint/2010/main" val="306642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6BA1-D1A6-CC4C-81D1-E17F168199C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386693C-A45D-AC4F-B920-F5FB33248E35}"/>
              </a:ext>
            </a:extLst>
          </p:cNvPr>
          <p:cNvPicPr>
            <a:picLocks noGrp="1" noChangeAspect="1"/>
          </p:cNvPicPr>
          <p:nvPr>
            <p:ph idx="1"/>
          </p:nvPr>
        </p:nvPicPr>
        <p:blipFill>
          <a:blip r:embed="rId2"/>
          <a:stretch>
            <a:fillRect/>
          </a:stretch>
        </p:blipFill>
        <p:spPr>
          <a:xfrm>
            <a:off x="1686314" y="753979"/>
            <a:ext cx="9428526" cy="5774215"/>
          </a:xfrm>
        </p:spPr>
      </p:pic>
    </p:spTree>
    <p:extLst>
      <p:ext uri="{BB962C8B-B14F-4D97-AF65-F5344CB8AC3E}">
        <p14:creationId xmlns:p14="http://schemas.microsoft.com/office/powerpoint/2010/main" val="1498626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C71E-728B-164F-A7A8-DA10C3BB8ADD}"/>
              </a:ext>
            </a:extLst>
          </p:cNvPr>
          <p:cNvSpPr>
            <a:spLocks noGrp="1"/>
          </p:cNvSpPr>
          <p:nvPr>
            <p:ph type="title"/>
          </p:nvPr>
        </p:nvSpPr>
        <p:spPr>
          <a:xfrm>
            <a:off x="1838013" y="613478"/>
            <a:ext cx="8911687" cy="1280890"/>
          </a:xfrm>
        </p:spPr>
        <p:txBody>
          <a:bodyPr/>
          <a:lstStyle/>
          <a:p>
            <a:r>
              <a:rPr lang="en-US" dirty="0"/>
              <a:t>Conclusion</a:t>
            </a:r>
          </a:p>
        </p:txBody>
      </p:sp>
      <p:sp>
        <p:nvSpPr>
          <p:cNvPr id="3" name="Content Placeholder 2">
            <a:extLst>
              <a:ext uri="{FF2B5EF4-FFF2-40B4-BE49-F238E27FC236}">
                <a16:creationId xmlns:a16="http://schemas.microsoft.com/office/drawing/2014/main" id="{7C8F05FD-AE56-EA4D-99A9-BD4325A23F21}"/>
              </a:ext>
            </a:extLst>
          </p:cNvPr>
          <p:cNvSpPr>
            <a:spLocks noGrp="1"/>
          </p:cNvSpPr>
          <p:nvPr>
            <p:ph idx="1"/>
          </p:nvPr>
        </p:nvSpPr>
        <p:spPr>
          <a:xfrm>
            <a:off x="838200" y="1690688"/>
            <a:ext cx="10515600" cy="4726154"/>
          </a:xfrm>
        </p:spPr>
        <p:txBody>
          <a:bodyPr>
            <a:normAutofit/>
          </a:bodyPr>
          <a:lstStyle/>
          <a:p>
            <a:r>
              <a:rPr lang="en-US" sz="2400" dirty="0"/>
              <a:t>Students may have less error in writing material.</a:t>
            </a:r>
          </a:p>
          <a:p>
            <a:r>
              <a:rPr lang="en-US" sz="2400" dirty="0"/>
              <a:t>The spell checker performance will be influenced by the dictionary and tokenized words.</a:t>
            </a:r>
          </a:p>
          <a:p>
            <a:r>
              <a:rPr lang="en-US" sz="2400" dirty="0"/>
              <a:t>This model may be more suitable to the speaking data which are written as the texts.</a:t>
            </a:r>
          </a:p>
          <a:p>
            <a:r>
              <a:rPr lang="en-US" sz="2400" dirty="0"/>
              <a:t>It may not be proper to replace the data we have now with the words that this spell checker model recommend.</a:t>
            </a:r>
          </a:p>
        </p:txBody>
      </p:sp>
    </p:spTree>
    <p:extLst>
      <p:ext uri="{BB962C8B-B14F-4D97-AF65-F5344CB8AC3E}">
        <p14:creationId xmlns:p14="http://schemas.microsoft.com/office/powerpoint/2010/main" val="87760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4BB1-ED6E-1547-8046-B25133F0409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4049CB6B-A1EC-E945-A8A4-05F044A88C77}"/>
              </a:ext>
            </a:extLst>
          </p:cNvPr>
          <p:cNvSpPr>
            <a:spLocks noGrp="1"/>
          </p:cNvSpPr>
          <p:nvPr>
            <p:ph idx="1"/>
          </p:nvPr>
        </p:nvSpPr>
        <p:spPr/>
        <p:txBody>
          <a:bodyPr>
            <a:normAutofit/>
          </a:bodyPr>
          <a:lstStyle/>
          <a:p>
            <a:pPr marL="0" indent="0">
              <a:buNone/>
            </a:pPr>
            <a:r>
              <a:rPr lang="en-US" sz="2800" dirty="0"/>
              <a:t>Reference: </a:t>
            </a:r>
          </a:p>
          <a:p>
            <a:r>
              <a:rPr lang="en-US" sz="2800" dirty="0"/>
              <a:t>How to Write a Spelling Corrector (Peter </a:t>
            </a:r>
            <a:r>
              <a:rPr lang="en-US" sz="2800" dirty="0" err="1"/>
              <a:t>Norvig</a:t>
            </a:r>
            <a:r>
              <a:rPr lang="en-US" sz="2800" dirty="0"/>
              <a:t>)</a:t>
            </a:r>
          </a:p>
          <a:p>
            <a:pPr lvl="1"/>
            <a:r>
              <a:rPr lang="en-US" sz="2400" dirty="0">
                <a:hlinkClick r:id="rId2"/>
              </a:rPr>
              <a:t>http://norvig.com/spell-correct.html</a:t>
            </a:r>
            <a:endParaRPr lang="en-US" sz="2400" dirty="0"/>
          </a:p>
          <a:p>
            <a:r>
              <a:rPr lang="en-US" sz="2800" dirty="0"/>
              <a:t>Bayes' Theorem (Na-Rae Han slides)</a:t>
            </a:r>
          </a:p>
          <a:p>
            <a:pPr lvl="1"/>
            <a:r>
              <a:rPr lang="en-US" sz="2400" dirty="0">
                <a:hlinkClick r:id="rId3"/>
              </a:rPr>
              <a:t>http://www.pitt.edu/~naraehan/ling1330/Lecture11.pdf</a:t>
            </a:r>
            <a:endParaRPr lang="en-US" sz="2400" dirty="0"/>
          </a:p>
          <a:p>
            <a:pPr lvl="1"/>
            <a:endParaRPr lang="en-US" sz="2400" dirty="0"/>
          </a:p>
        </p:txBody>
      </p:sp>
    </p:spTree>
    <p:extLst>
      <p:ext uri="{BB962C8B-B14F-4D97-AF65-F5344CB8AC3E}">
        <p14:creationId xmlns:p14="http://schemas.microsoft.com/office/powerpoint/2010/main" val="3898168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354B-8A13-B341-80CE-A93775F88F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D10401-D543-ED40-A389-FD3C8F6DAC76}"/>
              </a:ext>
            </a:extLst>
          </p:cNvPr>
          <p:cNvSpPr>
            <a:spLocks noGrp="1"/>
          </p:cNvSpPr>
          <p:nvPr>
            <p:ph idx="1"/>
          </p:nvPr>
        </p:nvSpPr>
        <p:spPr>
          <a:xfrm>
            <a:off x="838200" y="1027906"/>
            <a:ext cx="10515600" cy="4351338"/>
          </a:xfrm>
        </p:spPr>
        <p:txBody>
          <a:bodyPr>
            <a:normAutofit/>
          </a:bodyPr>
          <a:lstStyle/>
          <a:p>
            <a:pPr lvl="8"/>
            <a:endParaRPr lang="en-US" sz="4400" dirty="0"/>
          </a:p>
          <a:p>
            <a:pPr lvl="8"/>
            <a:endParaRPr lang="en-US" sz="4400" dirty="0"/>
          </a:p>
          <a:p>
            <a:pPr marL="3657600" lvl="8" indent="0">
              <a:buNone/>
            </a:pPr>
            <a:endParaRPr lang="en-US" sz="4400" dirty="0"/>
          </a:p>
          <a:p>
            <a:pPr marL="3657600" lvl="8" indent="0">
              <a:buNone/>
            </a:pPr>
            <a:r>
              <a:rPr lang="en-US" sz="4400" dirty="0"/>
              <a:t>	Q&amp;A</a:t>
            </a:r>
          </a:p>
        </p:txBody>
      </p:sp>
    </p:spTree>
    <p:extLst>
      <p:ext uri="{BB962C8B-B14F-4D97-AF65-F5344CB8AC3E}">
        <p14:creationId xmlns:p14="http://schemas.microsoft.com/office/powerpoint/2010/main" val="1212829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1B5A-C66D-1044-A429-F222F43F7B80}"/>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ECB05802-0984-984D-B966-F2646E413444}"/>
              </a:ext>
            </a:extLst>
          </p:cNvPr>
          <p:cNvSpPr>
            <a:spLocks noGrp="1"/>
          </p:cNvSpPr>
          <p:nvPr>
            <p:ph idx="1"/>
          </p:nvPr>
        </p:nvSpPr>
        <p:spPr>
          <a:xfrm>
            <a:off x="2589212" y="2133599"/>
            <a:ext cx="9329886" cy="4277833"/>
          </a:xfrm>
        </p:spPr>
        <p:txBody>
          <a:bodyPr>
            <a:normAutofit/>
          </a:bodyPr>
          <a:lstStyle/>
          <a:p>
            <a:r>
              <a:rPr lang="en-US" sz="2800" i="1" dirty="0"/>
              <a:t>P(A): </a:t>
            </a:r>
            <a:r>
              <a:rPr lang="en-US" sz="2800" dirty="0"/>
              <a:t>the probability of A occurring</a:t>
            </a:r>
          </a:p>
          <a:p>
            <a:r>
              <a:rPr lang="en-US" sz="2800" i="1" dirty="0"/>
              <a:t>P(A|B): </a:t>
            </a:r>
            <a:r>
              <a:rPr lang="en-US" sz="2800" dirty="0"/>
              <a:t>Conditional probability</a:t>
            </a:r>
          </a:p>
          <a:p>
            <a:pPr lvl="1"/>
            <a:r>
              <a:rPr lang="en-US" sz="2400" dirty="0"/>
              <a:t>the probability of A occurring, given that B has occurred</a:t>
            </a:r>
          </a:p>
          <a:p>
            <a:r>
              <a:rPr lang="en-US" sz="2800" i="1" dirty="0"/>
              <a:t>P(A, B): </a:t>
            </a:r>
            <a:r>
              <a:rPr lang="en-US" sz="2800" dirty="0"/>
              <a:t>Joint probability</a:t>
            </a:r>
          </a:p>
          <a:p>
            <a:pPr lvl="1"/>
            <a:r>
              <a:rPr lang="en-US" sz="2400" dirty="0"/>
              <a:t>the probability of A occurring and B occurring</a:t>
            </a:r>
          </a:p>
          <a:p>
            <a:pPr lvl="1"/>
            <a:r>
              <a:rPr lang="en-US" sz="2400" dirty="0"/>
              <a:t>Same as P(B, A).</a:t>
            </a:r>
          </a:p>
          <a:p>
            <a:pPr lvl="1"/>
            <a:r>
              <a:rPr lang="en-US" sz="2400" dirty="0"/>
              <a:t>If A and B are independent events, same as P(A)*P(B).</a:t>
            </a:r>
          </a:p>
          <a:p>
            <a:pPr lvl="1"/>
            <a:r>
              <a:rPr lang="en-US" sz="2400" dirty="0"/>
              <a:t>If not, same as P(A|B)*P(B) and also P(B|A)*P(A).</a:t>
            </a:r>
            <a:endParaRPr lang="en-US" sz="2400" dirty="0">
              <a:effectLst/>
            </a:endParaRPr>
          </a:p>
          <a:p>
            <a:endParaRPr lang="en-US" sz="2800" dirty="0"/>
          </a:p>
        </p:txBody>
      </p:sp>
    </p:spTree>
    <p:extLst>
      <p:ext uri="{BB962C8B-B14F-4D97-AF65-F5344CB8AC3E}">
        <p14:creationId xmlns:p14="http://schemas.microsoft.com/office/powerpoint/2010/main" val="3871864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5C9E-F92D-6045-8C4C-94C595C9DEB4}"/>
              </a:ext>
            </a:extLst>
          </p:cNvPr>
          <p:cNvSpPr>
            <a:spLocks noGrp="1"/>
          </p:cNvSpPr>
          <p:nvPr>
            <p:ph type="title"/>
          </p:nvPr>
        </p:nvSpPr>
        <p:spPr/>
        <p:txBody>
          <a:bodyPr/>
          <a:lstStyle/>
          <a:p>
            <a:r>
              <a:rPr lang="en-US" dirty="0"/>
              <a:t>Bayes' Theorem</a:t>
            </a:r>
          </a:p>
        </p:txBody>
      </p:sp>
      <p:pic>
        <p:nvPicPr>
          <p:cNvPr id="5" name="Content Placeholder 4">
            <a:extLst>
              <a:ext uri="{FF2B5EF4-FFF2-40B4-BE49-F238E27FC236}">
                <a16:creationId xmlns:a16="http://schemas.microsoft.com/office/drawing/2014/main" id="{261E7571-70ED-F244-8BD1-D344B8EDF4E2}"/>
              </a:ext>
            </a:extLst>
          </p:cNvPr>
          <p:cNvPicPr>
            <a:picLocks noGrp="1" noChangeAspect="1"/>
          </p:cNvPicPr>
          <p:nvPr>
            <p:ph idx="1"/>
          </p:nvPr>
        </p:nvPicPr>
        <p:blipFill>
          <a:blip r:embed="rId2"/>
          <a:stretch>
            <a:fillRect/>
          </a:stretch>
        </p:blipFill>
        <p:spPr>
          <a:xfrm>
            <a:off x="838200" y="1494199"/>
            <a:ext cx="7412182" cy="1569748"/>
          </a:xfrm>
        </p:spPr>
      </p:pic>
      <p:sp>
        <p:nvSpPr>
          <p:cNvPr id="9" name="Content Placeholder 2">
            <a:extLst>
              <a:ext uri="{FF2B5EF4-FFF2-40B4-BE49-F238E27FC236}">
                <a16:creationId xmlns:a16="http://schemas.microsoft.com/office/drawing/2014/main" id="{462F771B-7E54-E041-933C-A4768A3D1288}"/>
              </a:ext>
            </a:extLst>
          </p:cNvPr>
          <p:cNvSpPr txBox="1">
            <a:spLocks/>
          </p:cNvSpPr>
          <p:nvPr/>
        </p:nvSpPr>
        <p:spPr>
          <a:xfrm>
            <a:off x="838200" y="1846407"/>
            <a:ext cx="10515600" cy="50115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pPr marL="0" indent="0">
              <a:buNone/>
            </a:pPr>
            <a:endParaRPr lang="en-US" dirty="0"/>
          </a:p>
          <a:p>
            <a:r>
              <a:rPr lang="en-US" sz="3000" dirty="0"/>
              <a:t>B: Pitt closing, A: snowing</a:t>
            </a:r>
          </a:p>
          <a:p>
            <a:r>
              <a:rPr lang="en-US" sz="3000" dirty="0"/>
              <a:t>P(B|A): probability of Pitt closing, given snowy weather</a:t>
            </a:r>
          </a:p>
          <a:p>
            <a:r>
              <a:rPr lang="en-US" sz="3000" dirty="0"/>
              <a:t>P(B, A): probability of Pitt closing and snowing</a:t>
            </a:r>
          </a:p>
          <a:p>
            <a:endParaRPr lang="en-US" dirty="0"/>
          </a:p>
          <a:p>
            <a:r>
              <a:rPr lang="en-US" sz="3000" dirty="0">
                <a:solidFill>
                  <a:srgbClr val="FF0000"/>
                </a:solidFill>
              </a:rPr>
              <a:t>1</a:t>
            </a:r>
            <a:r>
              <a:rPr lang="en-US" sz="3000" dirty="0"/>
              <a:t> : the probability of Pitt closing given it's snowing is equal to the probability of Pitt closing and snowing, divided by the probability of snowing. </a:t>
            </a:r>
            <a:endParaRPr lang="en-US" sz="3000" dirty="0">
              <a:effectLst/>
            </a:endParaRPr>
          </a:p>
        </p:txBody>
      </p:sp>
    </p:spTree>
    <p:extLst>
      <p:ext uri="{BB962C8B-B14F-4D97-AF65-F5344CB8AC3E}">
        <p14:creationId xmlns:p14="http://schemas.microsoft.com/office/powerpoint/2010/main" val="291067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60D2-C98D-4C4B-AFD0-31E9555D4734}"/>
              </a:ext>
            </a:extLst>
          </p:cNvPr>
          <p:cNvSpPr>
            <a:spLocks noGrp="1"/>
          </p:cNvSpPr>
          <p:nvPr>
            <p:ph type="title"/>
          </p:nvPr>
        </p:nvSpPr>
        <p:spPr>
          <a:xfrm>
            <a:off x="1640156" y="624110"/>
            <a:ext cx="8911687" cy="1280890"/>
          </a:xfrm>
        </p:spPr>
        <p:txBody>
          <a:bodyPr>
            <a:normAutofit/>
          </a:bodyPr>
          <a:lstStyle/>
          <a:p>
            <a:r>
              <a:rPr lang="en-US" dirty="0"/>
              <a:t>The main idea- Some Probability Theory</a:t>
            </a:r>
          </a:p>
        </p:txBody>
      </p:sp>
      <p:sp>
        <p:nvSpPr>
          <p:cNvPr id="3" name="Content Placeholder 2">
            <a:extLst>
              <a:ext uri="{FF2B5EF4-FFF2-40B4-BE49-F238E27FC236}">
                <a16:creationId xmlns:a16="http://schemas.microsoft.com/office/drawing/2014/main" id="{8EE623DC-1A3B-AC47-9C3A-442591E4ABA9}"/>
              </a:ext>
            </a:extLst>
          </p:cNvPr>
          <p:cNvSpPr>
            <a:spLocks noGrp="1"/>
          </p:cNvSpPr>
          <p:nvPr>
            <p:ph idx="1"/>
          </p:nvPr>
        </p:nvSpPr>
        <p:spPr>
          <a:xfrm>
            <a:off x="838200" y="1131887"/>
            <a:ext cx="10515600" cy="4351338"/>
          </a:xfrm>
        </p:spPr>
        <p:txBody>
          <a:bodyPr>
            <a:normAutofit/>
          </a:bodyPr>
          <a:lstStyle/>
          <a:p>
            <a:endParaRPr lang="en-US" sz="2400" dirty="0"/>
          </a:p>
          <a:p>
            <a:r>
              <a:rPr lang="en-US" sz="2400" dirty="0"/>
              <a:t>Most likely spelling correction </a:t>
            </a:r>
            <a:r>
              <a:rPr lang="en-US" sz="2400" i="1" dirty="0"/>
              <a:t>c</a:t>
            </a:r>
            <a:r>
              <a:rPr lang="en-US" sz="2400" dirty="0"/>
              <a:t> for </a:t>
            </a:r>
            <a:r>
              <a:rPr lang="en-US" sz="2400" i="1" dirty="0"/>
              <a:t>w</a:t>
            </a:r>
          </a:p>
          <a:p>
            <a:endParaRPr lang="en-US" sz="2400" i="1" dirty="0"/>
          </a:p>
          <a:p>
            <a:endParaRPr lang="en-US" sz="2400" i="1" dirty="0"/>
          </a:p>
          <a:p>
            <a:r>
              <a:rPr lang="en-US" sz="2400" dirty="0"/>
              <a:t>By </a:t>
            </a:r>
            <a:r>
              <a:rPr lang="en-US" sz="2400" i="1" dirty="0"/>
              <a:t>Bayes' Theorem</a:t>
            </a:r>
            <a:r>
              <a:rPr lang="en-US" sz="2400" dirty="0"/>
              <a:t>, this is equivalent to:</a:t>
            </a:r>
          </a:p>
          <a:p>
            <a:endParaRPr lang="en-US" sz="2400" dirty="0"/>
          </a:p>
          <a:p>
            <a:endParaRPr lang="en-US" sz="2400" dirty="0"/>
          </a:p>
          <a:p>
            <a:r>
              <a:rPr lang="en-US" sz="2400" dirty="0"/>
              <a:t>Since P(</a:t>
            </a:r>
            <a:r>
              <a:rPr lang="en-US" sz="2400" i="1" dirty="0"/>
              <a:t>w</a:t>
            </a:r>
            <a:r>
              <a:rPr lang="en-US" sz="2400" dirty="0"/>
              <a:t>) is the same for every possible candidate </a:t>
            </a:r>
            <a:r>
              <a:rPr lang="en-US" sz="2400" i="1" dirty="0"/>
              <a:t>c</a:t>
            </a:r>
            <a:r>
              <a:rPr lang="en-US" sz="2400" dirty="0"/>
              <a:t>, we can factor it out, giving:</a:t>
            </a:r>
          </a:p>
          <a:p>
            <a:endParaRPr lang="en-US" sz="2400" dirty="0"/>
          </a:p>
        </p:txBody>
      </p:sp>
      <p:pic>
        <p:nvPicPr>
          <p:cNvPr id="5" name="Picture 4">
            <a:extLst>
              <a:ext uri="{FF2B5EF4-FFF2-40B4-BE49-F238E27FC236}">
                <a16:creationId xmlns:a16="http://schemas.microsoft.com/office/drawing/2014/main" id="{79631B8F-8486-AB44-9CC5-0CD02EE393B9}"/>
              </a:ext>
            </a:extLst>
          </p:cNvPr>
          <p:cNvPicPr>
            <a:picLocks noChangeAspect="1"/>
          </p:cNvPicPr>
          <p:nvPr/>
        </p:nvPicPr>
        <p:blipFill>
          <a:blip r:embed="rId2"/>
          <a:stretch>
            <a:fillRect/>
          </a:stretch>
        </p:blipFill>
        <p:spPr>
          <a:xfrm>
            <a:off x="991177" y="2204055"/>
            <a:ext cx="3517900" cy="635000"/>
          </a:xfrm>
          <a:prstGeom prst="rect">
            <a:avLst/>
          </a:prstGeom>
        </p:spPr>
      </p:pic>
      <p:pic>
        <p:nvPicPr>
          <p:cNvPr id="7" name="Picture 6">
            <a:extLst>
              <a:ext uri="{FF2B5EF4-FFF2-40B4-BE49-F238E27FC236}">
                <a16:creationId xmlns:a16="http://schemas.microsoft.com/office/drawing/2014/main" id="{489C6279-7BBA-8E4C-9C1C-E5909F14C5C9}"/>
              </a:ext>
            </a:extLst>
          </p:cNvPr>
          <p:cNvPicPr>
            <a:picLocks noChangeAspect="1"/>
          </p:cNvPicPr>
          <p:nvPr/>
        </p:nvPicPr>
        <p:blipFill>
          <a:blip r:embed="rId3"/>
          <a:stretch>
            <a:fillRect/>
          </a:stretch>
        </p:blipFill>
        <p:spPr>
          <a:xfrm>
            <a:off x="991177" y="3630713"/>
            <a:ext cx="4889500" cy="635000"/>
          </a:xfrm>
          <a:prstGeom prst="rect">
            <a:avLst/>
          </a:prstGeom>
        </p:spPr>
      </p:pic>
      <p:pic>
        <p:nvPicPr>
          <p:cNvPr id="9" name="Picture 8">
            <a:extLst>
              <a:ext uri="{FF2B5EF4-FFF2-40B4-BE49-F238E27FC236}">
                <a16:creationId xmlns:a16="http://schemas.microsoft.com/office/drawing/2014/main" id="{2CFF66B8-8ED0-DC42-B6D6-807679F640EE}"/>
              </a:ext>
            </a:extLst>
          </p:cNvPr>
          <p:cNvPicPr>
            <a:picLocks noChangeAspect="1"/>
          </p:cNvPicPr>
          <p:nvPr/>
        </p:nvPicPr>
        <p:blipFill>
          <a:blip r:embed="rId4"/>
          <a:stretch>
            <a:fillRect/>
          </a:stretch>
        </p:blipFill>
        <p:spPr>
          <a:xfrm>
            <a:off x="991177" y="5426501"/>
            <a:ext cx="4102100" cy="711200"/>
          </a:xfrm>
          <a:prstGeom prst="rect">
            <a:avLst/>
          </a:prstGeom>
        </p:spPr>
      </p:pic>
    </p:spTree>
    <p:extLst>
      <p:ext uri="{BB962C8B-B14F-4D97-AF65-F5344CB8AC3E}">
        <p14:creationId xmlns:p14="http://schemas.microsoft.com/office/powerpoint/2010/main" val="243555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ABF2-E614-604B-9922-5B973C3921E8}"/>
              </a:ext>
            </a:extLst>
          </p:cNvPr>
          <p:cNvSpPr>
            <a:spLocks noGrp="1"/>
          </p:cNvSpPr>
          <p:nvPr>
            <p:ph type="title"/>
          </p:nvPr>
        </p:nvSpPr>
        <p:spPr>
          <a:xfrm>
            <a:off x="1676400" y="656995"/>
            <a:ext cx="10515600" cy="806046"/>
          </a:xfrm>
        </p:spPr>
        <p:txBody>
          <a:bodyPr/>
          <a:lstStyle/>
          <a:p>
            <a:r>
              <a:rPr lang="en-US" dirty="0"/>
              <a:t>Divided into four main parts</a:t>
            </a:r>
          </a:p>
        </p:txBody>
      </p:sp>
      <p:sp>
        <p:nvSpPr>
          <p:cNvPr id="3" name="Content Placeholder 2">
            <a:extLst>
              <a:ext uri="{FF2B5EF4-FFF2-40B4-BE49-F238E27FC236}">
                <a16:creationId xmlns:a16="http://schemas.microsoft.com/office/drawing/2014/main" id="{BA0585E5-9341-BA47-BC87-B5335482AF40}"/>
              </a:ext>
            </a:extLst>
          </p:cNvPr>
          <p:cNvSpPr>
            <a:spLocks noGrp="1"/>
          </p:cNvSpPr>
          <p:nvPr>
            <p:ph idx="1"/>
          </p:nvPr>
        </p:nvSpPr>
        <p:spPr>
          <a:xfrm>
            <a:off x="1034936" y="1606636"/>
            <a:ext cx="10892904" cy="5129444"/>
          </a:xfrm>
        </p:spPr>
        <p:txBody>
          <a:bodyPr>
            <a:normAutofit fontScale="70000" lnSpcReduction="20000"/>
          </a:bodyPr>
          <a:lstStyle/>
          <a:p>
            <a:pPr>
              <a:lnSpc>
                <a:spcPct val="120000"/>
              </a:lnSpc>
            </a:pPr>
            <a:r>
              <a:rPr lang="en-US" sz="3200" b="1" dirty="0"/>
              <a:t>Selection Mechanism</a:t>
            </a:r>
            <a:r>
              <a:rPr lang="en-US" sz="3200" dirty="0"/>
              <a:t>: </a:t>
            </a:r>
            <a:r>
              <a:rPr lang="en-US" sz="3200" i="1" dirty="0"/>
              <a:t>argmax</a:t>
            </a:r>
          </a:p>
          <a:p>
            <a:pPr lvl="1">
              <a:lnSpc>
                <a:spcPct val="120000"/>
              </a:lnSpc>
            </a:pPr>
            <a:r>
              <a:rPr lang="en-US" sz="2800" dirty="0"/>
              <a:t>Choose the candidate with the highest combined probability.</a:t>
            </a:r>
          </a:p>
          <a:p>
            <a:pPr>
              <a:lnSpc>
                <a:spcPct val="120000"/>
              </a:lnSpc>
            </a:pPr>
            <a:r>
              <a:rPr lang="en-US" sz="3200" b="1" dirty="0"/>
              <a:t>Candidate Model</a:t>
            </a:r>
            <a:r>
              <a:rPr lang="en-US" sz="3200" dirty="0"/>
              <a:t>: </a:t>
            </a:r>
            <a:r>
              <a:rPr lang="en-US" sz="3200" i="1" dirty="0"/>
              <a:t>c ∈ candidates</a:t>
            </a:r>
          </a:p>
          <a:p>
            <a:pPr lvl="1">
              <a:lnSpc>
                <a:spcPct val="120000"/>
              </a:lnSpc>
            </a:pPr>
            <a:r>
              <a:rPr lang="en-US" sz="2800" dirty="0"/>
              <a:t>This tells us which candidate corrections, </a:t>
            </a:r>
            <a:r>
              <a:rPr lang="en-US" sz="2800" i="1" dirty="0"/>
              <a:t>c</a:t>
            </a:r>
            <a:r>
              <a:rPr lang="en-US" sz="2800" dirty="0"/>
              <a:t>, to consider.</a:t>
            </a:r>
          </a:p>
          <a:p>
            <a:pPr>
              <a:lnSpc>
                <a:spcPct val="120000"/>
              </a:lnSpc>
            </a:pPr>
            <a:r>
              <a:rPr lang="en-US" sz="3200" b="1" dirty="0"/>
              <a:t>Language Model</a:t>
            </a:r>
            <a:r>
              <a:rPr lang="en-US" sz="3200" dirty="0"/>
              <a:t>: </a:t>
            </a:r>
            <a:r>
              <a:rPr lang="en-US" sz="3200" i="1" dirty="0"/>
              <a:t>P(c)</a:t>
            </a:r>
          </a:p>
          <a:p>
            <a:pPr lvl="1">
              <a:lnSpc>
                <a:spcPct val="120000"/>
              </a:lnSpc>
            </a:pPr>
            <a:r>
              <a:rPr lang="en-US" sz="2800" dirty="0"/>
              <a:t>The probability that </a:t>
            </a:r>
            <a:r>
              <a:rPr lang="en-US" sz="2800" i="1" dirty="0"/>
              <a:t>c</a:t>
            </a:r>
            <a:r>
              <a:rPr lang="en-US" sz="2800" dirty="0"/>
              <a:t> appears as a word of English text. </a:t>
            </a:r>
          </a:p>
          <a:p>
            <a:pPr lvl="1">
              <a:lnSpc>
                <a:spcPct val="120000"/>
              </a:lnSpc>
            </a:pPr>
            <a:r>
              <a:rPr lang="en-US" sz="2800" dirty="0"/>
              <a:t>For example, occurrences of "the" make up about 7% of English text, so we should have </a:t>
            </a:r>
            <a:r>
              <a:rPr lang="en-US" sz="2800" i="1" dirty="0"/>
              <a:t>P(the) = 0.07</a:t>
            </a:r>
            <a:r>
              <a:rPr lang="en-US" sz="2800" dirty="0"/>
              <a:t>. </a:t>
            </a:r>
          </a:p>
          <a:p>
            <a:pPr>
              <a:lnSpc>
                <a:spcPct val="120000"/>
              </a:lnSpc>
            </a:pPr>
            <a:r>
              <a:rPr lang="en-US" sz="3200" b="1" dirty="0"/>
              <a:t>Error Model</a:t>
            </a:r>
            <a:r>
              <a:rPr lang="en-US" sz="3200" dirty="0"/>
              <a:t>: </a:t>
            </a:r>
            <a:r>
              <a:rPr lang="en-US" sz="3200" i="1" dirty="0"/>
              <a:t>P(</a:t>
            </a:r>
            <a:r>
              <a:rPr lang="en-US" sz="3200" i="1" dirty="0" err="1"/>
              <a:t>w|c</a:t>
            </a:r>
            <a:r>
              <a:rPr lang="en-US" sz="3200" i="1" dirty="0"/>
              <a:t>)</a:t>
            </a:r>
          </a:p>
          <a:p>
            <a:pPr lvl="1">
              <a:lnSpc>
                <a:spcPct val="120000"/>
              </a:lnSpc>
            </a:pPr>
            <a:r>
              <a:rPr lang="en-US" sz="2800" dirty="0"/>
              <a:t>The probability that </a:t>
            </a:r>
            <a:r>
              <a:rPr lang="en-US" sz="2800" i="1" dirty="0"/>
              <a:t>w</a:t>
            </a:r>
            <a:r>
              <a:rPr lang="en-US" sz="2800" dirty="0"/>
              <a:t> would be typed in a text when the author meant </a:t>
            </a:r>
            <a:r>
              <a:rPr lang="en-US" sz="2800" i="1" dirty="0"/>
              <a:t>c</a:t>
            </a:r>
            <a:r>
              <a:rPr lang="en-US" sz="2800" dirty="0"/>
              <a:t>. </a:t>
            </a:r>
          </a:p>
          <a:p>
            <a:pPr lvl="1">
              <a:lnSpc>
                <a:spcPct val="120000"/>
              </a:lnSpc>
            </a:pPr>
            <a:r>
              <a:rPr lang="en-US" sz="2800" dirty="0"/>
              <a:t>For example, </a:t>
            </a:r>
            <a:r>
              <a:rPr lang="en-US" sz="2800" i="1" dirty="0"/>
              <a:t>P(</a:t>
            </a:r>
            <a:r>
              <a:rPr lang="en-US" sz="2800" i="1" dirty="0" err="1"/>
              <a:t>teh|the</a:t>
            </a:r>
            <a:r>
              <a:rPr lang="en-US" sz="2800" i="1" dirty="0"/>
              <a:t>)</a:t>
            </a:r>
            <a:r>
              <a:rPr lang="en-US" sz="2800" dirty="0"/>
              <a:t> is relatively high, but </a:t>
            </a:r>
            <a:r>
              <a:rPr lang="en-US" sz="2800" i="1" dirty="0"/>
              <a:t>P(</a:t>
            </a:r>
            <a:r>
              <a:rPr lang="en-US" sz="2800" i="1" dirty="0" err="1"/>
              <a:t>theeexyz|the</a:t>
            </a:r>
            <a:r>
              <a:rPr lang="en-US" sz="2800" i="1" dirty="0"/>
              <a:t>)</a:t>
            </a:r>
            <a:r>
              <a:rPr lang="en-US" sz="2800" dirty="0"/>
              <a:t> would be very low.</a:t>
            </a:r>
          </a:p>
        </p:txBody>
      </p:sp>
    </p:spTree>
    <p:extLst>
      <p:ext uri="{BB962C8B-B14F-4D97-AF65-F5344CB8AC3E}">
        <p14:creationId xmlns:p14="http://schemas.microsoft.com/office/powerpoint/2010/main" val="35486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B810-0614-C84F-8AFD-DA62A517A620}"/>
              </a:ext>
            </a:extLst>
          </p:cNvPr>
          <p:cNvSpPr>
            <a:spLocks noGrp="1"/>
          </p:cNvSpPr>
          <p:nvPr>
            <p:ph type="title"/>
          </p:nvPr>
        </p:nvSpPr>
        <p:spPr/>
        <p:txBody>
          <a:bodyPr>
            <a:normAutofit/>
          </a:bodyPr>
          <a:lstStyle/>
          <a:p>
            <a:r>
              <a:rPr lang="en-US" dirty="0"/>
              <a:t>Some assumptions on Error Model </a:t>
            </a:r>
            <a:br>
              <a:rPr lang="en-US" dirty="0"/>
            </a:br>
            <a:r>
              <a:rPr lang="en-US" dirty="0"/>
              <a:t> - candidates(word)</a:t>
            </a:r>
          </a:p>
        </p:txBody>
      </p:sp>
      <p:sp>
        <p:nvSpPr>
          <p:cNvPr id="3" name="Content Placeholder 2">
            <a:extLst>
              <a:ext uri="{FF2B5EF4-FFF2-40B4-BE49-F238E27FC236}">
                <a16:creationId xmlns:a16="http://schemas.microsoft.com/office/drawing/2014/main" id="{8A67F09C-71AB-204C-851A-829DBA3C02C4}"/>
              </a:ext>
            </a:extLst>
          </p:cNvPr>
          <p:cNvSpPr>
            <a:spLocks noGrp="1"/>
          </p:cNvSpPr>
          <p:nvPr>
            <p:ph idx="1"/>
          </p:nvPr>
        </p:nvSpPr>
        <p:spPr>
          <a:xfrm>
            <a:off x="2589212" y="2133600"/>
            <a:ext cx="9191662" cy="2629786"/>
          </a:xfrm>
        </p:spPr>
        <p:txBody>
          <a:bodyPr>
            <a:normAutofit lnSpcReduction="10000"/>
          </a:bodyPr>
          <a:lstStyle/>
          <a:p>
            <a:pPr marL="514350" indent="-514350">
              <a:buFont typeface="+mj-lt"/>
              <a:buAutoNum type="arabicPeriod"/>
            </a:pPr>
            <a:r>
              <a:rPr lang="en-US" sz="2400" dirty="0"/>
              <a:t>The original word, if it is known; otherwise</a:t>
            </a:r>
          </a:p>
          <a:p>
            <a:pPr marL="514350" indent="-514350">
              <a:buFont typeface="+mj-lt"/>
              <a:buAutoNum type="arabicPeriod"/>
            </a:pPr>
            <a:r>
              <a:rPr lang="en-US" sz="2400" dirty="0"/>
              <a:t>The list of known words at edit distance one away, if there are any; otherwise</a:t>
            </a:r>
          </a:p>
          <a:p>
            <a:pPr marL="514350" indent="-514350">
              <a:buFont typeface="+mj-lt"/>
              <a:buAutoNum type="arabicPeriod"/>
            </a:pPr>
            <a:r>
              <a:rPr lang="en-US" sz="2400" dirty="0"/>
              <a:t>The list of known words at edit distance two away, if there are any; otherwise</a:t>
            </a:r>
          </a:p>
          <a:p>
            <a:pPr marL="514350" indent="-514350">
              <a:buFont typeface="+mj-lt"/>
              <a:buAutoNum type="arabicPeriod"/>
            </a:pPr>
            <a:r>
              <a:rPr lang="en-US" sz="2400" dirty="0"/>
              <a:t>The original word, even though it is not known.</a:t>
            </a:r>
          </a:p>
        </p:txBody>
      </p:sp>
      <p:pic>
        <p:nvPicPr>
          <p:cNvPr id="5" name="Picture 4">
            <a:extLst>
              <a:ext uri="{FF2B5EF4-FFF2-40B4-BE49-F238E27FC236}">
                <a16:creationId xmlns:a16="http://schemas.microsoft.com/office/drawing/2014/main" id="{FFD840F8-089A-8145-AA20-138A565FCB05}"/>
              </a:ext>
            </a:extLst>
          </p:cNvPr>
          <p:cNvPicPr>
            <a:picLocks noChangeAspect="1"/>
          </p:cNvPicPr>
          <p:nvPr/>
        </p:nvPicPr>
        <p:blipFill>
          <a:blip r:embed="rId2"/>
          <a:stretch>
            <a:fillRect/>
          </a:stretch>
        </p:blipFill>
        <p:spPr>
          <a:xfrm>
            <a:off x="0" y="4684496"/>
            <a:ext cx="12192000" cy="2173504"/>
          </a:xfrm>
          <a:prstGeom prst="rect">
            <a:avLst/>
          </a:prstGeom>
        </p:spPr>
      </p:pic>
    </p:spTree>
    <p:extLst>
      <p:ext uri="{BB962C8B-B14F-4D97-AF65-F5344CB8AC3E}">
        <p14:creationId xmlns:p14="http://schemas.microsoft.com/office/powerpoint/2010/main" val="173603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0E9A-D7CB-2243-AF1C-88D9559287D2}"/>
              </a:ext>
            </a:extLst>
          </p:cNvPr>
          <p:cNvSpPr>
            <a:spLocks noGrp="1"/>
          </p:cNvSpPr>
          <p:nvPr>
            <p:ph type="title"/>
          </p:nvPr>
        </p:nvSpPr>
        <p:spPr/>
        <p:txBody>
          <a:bodyPr/>
          <a:lstStyle/>
          <a:p>
            <a:r>
              <a:rPr lang="en-US" dirty="0"/>
              <a:t>How does ELI data look like?</a:t>
            </a:r>
          </a:p>
        </p:txBody>
      </p:sp>
      <p:sp>
        <p:nvSpPr>
          <p:cNvPr id="3" name="Content Placeholder 2">
            <a:extLst>
              <a:ext uri="{FF2B5EF4-FFF2-40B4-BE49-F238E27FC236}">
                <a16:creationId xmlns:a16="http://schemas.microsoft.com/office/drawing/2014/main" id="{6C6752BC-F950-704F-A517-D685CFF2D281}"/>
              </a:ext>
            </a:extLst>
          </p:cNvPr>
          <p:cNvSpPr>
            <a:spLocks noGrp="1"/>
          </p:cNvSpPr>
          <p:nvPr>
            <p:ph idx="1"/>
          </p:nvPr>
        </p:nvSpPr>
        <p:spPr/>
        <p:txBody>
          <a:bodyPr>
            <a:normAutofit/>
          </a:bodyPr>
          <a:lstStyle/>
          <a:p>
            <a:r>
              <a:rPr lang="en-US" sz="2800" dirty="0"/>
              <a:t>Original: 46239 files</a:t>
            </a:r>
          </a:p>
          <a:p>
            <a:pPr lvl="1"/>
            <a:r>
              <a:rPr lang="en-US" sz="2400" dirty="0" err="1"/>
              <a:t>student_id</a:t>
            </a:r>
            <a:r>
              <a:rPr lang="en-US" sz="2400" dirty="0"/>
              <a:t>, </a:t>
            </a:r>
            <a:r>
              <a:rPr lang="en-US" sz="2400" dirty="0" err="1"/>
              <a:t>question_id</a:t>
            </a:r>
            <a:r>
              <a:rPr lang="en-US" sz="2400" dirty="0"/>
              <a:t>, text, gender, </a:t>
            </a:r>
            <a:r>
              <a:rPr lang="en-US" sz="2400" dirty="0" err="1"/>
              <a:t>native_language</a:t>
            </a:r>
            <a:r>
              <a:rPr lang="en-US" sz="2400" dirty="0"/>
              <a:t>, question</a:t>
            </a:r>
          </a:p>
          <a:p>
            <a:r>
              <a:rPr lang="en-US" sz="2800" dirty="0"/>
              <a:t>After data processing: 492 files</a:t>
            </a:r>
          </a:p>
          <a:p>
            <a:pPr lvl="1"/>
            <a:r>
              <a:rPr lang="en-US" sz="2400" dirty="0" err="1"/>
              <a:t>student_id</a:t>
            </a:r>
            <a:r>
              <a:rPr lang="en-US" sz="2400" dirty="0"/>
              <a:t>, </a:t>
            </a:r>
            <a:r>
              <a:rPr lang="en-US" sz="2400" dirty="0" err="1"/>
              <a:t>question_id</a:t>
            </a:r>
            <a:r>
              <a:rPr lang="en-US" sz="2400" dirty="0"/>
              <a:t>, text, gender, </a:t>
            </a:r>
            <a:r>
              <a:rPr lang="en-US" sz="2400" dirty="0" err="1"/>
              <a:t>native_language</a:t>
            </a:r>
            <a:r>
              <a:rPr lang="en-US" sz="2400" dirty="0"/>
              <a:t>, question, tokens, </a:t>
            </a:r>
            <a:r>
              <a:rPr lang="en-US" sz="2400" dirty="0" err="1"/>
              <a:t>token_count</a:t>
            </a:r>
            <a:r>
              <a:rPr lang="en-US" sz="2400" dirty="0"/>
              <a:t>, types, </a:t>
            </a:r>
            <a:r>
              <a:rPr lang="en-US" sz="2400" dirty="0" err="1"/>
              <a:t>type_count</a:t>
            </a:r>
            <a:r>
              <a:rPr lang="en-US" sz="2400" dirty="0"/>
              <a:t>, TTR</a:t>
            </a:r>
          </a:p>
          <a:p>
            <a:pPr lvl="1"/>
            <a:endParaRPr lang="en-US" sz="2400" dirty="0"/>
          </a:p>
        </p:txBody>
      </p:sp>
    </p:spTree>
    <p:extLst>
      <p:ext uri="{BB962C8B-B14F-4D97-AF65-F5344CB8AC3E}">
        <p14:creationId xmlns:p14="http://schemas.microsoft.com/office/powerpoint/2010/main" val="419753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15A5-A6DB-B446-B4E9-98637BD84B3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3E4F9E2-AD57-2C47-9751-3D046DBB36BE}"/>
              </a:ext>
            </a:extLst>
          </p:cNvPr>
          <p:cNvPicPr>
            <a:picLocks noGrp="1" noChangeAspect="1"/>
          </p:cNvPicPr>
          <p:nvPr>
            <p:ph idx="1"/>
          </p:nvPr>
        </p:nvPicPr>
        <p:blipFill>
          <a:blip r:embed="rId2"/>
          <a:stretch>
            <a:fillRect/>
          </a:stretch>
        </p:blipFill>
        <p:spPr>
          <a:xfrm>
            <a:off x="68890" y="365125"/>
            <a:ext cx="12054220" cy="6213764"/>
          </a:xfrm>
        </p:spPr>
      </p:pic>
    </p:spTree>
    <p:extLst>
      <p:ext uri="{BB962C8B-B14F-4D97-AF65-F5344CB8AC3E}">
        <p14:creationId xmlns:p14="http://schemas.microsoft.com/office/powerpoint/2010/main" val="312054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97F3-89AA-3346-B8F5-29B37133508A}"/>
              </a:ext>
            </a:extLst>
          </p:cNvPr>
          <p:cNvSpPr>
            <a:spLocks noGrp="1"/>
          </p:cNvSpPr>
          <p:nvPr>
            <p:ph type="title"/>
          </p:nvPr>
        </p:nvSpPr>
        <p:spPr/>
        <p:txBody>
          <a:bodyPr/>
          <a:lstStyle/>
          <a:p>
            <a:r>
              <a:rPr lang="en-US" dirty="0"/>
              <a:t>Loading chosen data</a:t>
            </a:r>
          </a:p>
        </p:txBody>
      </p:sp>
      <p:sp>
        <p:nvSpPr>
          <p:cNvPr id="3" name="Content Placeholder 2">
            <a:extLst>
              <a:ext uri="{FF2B5EF4-FFF2-40B4-BE49-F238E27FC236}">
                <a16:creationId xmlns:a16="http://schemas.microsoft.com/office/drawing/2014/main" id="{9F83BA56-0B99-EB41-9E27-F13E577518A1}"/>
              </a:ext>
            </a:extLst>
          </p:cNvPr>
          <p:cNvSpPr>
            <a:spLocks noGrp="1"/>
          </p:cNvSpPr>
          <p:nvPr>
            <p:ph idx="1"/>
          </p:nvPr>
        </p:nvSpPr>
        <p:spPr/>
        <p:txBody>
          <a:bodyPr>
            <a:normAutofit/>
          </a:bodyPr>
          <a:lstStyle/>
          <a:p>
            <a:pPr marL="514350" indent="-514350">
              <a:buFont typeface="+mj-lt"/>
              <a:buAutoNum type="arabicPeriod"/>
            </a:pPr>
            <a:r>
              <a:rPr lang="en-US" sz="2800" dirty="0"/>
              <a:t>answer.csv</a:t>
            </a:r>
          </a:p>
          <a:p>
            <a:pPr lvl="1"/>
            <a:r>
              <a:rPr lang="en-US" sz="2400" dirty="0" err="1"/>
              <a:t>student_id</a:t>
            </a:r>
            <a:r>
              <a:rPr lang="en-US" sz="2400" dirty="0"/>
              <a:t>, </a:t>
            </a:r>
            <a:r>
              <a:rPr lang="en-US" sz="2400" dirty="0" err="1"/>
              <a:t>question_id</a:t>
            </a:r>
            <a:r>
              <a:rPr lang="en-US" sz="2400" dirty="0"/>
              <a:t>, text</a:t>
            </a:r>
          </a:p>
          <a:p>
            <a:pPr marL="514350" indent="-514350">
              <a:buFont typeface="+mj-lt"/>
              <a:buAutoNum type="arabicPeriod"/>
            </a:pPr>
            <a:r>
              <a:rPr lang="en-US" sz="2800" dirty="0"/>
              <a:t>student_information.csv</a:t>
            </a:r>
          </a:p>
          <a:p>
            <a:pPr lvl="1"/>
            <a:r>
              <a:rPr lang="en-US" sz="2400" dirty="0" err="1"/>
              <a:t>student_id</a:t>
            </a:r>
            <a:r>
              <a:rPr lang="en-US" sz="2400" dirty="0"/>
              <a:t>, gender, </a:t>
            </a:r>
            <a:r>
              <a:rPr lang="en-US" sz="2400" dirty="0" err="1"/>
              <a:t>native_language</a:t>
            </a:r>
            <a:endParaRPr lang="en-US" sz="2400" dirty="0"/>
          </a:p>
          <a:p>
            <a:pPr marL="514350" indent="-514350">
              <a:buFont typeface="+mj-lt"/>
              <a:buAutoNum type="arabicPeriod"/>
            </a:pPr>
            <a:r>
              <a:rPr lang="en-US" sz="2800" dirty="0" err="1"/>
              <a:t>question.csv</a:t>
            </a:r>
            <a:endParaRPr lang="en-US" sz="2800" dirty="0"/>
          </a:p>
          <a:p>
            <a:pPr lvl="1"/>
            <a:r>
              <a:rPr lang="en-US" sz="2400" dirty="0" err="1"/>
              <a:t>question_id</a:t>
            </a:r>
            <a:r>
              <a:rPr lang="en-US" sz="2400" dirty="0"/>
              <a:t>, question</a:t>
            </a:r>
          </a:p>
        </p:txBody>
      </p:sp>
    </p:spTree>
    <p:extLst>
      <p:ext uri="{BB962C8B-B14F-4D97-AF65-F5344CB8AC3E}">
        <p14:creationId xmlns:p14="http://schemas.microsoft.com/office/powerpoint/2010/main" val="315196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DAB8-45D8-3347-B86E-FE1EC5F6B6F3}"/>
              </a:ext>
            </a:extLst>
          </p:cNvPr>
          <p:cNvSpPr>
            <a:spLocks noGrp="1"/>
          </p:cNvSpPr>
          <p:nvPr>
            <p:ph type="title"/>
          </p:nvPr>
        </p:nvSpPr>
        <p:spPr/>
        <p:txBody>
          <a:bodyPr/>
          <a:lstStyle/>
          <a:p>
            <a:r>
              <a:rPr lang="en-US" dirty="0"/>
              <a:t>Sample data</a:t>
            </a:r>
          </a:p>
        </p:txBody>
      </p:sp>
      <p:sp>
        <p:nvSpPr>
          <p:cNvPr id="3" name="Content Placeholder 2">
            <a:extLst>
              <a:ext uri="{FF2B5EF4-FFF2-40B4-BE49-F238E27FC236}">
                <a16:creationId xmlns:a16="http://schemas.microsoft.com/office/drawing/2014/main" id="{7EA94EB1-5DE1-3A40-85FC-96FA37FC374B}"/>
              </a:ext>
            </a:extLst>
          </p:cNvPr>
          <p:cNvSpPr>
            <a:spLocks noGrp="1"/>
          </p:cNvSpPr>
          <p:nvPr>
            <p:ph idx="1"/>
          </p:nvPr>
        </p:nvSpPr>
        <p:spPr/>
        <p:txBody>
          <a:bodyPr>
            <a:normAutofit/>
          </a:bodyPr>
          <a:lstStyle/>
          <a:p>
            <a:pPr marL="514350" indent="-514350">
              <a:buFont typeface="+mj-lt"/>
              <a:buAutoNum type="arabicPeriod"/>
            </a:pPr>
            <a:r>
              <a:rPr lang="en-US" sz="2800" dirty="0"/>
              <a:t>Consider the fair use – 500 texts to represent</a:t>
            </a:r>
          </a:p>
          <a:p>
            <a:pPr marL="514350" indent="-514350">
              <a:buFont typeface="+mj-lt"/>
              <a:buAutoNum type="arabicPeriod"/>
            </a:pPr>
            <a:r>
              <a:rPr lang="en-US" sz="2800" dirty="0"/>
              <a:t>Sample data to avoid data bias</a:t>
            </a:r>
          </a:p>
          <a:p>
            <a:pPr lvl="1"/>
            <a:r>
              <a:rPr lang="en-US" sz="2400" dirty="0" err="1"/>
              <a:t>random_state</a:t>
            </a:r>
            <a:r>
              <a:rPr lang="en-US" sz="2400" dirty="0"/>
              <a:t> = 1 to fix the data</a:t>
            </a:r>
          </a:p>
          <a:p>
            <a:pPr marL="514350" indent="-514350">
              <a:buFont typeface="+mj-lt"/>
              <a:buAutoNum type="arabicPeriod"/>
            </a:pPr>
            <a:r>
              <a:rPr lang="en-US" sz="2800" dirty="0"/>
              <a:t>Eliminate personal information</a:t>
            </a:r>
          </a:p>
          <a:p>
            <a:pPr marL="514350" indent="-514350">
              <a:buFont typeface="+mj-lt"/>
              <a:buAutoNum type="arabicPeriod"/>
            </a:pPr>
            <a:r>
              <a:rPr lang="en-US" sz="2800" dirty="0"/>
              <a:t>Output as a new csv file – 492 texts left</a:t>
            </a:r>
          </a:p>
        </p:txBody>
      </p:sp>
    </p:spTree>
    <p:extLst>
      <p:ext uri="{BB962C8B-B14F-4D97-AF65-F5344CB8AC3E}">
        <p14:creationId xmlns:p14="http://schemas.microsoft.com/office/powerpoint/2010/main" val="2082317124"/>
      </p:ext>
    </p:extLst>
  </p:cSld>
  <p:clrMapOvr>
    <a:masterClrMapping/>
  </p:clrMapOvr>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{9502586A-DC45-CF44-9C48-E300EE303128}tf10001069</Template>
  <TotalTime>5160</TotalTime>
  <Words>1147</Words>
  <Application>Microsoft Macintosh PowerPoint</Application>
  <PresentationFormat>Widescreen</PresentationFormat>
  <Paragraphs>141</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新細明體</vt:lpstr>
      <vt:lpstr>Arial</vt:lpstr>
      <vt:lpstr>Calibri</vt:lpstr>
      <vt:lpstr>Century Gothic</vt:lpstr>
      <vt:lpstr>Wingdings 3</vt:lpstr>
      <vt:lpstr>Wisp</vt:lpstr>
      <vt:lpstr>Spell Checker</vt:lpstr>
      <vt:lpstr>Outline</vt:lpstr>
      <vt:lpstr>The main idea- Some Probability Theory</vt:lpstr>
      <vt:lpstr>Divided into four main parts</vt:lpstr>
      <vt:lpstr>Some assumptions on Error Model   - candidates(word)</vt:lpstr>
      <vt:lpstr>How does ELI data look like?</vt:lpstr>
      <vt:lpstr>PowerPoint Presentation</vt:lpstr>
      <vt:lpstr>Loading chosen data</vt:lpstr>
      <vt:lpstr>Sample data</vt:lpstr>
      <vt:lpstr>Challenge I met -  Text length as token count</vt:lpstr>
      <vt:lpstr>Token counts (top five categories)</vt:lpstr>
      <vt:lpstr>Number of text by native languages</vt:lpstr>
      <vt:lpstr>Challenge from data part</vt:lpstr>
      <vt:lpstr>Linguistic analysis</vt:lpstr>
      <vt:lpstr>Linguistic analysis - Assessing writing quality</vt:lpstr>
      <vt:lpstr>1. Lexical diversity</vt:lpstr>
      <vt:lpstr>2. Syntactic complexity</vt:lpstr>
      <vt:lpstr>3a. Vocabulary level - Average word length</vt:lpstr>
      <vt:lpstr>3b. Top most frequent English words</vt:lpstr>
      <vt:lpstr>Check out the results on our dataset</vt:lpstr>
      <vt:lpstr>PowerPoint Presentation</vt:lpstr>
      <vt:lpstr>PowerPoint Presentation</vt:lpstr>
      <vt:lpstr>Conclusion</vt:lpstr>
      <vt:lpstr>Thank you!</vt:lpstr>
      <vt:lpstr>PowerPoint Presentation</vt:lpstr>
      <vt:lpstr>Bayes' Theorem</vt:lpstr>
      <vt:lpstr>Bayes' Theorem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Spell Checker</dc:title>
  <dc:creator>Kelvin Shen</dc:creator>
  <cp:lastModifiedBy>Kelvin Shen</cp:lastModifiedBy>
  <cp:revision>54</cp:revision>
  <dcterms:created xsi:type="dcterms:W3CDTF">2019-04-07T16:11:10Z</dcterms:created>
  <dcterms:modified xsi:type="dcterms:W3CDTF">2019-04-11T17:19:52Z</dcterms:modified>
</cp:coreProperties>
</file>