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8" r:id="rId5"/>
    <p:sldId id="267" r:id="rId6"/>
    <p:sldId id="269" r:id="rId7"/>
    <p:sldId id="270" r:id="rId8"/>
    <p:sldId id="271" r:id="rId9"/>
    <p:sldId id="260" r:id="rId10"/>
    <p:sldId id="272" r:id="rId11"/>
    <p:sldId id="262" r:id="rId12"/>
    <p:sldId id="273" r:id="rId13"/>
    <p:sldId id="275" r:id="rId14"/>
    <p:sldId id="274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9630"/>
  </p:normalViewPr>
  <p:slideViewPr>
    <p:cSldViewPr snapToGrid="0" snapToObjects="1">
      <p:cViewPr varScale="1">
        <p:scale>
          <a:sx n="96" d="100"/>
          <a:sy n="96" d="100"/>
        </p:scale>
        <p:origin x="16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71D5D-7CF8-7242-9480-823F9945E797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3BC95-E1EA-0F4F-B5DA-99C71E61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3BC95-E1EA-0F4F-B5DA-99C71E61D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3BC95-E1EA-0F4F-B5DA-99C71E61D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Network graph </a:t>
            </a:r>
            <a:r>
              <a:rPr lang="en-US" dirty="0" err="1"/>
              <a:t>byTom</a:t>
            </a:r>
            <a:r>
              <a:rPr lang="en-US" dirty="0"/>
              <a:t> Lombardi, https://</a:t>
            </a:r>
            <a:r>
              <a:rPr lang="en-US" dirty="0" err="1"/>
              <a:t>telombardi.wordpress.com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3BC95-E1EA-0F4F-B5DA-99C71E61D0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Shakespeare, Sonnet #18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3BC95-E1EA-0F4F-B5DA-99C71E61D0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4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3BC95-E1EA-0F4F-B5DA-99C71E61D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1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3BC95-E1EA-0F4F-B5DA-99C71E61D0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3BC95-E1EA-0F4F-B5DA-99C71E61D0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61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3BC95-E1EA-0F4F-B5DA-99C71E61D0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C365-D08B-F44E-84E6-D4FE2C473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87569-7296-A74A-A641-1FA818891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DD33-14D8-CE4A-996D-AF461FA3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9871D-4350-974F-9025-275E93A0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4918-A855-D545-A492-DF00B0AC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32E0-95D2-E240-A685-F8BDD84C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40721-4D29-3944-93F7-E26813244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AEBA-C354-384F-A546-17D56519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AF20-A8DF-414C-B4B8-E34D44CD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17E1-D0CF-E741-A812-6CFA7726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1FF04-3C76-1648-9AEA-CA299C59C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47AF5-3996-2643-A291-A0E39CF96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DED2-6858-554A-BA48-644BAA85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7D97-D2BB-AA43-AD4B-EA2A1B74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3FC6-DF2D-A140-83AE-7FBB5EEC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8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1708-4EBA-A648-8F01-7E76277B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CC53-802A-F242-82EE-D9ACE6E3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861E-2CF9-8440-9163-53F11789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AAD6-4AB9-A542-8228-C9E6CAD4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1569-4125-6E46-ABFF-C8964C82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138D-B7BF-394B-8859-CDEFF2EF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D6928-B662-2345-ADCF-8921686C5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8EBA-D52E-E04B-A04F-7C0DE80E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7531D-5C90-124B-AA77-E6A2B56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0DDE-5D89-D34F-A553-1B88F580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F1F6-3433-BE40-9116-650FE574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AE30-A149-654C-B4B0-B5AFB7C52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0184-5F80-B14F-95B6-FC415BC3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722B4-2B9F-0642-9628-8446A433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E2B7-9F8A-DD4C-A77F-6F9043D4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BD3B0-448A-A746-B3DC-6AF4482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4EFF-5E48-A543-8AD5-4295FA21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EA46E-CE49-3E40-A6A4-7CDE45B5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39A32-938A-F449-819D-47EA4EF14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70E43-0B6D-434A-A429-B2E295619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4BA20-708C-CB4C-B0E3-95699AE64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8C03F-5CE9-B24D-8C05-D34E068C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2C64D-FFF8-694B-90C9-E032160A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14946-98EC-504D-964D-3B23E0AC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1BF7-B0B3-C14D-AA91-35CC718C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53B3F-CDEA-9941-B8C4-A2942DF7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05116-5DEF-CB4A-A2F3-479ABE33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DE2BE-427C-F840-8F03-77C8BC1C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ED182-AE01-3640-AFEF-2414C37C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1CF8B-B9B8-4047-B0B9-48E47347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960DB-6B69-7940-AE5E-78A5B0B5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18D4-14B2-0E49-9CD4-44DCE64C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E5F4-1D4A-8B4F-9A80-36A7FF2AF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E72B-2BBF-1C44-89E4-B747D1D1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96628-409A-974A-8B85-2ED6C1AF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563FB-555F-5941-BDF4-94F3100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4E68-E223-214F-8031-7F54FA46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FFA-4B5B-E349-B565-8EBB2516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2317E-9019-B74A-B0DB-69C8AB55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FC964-F8A4-2A47-A4B5-87B14FD97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822ED-C829-4B47-B980-DB7A7AAC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B421C-3A54-F848-8893-FF69E2F2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7A1B5-D9A2-E941-AE6B-8952F8B9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912E2-83A5-8447-B530-8282B684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BB14-00B7-AB4E-A366-DFE6EF11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5F-D631-EB47-AF1F-CD552EC21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3DCD-5D29-8745-B635-7BE29ED6CDD6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125A-BE97-FD48-9010-77CE4BD5D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3803-48F4-194C-A8C3-2DFE3907F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83EB5-D36B-D94B-A467-CB13FC5AF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367D-903D-AE4F-860C-7CC9F3ED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Russian rhyme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E1243-79E4-0F4A-8353-41D8345FDF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David J. Birnbaum</a:t>
            </a:r>
          </a:p>
          <a:p>
            <a:r>
              <a:rPr lang="en-US" dirty="0" err="1"/>
              <a:t>djbpitt@gmail.com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www.obdurodon.org</a:t>
            </a:r>
            <a:endParaRPr lang="en-US" dirty="0"/>
          </a:p>
          <a:p>
            <a:r>
              <a:rPr lang="en-US" dirty="0"/>
              <a:t>2019-04-11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6AF2F2-F152-1E46-AD14-27592A8E15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3744" y="1825625"/>
            <a:ext cx="4278512" cy="4351338"/>
          </a:xfrm>
        </p:spPr>
      </p:pic>
    </p:spTree>
    <p:extLst>
      <p:ext uri="{BB962C8B-B14F-4D97-AF65-F5344CB8AC3E}">
        <p14:creationId xmlns:p14="http://schemas.microsoft.com/office/powerpoint/2010/main" val="276531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B9BB-52D4-BF4E-AC7E-1FBB15CC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questions: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204A-1657-CE4E-85FB-62FCFD13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early Stalin (interwar) period, provincial poets published newspaper verse in celebration of socialism</a:t>
            </a:r>
          </a:p>
          <a:p>
            <a:pPr>
              <a:lnSpc>
                <a:spcPct val="100000"/>
              </a:lnSpc>
            </a:pPr>
            <a:r>
              <a:rPr lang="en-US" dirty="0"/>
              <a:t>Meanwhile, in Moscow the preeminent formal innovator in terms of rhyme and meter was Vladimir </a:t>
            </a:r>
            <a:r>
              <a:rPr lang="en-US" dirty="0" err="1"/>
              <a:t>Majakovskij</a:t>
            </a:r>
            <a:r>
              <a:rPr lang="en-US" dirty="0"/>
              <a:t> (1893–1930)</a:t>
            </a:r>
          </a:p>
          <a:p>
            <a:pPr>
              <a:lnSpc>
                <a:spcPct val="100000"/>
              </a:lnSpc>
            </a:pPr>
            <a:r>
              <a:rPr lang="en-US" dirty="0"/>
              <a:t>When provincial poets thought they were writing like </a:t>
            </a:r>
            <a:r>
              <a:rPr lang="en-US" dirty="0" err="1"/>
              <a:t>Majakovskij</a:t>
            </a:r>
            <a:r>
              <a:rPr lang="en-US" dirty="0"/>
              <a:t>, can we formalize what that meant in terms of meter, rhythm, rhyme, and other poetic devices and features?</a:t>
            </a:r>
          </a:p>
        </p:txBody>
      </p:sp>
    </p:spTree>
    <p:extLst>
      <p:ext uri="{BB962C8B-B14F-4D97-AF65-F5344CB8AC3E}">
        <p14:creationId xmlns:p14="http://schemas.microsoft.com/office/powerpoint/2010/main" val="103564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29C9-9E37-264D-B656-D67694BE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Russian verse corpora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B915-1BEC-C547-B1E0-4F7137CFD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J. Thomas Shaw corpus of Golden Age verse (</a:t>
            </a:r>
            <a:r>
              <a:rPr lang="en-US" dirty="0" err="1"/>
              <a:t>Puškin</a:t>
            </a:r>
            <a:r>
              <a:rPr lang="en-US" dirty="0"/>
              <a:t>, </a:t>
            </a:r>
            <a:r>
              <a:rPr lang="en-US" dirty="0" err="1"/>
              <a:t>Baratynskij</a:t>
            </a:r>
            <a:r>
              <a:rPr lang="en-US" dirty="0"/>
              <a:t>, </a:t>
            </a:r>
            <a:r>
              <a:rPr lang="en-US" dirty="0" err="1"/>
              <a:t>Batjuškov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The Russian National Corpus (RNC)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queried through a web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Raw corpus files can be licensed for research purposes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Markup of data and metadata is inconsistent or incomplete in places</a:t>
            </a:r>
          </a:p>
          <a:p>
            <a:pPr>
              <a:lnSpc>
                <a:spcPct val="100000"/>
              </a:lnSpc>
            </a:pPr>
            <a:r>
              <a:rPr lang="en-US" dirty="0"/>
              <a:t>No annotated corpus of non-canonic poetry</a:t>
            </a:r>
          </a:p>
        </p:txBody>
      </p:sp>
    </p:spTree>
    <p:extLst>
      <p:ext uri="{BB962C8B-B14F-4D97-AF65-F5344CB8AC3E}">
        <p14:creationId xmlns:p14="http://schemas.microsoft.com/office/powerpoint/2010/main" val="9869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B087-B8FD-8E40-A9A2-EAC0E1F3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orthography to phonetic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EC6C-1387-6949-AF0A-306783BB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Identify stress locations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Convert from orthography to broad phonetic representation algorithmically (fifteen-step pipeline)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</a:t>
            </a:r>
            <a:r>
              <a:rPr lang="en-US" i="1" dirty="0"/>
              <a:t>rhyme zone </a:t>
            </a:r>
            <a:r>
              <a:rPr lang="en-US" dirty="0"/>
              <a:t>(</a:t>
            </a:r>
            <a:r>
              <a:rPr lang="en-US" i="1" dirty="0" err="1"/>
              <a:t>clausula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Hierarachical</a:t>
            </a:r>
            <a:r>
              <a:rPr lang="en-US" dirty="0"/>
              <a:t> decomposition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Syllables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Onset, nucleus, coda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Segments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Distinctive features</a:t>
            </a:r>
          </a:p>
        </p:txBody>
      </p:sp>
    </p:spTree>
    <p:extLst>
      <p:ext uri="{BB962C8B-B14F-4D97-AF65-F5344CB8AC3E}">
        <p14:creationId xmlns:p14="http://schemas.microsoft.com/office/powerpoint/2010/main" val="338102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1992-09DC-A24E-9298-9F467D01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matrix (excerpt)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7DB72-0A65-5747-A313-144FA02A8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61740"/>
            <a:ext cx="10515600" cy="1879108"/>
          </a:xfrm>
        </p:spPr>
      </p:pic>
    </p:spTree>
    <p:extLst>
      <p:ext uri="{BB962C8B-B14F-4D97-AF65-F5344CB8AC3E}">
        <p14:creationId xmlns:p14="http://schemas.microsoft.com/office/powerpoint/2010/main" val="72500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5434-01E4-9D48-9A70-DAFD29D9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and imperfect rhyme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2F63CF4-E391-DD4F-93D8-9F032F507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68" y="2239617"/>
            <a:ext cx="11608063" cy="2679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78C7C-FFAB-8E4F-B86D-3B5285922EFE}"/>
              </a:ext>
            </a:extLst>
          </p:cNvPr>
          <p:cNvSpPr txBox="1"/>
          <p:nvPr/>
        </p:nvSpPr>
        <p:spPr>
          <a:xfrm>
            <a:off x="291968" y="5671930"/>
            <a:ext cx="1146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Valerij</a:t>
            </a:r>
            <a:r>
              <a:rPr lang="en-US" dirty="0"/>
              <a:t> </a:t>
            </a:r>
            <a:r>
              <a:rPr lang="en-US" dirty="0" err="1"/>
              <a:t>Brjusov</a:t>
            </a:r>
            <a:r>
              <a:rPr lang="en-US" dirty="0"/>
              <a:t>, “Sonnet to form” (</a:t>
            </a:r>
            <a:r>
              <a:rPr lang="ru-RU" dirty="0"/>
              <a:t>1913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198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E339-9315-0B43-B728-ADB4EBA6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Data:</a:t>
            </a:r>
            <a:r>
              <a:rPr lang="en-US" sz="44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0D09-20AF-8240-BD82-2D46669E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7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3C6C-3A0F-1349-967B-7CE85B67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analysis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E4AE-9544-6C43-A8B2-7D1E35E7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F186-B5CD-4240-8C36-1E84D696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46F9-5BB1-9E48-A2A0-79DD91F756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Co-investigator: Elise Thorsen</a:t>
            </a:r>
          </a:p>
          <a:p>
            <a:pPr>
              <a:lnSpc>
                <a:spcPct val="110000"/>
              </a:lnSpc>
            </a:pPr>
            <a:r>
              <a:rPr lang="en-US" dirty="0"/>
              <a:t>Assisted by: Sam Depretis, Richie </a:t>
            </a:r>
            <a:r>
              <a:rPr lang="en-US" dirty="0" err="1"/>
              <a:t>Fulop</a:t>
            </a:r>
            <a:r>
              <a:rPr lang="en-US" dirty="0"/>
              <a:t>, Erin Harrigan, Kayleen Pickering</a:t>
            </a:r>
          </a:p>
          <a:p>
            <a:pPr>
              <a:lnSpc>
                <a:spcPct val="110000"/>
              </a:lnSpc>
            </a:pPr>
            <a:r>
              <a:rPr lang="en-US" dirty="0"/>
              <a:t>Thanks to students and instructors in Ling 1340 for comments and suggestions</a:t>
            </a:r>
          </a:p>
          <a:p>
            <a:pPr>
              <a:lnSpc>
                <a:spcPct val="110000"/>
              </a:lnSpc>
            </a:pPr>
            <a:r>
              <a:rPr lang="en-US" dirty="0"/>
              <a:t>http://</a:t>
            </a:r>
            <a:r>
              <a:rPr lang="en-US" dirty="0" err="1"/>
              <a:t>poetry.obdurodon.org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/Data-Science-for-Linguists-2019/</a:t>
            </a:r>
            <a:r>
              <a:rPr lang="en-US" dirty="0" err="1"/>
              <a:t>russian_rhyme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E36948-56FB-7C42-AF52-722F79A50C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3744" y="1825625"/>
            <a:ext cx="4278512" cy="4351338"/>
          </a:xfrm>
        </p:spPr>
      </p:pic>
    </p:spTree>
    <p:extLst>
      <p:ext uri="{BB962C8B-B14F-4D97-AF65-F5344CB8AC3E}">
        <p14:creationId xmlns:p14="http://schemas.microsoft.com/office/powerpoint/2010/main" val="9932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6C1F-C2AB-974C-8B84-BA7B2F9E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EBCC-F7CD-B840-A921-0A53CBA4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 rhyme</a:t>
            </a:r>
          </a:p>
          <a:p>
            <a:pPr lvl="1"/>
            <a:r>
              <a:rPr lang="en-US" dirty="0"/>
              <a:t>Rhyme in verse</a:t>
            </a:r>
          </a:p>
          <a:p>
            <a:pPr lvl="1"/>
            <a:r>
              <a:rPr lang="en-US" dirty="0"/>
              <a:t>Perfect and inexact rhyme</a:t>
            </a:r>
          </a:p>
          <a:p>
            <a:pPr lvl="1"/>
            <a:r>
              <a:rPr lang="en-US" dirty="0"/>
              <a:t>The historiography of the study of Russian rhyme</a:t>
            </a:r>
          </a:p>
          <a:p>
            <a:pPr lvl="1"/>
            <a:r>
              <a:rPr lang="en-US" dirty="0"/>
              <a:t>Research questions</a:t>
            </a:r>
          </a:p>
          <a:p>
            <a:r>
              <a:rPr lang="en-US" dirty="0"/>
              <a:t>About Russian poetry data</a:t>
            </a:r>
          </a:p>
          <a:p>
            <a:pPr lvl="1"/>
            <a:r>
              <a:rPr lang="en-US" dirty="0"/>
              <a:t>Corpora</a:t>
            </a:r>
          </a:p>
          <a:p>
            <a:r>
              <a:rPr lang="en-US" dirty="0"/>
              <a:t>Data and findings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1526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DAF2-2593-A341-952E-43C76BC2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Rhyme helps organize poetry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0948-F67B-444F-AFA9-4AC92BB11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21128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i="1" dirty="0"/>
              <a:t>End rhyme </a:t>
            </a:r>
            <a:r>
              <a:rPr lang="en-US" sz="2000" dirty="0"/>
              <a:t>makes  lineation and line grouping accessible</a:t>
            </a:r>
          </a:p>
          <a:p>
            <a:pPr>
              <a:lnSpc>
                <a:spcPct val="120000"/>
              </a:lnSpc>
            </a:pPr>
            <a:r>
              <a:rPr lang="en-US" sz="2000" i="1" dirty="0"/>
              <a:t>Rhyme scheme </a:t>
            </a:r>
            <a:r>
              <a:rPr lang="en-US" sz="2000" dirty="0"/>
              <a:t>makes the structure of the poem accessible</a:t>
            </a:r>
          </a:p>
          <a:p>
            <a:pPr>
              <a:lnSpc>
                <a:spcPct val="120000"/>
              </a:lnSpc>
            </a:pPr>
            <a:r>
              <a:rPr lang="en-US" sz="2000" i="1" dirty="0"/>
              <a:t>Rhyming words </a:t>
            </a:r>
            <a:r>
              <a:rPr lang="en-US" sz="2000" dirty="0"/>
              <a:t>contribute to meaning by forming a non-linear </a:t>
            </a:r>
            <a:r>
              <a:rPr lang="en-US" sz="2000" dirty="0" err="1"/>
              <a:t>ngram</a:t>
            </a:r>
            <a:r>
              <a:rPr lang="en-US" sz="20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960E-4A6D-8C42-A237-69E32E4C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2514" y="1825625"/>
            <a:ext cx="7021286" cy="435133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sz="2200" dirty="0"/>
              <a:t>Once upon a midnight </a:t>
            </a:r>
            <a:r>
              <a:rPr lang="en-US" sz="2200" dirty="0">
                <a:highlight>
                  <a:srgbClr val="FFFF00"/>
                </a:highlight>
              </a:rPr>
              <a:t>dreary</a:t>
            </a:r>
            <a:r>
              <a:rPr lang="en-US" sz="2200" dirty="0"/>
              <a:t>, while I pondered, weak and </a:t>
            </a:r>
            <a:r>
              <a:rPr lang="en-US" sz="2200" dirty="0">
                <a:highlight>
                  <a:srgbClr val="FFFF00"/>
                </a:highlight>
              </a:rPr>
              <a:t>weary</a:t>
            </a:r>
            <a:r>
              <a:rPr lang="en-US" sz="2200" dirty="0"/>
              <a:t>,</a:t>
            </a:r>
            <a:br>
              <a:rPr lang="en-US" sz="2200" dirty="0"/>
            </a:br>
            <a:r>
              <a:rPr lang="en-US" sz="2200" dirty="0"/>
              <a:t>Over many a quaint and curious volume of forgotten </a:t>
            </a:r>
            <a:r>
              <a:rPr lang="en-US" sz="2200" dirty="0">
                <a:highlight>
                  <a:srgbClr val="00FF00"/>
                </a:highlight>
              </a:rPr>
              <a:t>lore</a:t>
            </a:r>
            <a:r>
              <a:rPr lang="en-US" sz="2200" dirty="0"/>
              <a:t>—</a:t>
            </a:r>
            <a:br>
              <a:rPr lang="en-US" sz="2200" dirty="0"/>
            </a:br>
            <a:r>
              <a:rPr lang="en-US" sz="2200" dirty="0"/>
              <a:t>While I nodded, nearly </a:t>
            </a:r>
            <a:r>
              <a:rPr lang="en-US" sz="2200" dirty="0">
                <a:highlight>
                  <a:srgbClr val="00FFFF"/>
                </a:highlight>
              </a:rPr>
              <a:t>napping</a:t>
            </a:r>
            <a:r>
              <a:rPr lang="en-US" sz="2200" dirty="0"/>
              <a:t>, suddenly there came a </a:t>
            </a:r>
            <a:r>
              <a:rPr lang="en-US" sz="2200" dirty="0">
                <a:highlight>
                  <a:srgbClr val="00FFFF"/>
                </a:highlight>
              </a:rPr>
              <a:t>tapping</a:t>
            </a:r>
            <a:r>
              <a:rPr lang="en-US" sz="2200" dirty="0"/>
              <a:t>,</a:t>
            </a:r>
            <a:br>
              <a:rPr lang="en-US" sz="2200" dirty="0"/>
            </a:br>
            <a:r>
              <a:rPr lang="en-US" sz="2200" dirty="0"/>
              <a:t>As of some one gently </a:t>
            </a:r>
            <a:r>
              <a:rPr lang="en-US" sz="2200" dirty="0">
                <a:highlight>
                  <a:srgbClr val="00FFFF"/>
                </a:highlight>
              </a:rPr>
              <a:t>rapping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00FFFF"/>
                </a:highlight>
              </a:rPr>
              <a:t>rapping</a:t>
            </a:r>
            <a:r>
              <a:rPr lang="en-US" sz="2200" dirty="0"/>
              <a:t> at my chamber </a:t>
            </a:r>
            <a:r>
              <a:rPr lang="en-US" sz="2200" dirty="0">
                <a:highlight>
                  <a:srgbClr val="00FF00"/>
                </a:highlight>
              </a:rPr>
              <a:t>door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/>
              <a:t>“</a:t>
            </a:r>
            <a:r>
              <a:rPr lang="en-US" sz="2200" dirty="0" err="1"/>
              <a:t>’Tis</a:t>
            </a:r>
            <a:r>
              <a:rPr lang="en-US" sz="2200" dirty="0"/>
              <a:t> some visitor,” I muttered, “</a:t>
            </a:r>
            <a:r>
              <a:rPr lang="en-US" sz="2200" dirty="0">
                <a:highlight>
                  <a:srgbClr val="00FFFF"/>
                </a:highlight>
              </a:rPr>
              <a:t>tapping</a:t>
            </a:r>
            <a:r>
              <a:rPr lang="en-US" sz="2200" dirty="0"/>
              <a:t> at my chamber </a:t>
            </a:r>
            <a:r>
              <a:rPr lang="en-US" sz="2200" dirty="0">
                <a:highlight>
                  <a:srgbClr val="00FF00"/>
                </a:highlight>
              </a:rPr>
              <a:t>door</a:t>
            </a:r>
            <a:r>
              <a:rPr lang="en-US" sz="2200" dirty="0"/>
              <a:t>—</a:t>
            </a:r>
            <a:br>
              <a:rPr lang="en-US" sz="2200" dirty="0"/>
            </a:br>
            <a:r>
              <a:rPr lang="en-US" sz="2200" dirty="0"/>
              <a:t>            Only this and nothing </a:t>
            </a:r>
            <a:r>
              <a:rPr lang="en-US" sz="2200" dirty="0">
                <a:highlight>
                  <a:srgbClr val="00FF00"/>
                </a:highlight>
              </a:rPr>
              <a:t>more</a:t>
            </a:r>
            <a:r>
              <a:rPr lang="en-US" sz="2200" dirty="0"/>
              <a:t>.”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sz="22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2200" dirty="0"/>
              <a:t>Ah, distinctly I </a:t>
            </a:r>
            <a:r>
              <a:rPr lang="en-US" sz="2200" dirty="0">
                <a:highlight>
                  <a:srgbClr val="FFFF00"/>
                </a:highlight>
              </a:rPr>
              <a:t>remember</a:t>
            </a:r>
            <a:r>
              <a:rPr lang="en-US" sz="2200" dirty="0"/>
              <a:t> it was in the bleak </a:t>
            </a:r>
            <a:r>
              <a:rPr lang="en-US" sz="2200" dirty="0">
                <a:highlight>
                  <a:srgbClr val="FFFF00"/>
                </a:highlight>
              </a:rPr>
              <a:t>December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And each separate dying </a:t>
            </a:r>
            <a:r>
              <a:rPr lang="en-US" sz="2200" dirty="0">
                <a:highlight>
                  <a:srgbClr val="FFFF00"/>
                </a:highlight>
              </a:rPr>
              <a:t>ember</a:t>
            </a:r>
            <a:r>
              <a:rPr lang="en-US" sz="2200" dirty="0"/>
              <a:t> wrought its ghost upon the </a:t>
            </a:r>
            <a:r>
              <a:rPr lang="en-US" sz="2200" dirty="0">
                <a:highlight>
                  <a:srgbClr val="00FF00"/>
                </a:highlight>
              </a:rPr>
              <a:t>floor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/>
              <a:t>Eagerly I wished the </a:t>
            </a:r>
            <a:r>
              <a:rPr lang="en-US" sz="2200" dirty="0">
                <a:highlight>
                  <a:srgbClr val="00FFFF"/>
                </a:highlight>
              </a:rPr>
              <a:t>morrow</a:t>
            </a:r>
            <a:r>
              <a:rPr lang="en-US" sz="2200" dirty="0"/>
              <a:t>;—vainly I had sought to </a:t>
            </a:r>
            <a:r>
              <a:rPr lang="en-US" sz="2200" dirty="0">
                <a:highlight>
                  <a:srgbClr val="00FFFF"/>
                </a:highlight>
              </a:rPr>
              <a:t>borrow</a:t>
            </a:r>
            <a:br>
              <a:rPr lang="en-US" sz="2200" dirty="0"/>
            </a:br>
            <a:r>
              <a:rPr lang="en-US" sz="2200" dirty="0"/>
              <a:t>From my books surcease of </a:t>
            </a:r>
            <a:r>
              <a:rPr lang="en-US" sz="2200" dirty="0">
                <a:highlight>
                  <a:srgbClr val="00FFFF"/>
                </a:highlight>
              </a:rPr>
              <a:t>sorrow</a:t>
            </a:r>
            <a:r>
              <a:rPr lang="en-US" sz="2200" dirty="0"/>
              <a:t>—</a:t>
            </a:r>
            <a:r>
              <a:rPr lang="en-US" sz="2200" dirty="0">
                <a:highlight>
                  <a:srgbClr val="00FFFF"/>
                </a:highlight>
              </a:rPr>
              <a:t>sorrow</a:t>
            </a:r>
            <a:r>
              <a:rPr lang="en-US" sz="2200" dirty="0"/>
              <a:t> for the lost </a:t>
            </a:r>
            <a:r>
              <a:rPr lang="en-US" sz="2200" dirty="0">
                <a:highlight>
                  <a:srgbClr val="00FF00"/>
                </a:highlight>
              </a:rPr>
              <a:t>Lenore</a:t>
            </a:r>
            <a:r>
              <a:rPr lang="en-US" sz="2200" dirty="0"/>
              <a:t>—</a:t>
            </a:r>
            <a:br>
              <a:rPr lang="en-US" sz="2200" dirty="0"/>
            </a:br>
            <a:r>
              <a:rPr lang="en-US" sz="2200" dirty="0"/>
              <a:t>For the rare and radiant maiden whom the angels name </a:t>
            </a:r>
            <a:r>
              <a:rPr lang="en-US" sz="2200" dirty="0">
                <a:highlight>
                  <a:srgbClr val="00FF00"/>
                </a:highlight>
              </a:rPr>
              <a:t>Lenore</a:t>
            </a:r>
            <a:r>
              <a:rPr lang="en-US" sz="2200" dirty="0"/>
              <a:t>—</a:t>
            </a:r>
            <a:br>
              <a:rPr lang="en-US" sz="2200" dirty="0"/>
            </a:br>
            <a:r>
              <a:rPr lang="en-US" sz="2200" dirty="0"/>
              <a:t>            Nameless here for </a:t>
            </a:r>
            <a:r>
              <a:rPr lang="en-US" sz="2200" dirty="0">
                <a:highlight>
                  <a:srgbClr val="00FF00"/>
                </a:highlight>
              </a:rPr>
              <a:t>evermore</a:t>
            </a:r>
            <a:r>
              <a:rPr lang="en-US" sz="2200" dirty="0"/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94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534F02-E3E8-3444-B783-FDF08F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raven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488627-1E81-C243-B269-0004B0591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4246" y="1513114"/>
            <a:ext cx="9323508" cy="5229906"/>
          </a:xfrm>
        </p:spPr>
      </p:pic>
    </p:spTree>
    <p:extLst>
      <p:ext uri="{BB962C8B-B14F-4D97-AF65-F5344CB8AC3E}">
        <p14:creationId xmlns:p14="http://schemas.microsoft.com/office/powerpoint/2010/main" val="207720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74D374-E287-5046-8C42-89DAEB5D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and imperfect rhyme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D3E5-A4FB-044D-A8C6-42741CF3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rhyme: last stressed vowel of the line and all following sounds</a:t>
            </a:r>
          </a:p>
          <a:p>
            <a:r>
              <a:rPr lang="en-US" dirty="0"/>
              <a:t>Imperfect, approximate, near, slant</a:t>
            </a:r>
          </a:p>
          <a:p>
            <a:r>
              <a:rPr lang="en-US" dirty="0"/>
              <a:t>Shakespearean sonnet: ABAB CDCD EFEF GG</a:t>
            </a:r>
          </a:p>
          <a:p>
            <a:r>
              <a:rPr lang="en-US" dirty="0"/>
              <a:t>Shall I compare thee to a summer’s </a:t>
            </a:r>
            <a:r>
              <a:rPr lang="en-US" dirty="0">
                <a:highlight>
                  <a:srgbClr val="FFFF00"/>
                </a:highlight>
              </a:rPr>
              <a:t>day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Thou art more lovely and more </a:t>
            </a:r>
            <a:r>
              <a:rPr lang="en-US" dirty="0">
                <a:highlight>
                  <a:srgbClr val="00FF00"/>
                </a:highlight>
              </a:rPr>
              <a:t>temperate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Rough winds do shake the darling buds of </a:t>
            </a:r>
            <a:r>
              <a:rPr lang="en-US" dirty="0">
                <a:highlight>
                  <a:srgbClr val="FFFF00"/>
                </a:highlight>
              </a:rPr>
              <a:t>May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summer’s lease hath all too short a </a:t>
            </a:r>
            <a:r>
              <a:rPr lang="en-US" dirty="0">
                <a:highlight>
                  <a:srgbClr val="00FF00"/>
                </a:highlight>
              </a:rPr>
              <a:t>date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919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6C8C-84DE-7649-BFC7-90B9547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rhyme?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6457-A3DF-894D-8D92-BA72BA4C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Phonetic similarity</a:t>
            </a:r>
          </a:p>
          <a:p>
            <a:r>
              <a:rPr lang="en-US" dirty="0"/>
              <a:t>Proximity</a:t>
            </a:r>
          </a:p>
          <a:p>
            <a:r>
              <a:rPr lang="en-US" dirty="0"/>
              <a:t>Expectation (rhyme scheme)</a:t>
            </a:r>
          </a:p>
        </p:txBody>
      </p:sp>
    </p:spTree>
    <p:extLst>
      <p:ext uri="{BB962C8B-B14F-4D97-AF65-F5344CB8AC3E}">
        <p14:creationId xmlns:p14="http://schemas.microsoft.com/office/powerpoint/2010/main" val="417285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03B0-045B-704A-B01A-F5A33E8B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Russian rhyme historiography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A67F-74F8-BC43-A907-705846D1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Viktor </a:t>
            </a:r>
            <a:r>
              <a:rPr lang="en-US" dirty="0" err="1"/>
              <a:t>Žirmunskij</a:t>
            </a:r>
            <a:r>
              <a:rPr lang="en-US" dirty="0"/>
              <a:t> (1923): standard for rhyme becomes progressively freer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Valerij</a:t>
            </a:r>
            <a:r>
              <a:rPr lang="en-US" dirty="0"/>
              <a:t> </a:t>
            </a:r>
            <a:r>
              <a:rPr lang="en-US" dirty="0" err="1"/>
              <a:t>Brjusov</a:t>
            </a:r>
            <a:r>
              <a:rPr lang="en-US" dirty="0"/>
              <a:t> (1924): the domain of rhyme shifts, and is no longer located entirely in the ending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Mixail</a:t>
            </a:r>
            <a:r>
              <a:rPr lang="en-US" dirty="0"/>
              <a:t> </a:t>
            </a:r>
            <a:r>
              <a:rPr lang="en-US" dirty="0" err="1"/>
              <a:t>Gasparov</a:t>
            </a:r>
            <a:r>
              <a:rPr lang="en-US" dirty="0"/>
              <a:t> (1984): taxonomy of rhyme types, e.g., “near vowels (</a:t>
            </a:r>
            <a:r>
              <a:rPr lang="en-US" i="1" dirty="0" err="1"/>
              <a:t>pena-seno</a:t>
            </a:r>
            <a:r>
              <a:rPr lang="en-US" dirty="0"/>
              <a:t>, </a:t>
            </a:r>
            <a:r>
              <a:rPr lang="en-US" i="1" dirty="0" err="1"/>
              <a:t>pene-seni</a:t>
            </a:r>
            <a:r>
              <a:rPr lang="en-US" dirty="0"/>
              <a:t>), jotation (</a:t>
            </a:r>
            <a:r>
              <a:rPr lang="en-US" i="1" dirty="0" err="1"/>
              <a:t>teni-genij</a:t>
            </a:r>
            <a:r>
              <a:rPr lang="en-US" dirty="0"/>
              <a:t>, </a:t>
            </a:r>
            <a:r>
              <a:rPr lang="en-US" i="1" dirty="0" err="1"/>
              <a:t>pene-genij</a:t>
            </a:r>
            <a:r>
              <a:rPr lang="en-US" dirty="0"/>
              <a:t>), inexact completion (</a:t>
            </a:r>
            <a:r>
              <a:rPr lang="en-US" i="1" dirty="0" err="1"/>
              <a:t>teni-smenit</a:t>
            </a:r>
            <a:r>
              <a:rPr lang="en-US" dirty="0"/>
              <a:t>), inexact substitution (</a:t>
            </a:r>
            <a:r>
              <a:rPr lang="en-US" i="1" dirty="0" err="1"/>
              <a:t>teni</a:t>
            </a:r>
            <a:r>
              <a:rPr lang="en-US" dirty="0"/>
              <a:t>, </a:t>
            </a:r>
            <a:r>
              <a:rPr lang="en-US" i="1" dirty="0" err="1"/>
              <a:t>temi</a:t>
            </a:r>
            <a:r>
              <a:rPr lang="en-US" dirty="0"/>
              <a:t>)” </a:t>
            </a:r>
          </a:p>
        </p:txBody>
      </p:sp>
    </p:spTree>
    <p:extLst>
      <p:ext uri="{BB962C8B-B14F-4D97-AF65-F5344CB8AC3E}">
        <p14:creationId xmlns:p14="http://schemas.microsoft.com/office/powerpoint/2010/main" val="274710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48C1-D68F-0E4D-A8B6-2EA43F16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rhyme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A18D-F364-9B4C-91B4-4A391E61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(rhyme scheme)</a:t>
            </a:r>
          </a:p>
          <a:p>
            <a:r>
              <a:rPr lang="en-US" dirty="0"/>
              <a:t>Word (semantic associations)</a:t>
            </a:r>
          </a:p>
          <a:p>
            <a:r>
              <a:rPr lang="en-US" dirty="0"/>
              <a:t>Segment</a:t>
            </a:r>
          </a:p>
          <a:p>
            <a:r>
              <a:rPr lang="en-US" dirty="0"/>
              <a:t>Phonetic distinctive features</a:t>
            </a:r>
          </a:p>
        </p:txBody>
      </p:sp>
    </p:spTree>
    <p:extLst>
      <p:ext uri="{BB962C8B-B14F-4D97-AF65-F5344CB8AC3E}">
        <p14:creationId xmlns:p14="http://schemas.microsoft.com/office/powerpoint/2010/main" val="372169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F3D3-6711-C54B-8604-16600255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Topic:</a:t>
            </a:r>
            <a:r>
              <a:rPr lang="en-US" sz="44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esearch questions (general)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8466-9D07-C540-9516-5FA37971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Observation: Certain types of inexact rhyme have been permitted since the early nineteenth century, while others haven’t</a:t>
            </a:r>
          </a:p>
          <a:p>
            <a:pPr>
              <a:lnSpc>
                <a:spcPct val="100000"/>
              </a:lnSpc>
            </a:pPr>
            <a:r>
              <a:rPr lang="en-US" dirty="0"/>
              <a:t>Does decomposition below the level of the segment help us distinguish inexact rhyme from non-rhyme?</a:t>
            </a:r>
          </a:p>
          <a:p>
            <a:pPr>
              <a:lnSpc>
                <a:spcPct val="100000"/>
              </a:lnSpc>
            </a:pPr>
            <a:r>
              <a:rPr lang="en-US" dirty="0"/>
              <a:t>Can we extend the historiographic chain?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Progressive relaxation of strictures (</a:t>
            </a:r>
            <a:r>
              <a:rPr lang="en-US" dirty="0" err="1"/>
              <a:t>Žirmunskij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Extension of domain (</a:t>
            </a:r>
            <a:r>
              <a:rPr lang="en-US" dirty="0" err="1"/>
              <a:t>Brjusov</a:t>
            </a:r>
            <a:r>
              <a:rPr lang="en-US" dirty="0"/>
              <a:t>; segment as environment)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Taxonomy of inexactness (</a:t>
            </a:r>
            <a:r>
              <a:rPr lang="en-US" dirty="0" err="1"/>
              <a:t>Gasparov</a:t>
            </a:r>
            <a:r>
              <a:rPr lang="en-US" dirty="0"/>
              <a:t>; segment as unit of differentiation)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there patterns in inexactness at the level of distinctive features?</a:t>
            </a:r>
          </a:p>
        </p:txBody>
      </p:sp>
    </p:spTree>
    <p:extLst>
      <p:ext uri="{BB962C8B-B14F-4D97-AF65-F5344CB8AC3E}">
        <p14:creationId xmlns:p14="http://schemas.microsoft.com/office/powerpoint/2010/main" val="102270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606</Words>
  <Application>Microsoft Macintosh PowerPoint</Application>
  <PresentationFormat>Widescreen</PresentationFormat>
  <Paragraphs>93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Identifying Russian rhyme</vt:lpstr>
      <vt:lpstr>Outline</vt:lpstr>
      <vt:lpstr>Rhyme helps organize poetry</vt:lpstr>
      <vt:lpstr>The raven</vt:lpstr>
      <vt:lpstr>Perfect and imperfect rhyme</vt:lpstr>
      <vt:lpstr>What makes a rhyme?</vt:lpstr>
      <vt:lpstr>Russian rhyme historiography</vt:lpstr>
      <vt:lpstr>Characterizing rhyme</vt:lpstr>
      <vt:lpstr>Topic: research questions (general)</vt:lpstr>
      <vt:lpstr>Research questions: specific</vt:lpstr>
      <vt:lpstr>Russian verse corpora</vt:lpstr>
      <vt:lpstr>From orthography to phonetic features</vt:lpstr>
      <vt:lpstr>Feature matrix (excerpt)</vt:lpstr>
      <vt:lpstr>Perfect and imperfect rhyme</vt:lpstr>
      <vt:lpstr>Data: visualization</vt:lpstr>
      <vt:lpstr>Dat: analysis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Russian rhyme</dc:title>
  <dc:creator>Birnbaum, David J</dc:creator>
  <cp:lastModifiedBy>Birnbaum, David J</cp:lastModifiedBy>
  <cp:revision>10</cp:revision>
  <dcterms:created xsi:type="dcterms:W3CDTF">2019-04-09T15:29:52Z</dcterms:created>
  <dcterms:modified xsi:type="dcterms:W3CDTF">2019-04-10T03:09:57Z</dcterms:modified>
</cp:coreProperties>
</file>