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5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04E91-92FC-AF48-960A-D80829BB6055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39783-2381-5D42-A7AD-E2C007115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5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39783-2381-5D42-A7AD-E2C0071154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7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Subjunctive 2! Indirect speech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39783-2381-5D42-A7AD-E2C0071154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Wanted to use FAZ, which is moderately conservative but they said NOOOO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39783-2381-5D42-A7AD-E2C0071154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87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39783-2381-5D42-A7AD-E2C0071154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79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SZ – nice enough to put who search term + date range in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JF -  not as nice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39783-2381-5D42-A7AD-E2C0071154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2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39783-2381-5D42-A7AD-E2C0071154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0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Really fast and good for processing batches of texts.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39783-2381-5D42-A7AD-E2C0071154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16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Flüchtling</a:t>
            </a:r>
            <a:r>
              <a:rPr lang="en-US" dirty="0"/>
              <a:t> = one who flees</a:t>
            </a:r>
          </a:p>
          <a:p>
            <a:r>
              <a:rPr lang="en-US" dirty="0"/>
              <a:t>I would not call it innately negative myself, not used derogatorily (I was the “</a:t>
            </a:r>
            <a:r>
              <a:rPr lang="en-US" dirty="0" err="1"/>
              <a:t>Flüchtlingslehrerin</a:t>
            </a:r>
            <a:r>
              <a:rPr lang="en-US" dirty="0"/>
              <a:t>”)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39783-2381-5D42-A7AD-E2C0071154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24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39783-2381-5D42-A7AD-E2C0071154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6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D08FDD-36E2-C34A-A782-A131C26A3E1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3768622-C01A-994B-8985-3D9FD6BC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5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FDD-36E2-C34A-A782-A131C26A3E1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622-C01A-994B-8985-3D9FD6BC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0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FDD-36E2-C34A-A782-A131C26A3E1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622-C01A-994B-8985-3D9FD6BC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0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FDD-36E2-C34A-A782-A131C26A3E1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622-C01A-994B-8985-3D9FD6BC02B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9238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FDD-36E2-C34A-A782-A131C26A3E1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622-C01A-994B-8985-3D9FD6BC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FDD-36E2-C34A-A782-A131C26A3E1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622-C01A-994B-8985-3D9FD6BC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2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FDD-36E2-C34A-A782-A131C26A3E1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622-C01A-994B-8985-3D9FD6BC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3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FDD-36E2-C34A-A782-A131C26A3E1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622-C01A-994B-8985-3D9FD6BC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19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FDD-36E2-C34A-A782-A131C26A3E1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622-C01A-994B-8985-3D9FD6BC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6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FDD-36E2-C34A-A782-A131C26A3E1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622-C01A-994B-8985-3D9FD6BC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7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FDD-36E2-C34A-A782-A131C26A3E1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622-C01A-994B-8985-3D9FD6BC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5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FDD-36E2-C34A-A782-A131C26A3E1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622-C01A-994B-8985-3D9FD6BC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6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FDD-36E2-C34A-A782-A131C26A3E1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622-C01A-994B-8985-3D9FD6BC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0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FDD-36E2-C34A-A782-A131C26A3E1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622-C01A-994B-8985-3D9FD6BC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9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FDD-36E2-C34A-A782-A131C26A3E1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622-C01A-994B-8985-3D9FD6BC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FDD-36E2-C34A-A782-A131C26A3E1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622-C01A-994B-8985-3D9FD6BC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1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FDD-36E2-C34A-A782-A131C26A3E1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622-C01A-994B-8985-3D9FD6BC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8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08FDD-36E2-C34A-A782-A131C26A3E1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68622-C01A-994B-8985-3D9FD6BC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67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y.io/universe/project/spacy-sentiw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30BA-EA65-7F4C-8288-1C7E3657B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5400"/>
              <a:t>FlüchtlingsKrise</a:t>
            </a:r>
            <a:br>
              <a:rPr lang="en-US" sz="5400"/>
            </a:br>
            <a:r>
              <a:rPr lang="en-US" sz="5400"/>
              <a:t>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A728C-21F3-4644-8A19-618E7DA9A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Emily Martin</a:t>
            </a:r>
          </a:p>
        </p:txBody>
      </p:sp>
    </p:spTree>
    <p:extLst>
      <p:ext uri="{BB962C8B-B14F-4D97-AF65-F5344CB8AC3E}">
        <p14:creationId xmlns:p14="http://schemas.microsoft.com/office/powerpoint/2010/main" val="79835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26C1-6384-654F-B1EB-5E907D85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2097088"/>
          </a:xfrm>
        </p:spPr>
        <p:txBody>
          <a:bodyPr/>
          <a:lstStyle/>
          <a:p>
            <a:r>
              <a:rPr lang="en-US"/>
              <a:t>At last... Analysis!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970A-2B4A-EC4D-9E36-324A6D759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9412"/>
            <a:ext cx="9905999" cy="2286000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SpaCy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Language processing pipelines, easy to build and customize.</a:t>
            </a:r>
          </a:p>
          <a:p>
            <a:pPr lvl="1"/>
            <a:r>
              <a:rPr lang="en-US" dirty="0" err="1"/>
              <a:t>SpaCy</a:t>
            </a:r>
            <a:r>
              <a:rPr lang="en-US" dirty="0"/>
              <a:t> speaks German!</a:t>
            </a:r>
          </a:p>
          <a:p>
            <a:pPr lvl="1"/>
            <a:r>
              <a:rPr lang="en-US" dirty="0"/>
              <a:t>Someone built a package for sentiment analysis on German</a:t>
            </a:r>
          </a:p>
          <a:p>
            <a:pPr lvl="2"/>
            <a:r>
              <a:rPr lang="en-US" dirty="0" err="1"/>
              <a:t>Sentiws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https://spacy.io/universe/project/spacy-sentiws</a:t>
            </a:r>
            <a:r>
              <a:rPr lang="en-US" dirty="0"/>
              <a:t>) 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F6AFAD-B412-A849-B9DF-FF373B9AE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569" y="3585412"/>
            <a:ext cx="8650705" cy="302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2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B64E-7802-4E45-8C74-135AAA45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9177"/>
          </a:xfrm>
        </p:spPr>
        <p:txBody>
          <a:bodyPr/>
          <a:lstStyle/>
          <a:p>
            <a:r>
              <a:rPr lang="en-US" dirty="0"/>
              <a:t>Getting the Sentiment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098AB-99E5-4E40-A8BD-ECEE31AF0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75347"/>
            <a:ext cx="7184441" cy="26349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process: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Passed each text through the pipeline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Removed stop words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If the word had a </a:t>
            </a:r>
            <a:r>
              <a:rPr lang="en-US" sz="2000" dirty="0" err="1"/>
              <a:t>sentiws</a:t>
            </a:r>
            <a:r>
              <a:rPr lang="en-US" sz="2000" dirty="0"/>
              <a:t> sentiment score I collected it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Took the mean of the scores for each article (why not the median?)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If it was &lt;0 -&gt; ‘neg’, if it was &gt;0 -&gt; ‘pos’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4A696-05BD-BF4B-A14D-8D3600A77E64}"/>
              </a:ext>
            </a:extLst>
          </p:cNvPr>
          <p:cNvSpPr txBox="1"/>
          <p:nvPr/>
        </p:nvSpPr>
        <p:spPr>
          <a:xfrm>
            <a:off x="2083468" y="4041350"/>
            <a:ext cx="8025063" cy="2079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Some very important notes: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Flüchtling</a:t>
            </a:r>
            <a:r>
              <a:rPr lang="en-US" dirty="0">
                <a:solidFill>
                  <a:schemeClr val="bg1"/>
                </a:solidFill>
              </a:rPr>
              <a:t> (refugee) has a negative weight (-0.0048) and it is in all my articles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Interesting in its own right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Most words have a score of ‘None’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‘Migrant’ (migrant/another term often used) does not have a weight from </a:t>
            </a:r>
            <a:r>
              <a:rPr lang="en-US" dirty="0" err="1">
                <a:solidFill>
                  <a:schemeClr val="bg1"/>
                </a:solidFill>
              </a:rPr>
              <a:t>sentiws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4D4DFC-E278-46EA-944B-316CD6B188A4}"/>
              </a:ext>
            </a:extLst>
          </p:cNvPr>
          <p:cNvSpPr/>
          <p:nvPr/>
        </p:nvSpPr>
        <p:spPr>
          <a:xfrm>
            <a:off x="1762560" y="4060440"/>
            <a:ext cx="8412480" cy="23774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93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4591-7772-0B4E-8178-849410A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653570"/>
          </a:xfrm>
        </p:spPr>
        <p:txBody>
          <a:bodyPr>
            <a:normAutofit/>
          </a:bodyPr>
          <a:lstStyle/>
          <a:p>
            <a:r>
              <a:rPr lang="en-US" sz="5400" dirty="0"/>
              <a:t>But What did I find??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Yeah, Get to some plots already…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520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11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2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7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27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6A267DB-F73D-0143-910C-4C554872E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278" y="1486513"/>
            <a:ext cx="9584265" cy="3877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677D31-1F7D-844B-8861-8A0242BFD316}"/>
              </a:ext>
            </a:extLst>
          </p:cNvPr>
          <p:cNvSpPr txBox="1"/>
          <p:nvPr/>
        </p:nvSpPr>
        <p:spPr>
          <a:xfrm>
            <a:off x="1465263" y="256381"/>
            <a:ext cx="920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Sentiment by Source</a:t>
            </a:r>
          </a:p>
        </p:txBody>
      </p:sp>
    </p:spTree>
    <p:extLst>
      <p:ext uri="{BB962C8B-B14F-4D97-AF65-F5344CB8AC3E}">
        <p14:creationId xmlns:p14="http://schemas.microsoft.com/office/powerpoint/2010/main" val="235834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445DE83-900E-194D-944D-3BFD13EFB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907829"/>
            <a:ext cx="6410084" cy="5056401"/>
          </a:xfrm>
          <a:prstGeom prst="rect">
            <a:avLst/>
          </a:prstGeom>
        </p:spPr>
      </p:pic>
      <p:sp>
        <p:nvSpPr>
          <p:cNvPr id="11" name="Rectangle 17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F7598E2-BE10-D94D-A52B-BD0A69764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285" y="643467"/>
            <a:ext cx="3184120" cy="2475653"/>
          </a:xfrm>
          <a:prstGeom prst="rect">
            <a:avLst/>
          </a:prstGeom>
        </p:spPr>
      </p:pic>
      <p:sp>
        <p:nvSpPr>
          <p:cNvPr id="12" name="Rectangle 19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91968CE6-F8CF-F94A-8652-EDA98B564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873" y="3808251"/>
            <a:ext cx="3854945" cy="235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70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FA925EA-71FA-4341-92F7-1F2AFBB96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452457"/>
            <a:ext cx="10905066" cy="3953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1B4974-FEAC-EC45-93DA-11A5D7839AEF}"/>
              </a:ext>
            </a:extLst>
          </p:cNvPr>
          <p:cNvSpPr txBox="1"/>
          <p:nvPr/>
        </p:nvSpPr>
        <p:spPr>
          <a:xfrm>
            <a:off x="1457826" y="770021"/>
            <a:ext cx="9276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Change in sentiment by month for der Zeit</a:t>
            </a:r>
          </a:p>
        </p:txBody>
      </p:sp>
    </p:spTree>
    <p:extLst>
      <p:ext uri="{BB962C8B-B14F-4D97-AF65-F5344CB8AC3E}">
        <p14:creationId xmlns:p14="http://schemas.microsoft.com/office/powerpoint/2010/main" val="3094234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582D-2D65-D041-8E55-D2451D5C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Notes/further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ED57-5986-6B4E-BDB2-9E58A113E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4579"/>
            <a:ext cx="10023893" cy="40466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 willingly acknowledge there are flaws and room for improvement in this project</a:t>
            </a:r>
          </a:p>
          <a:p>
            <a:r>
              <a:rPr lang="en-US" dirty="0" err="1"/>
              <a:t>Sentiws</a:t>
            </a:r>
            <a:r>
              <a:rPr lang="en-US" dirty="0"/>
              <a:t> may not have been the best tool</a:t>
            </a:r>
          </a:p>
          <a:p>
            <a:r>
              <a:rPr lang="en-US" dirty="0"/>
              <a:t>The scraping scripts are temperamental</a:t>
            </a:r>
          </a:p>
          <a:p>
            <a:r>
              <a:rPr lang="en-US" dirty="0"/>
              <a:t>Uneven distribution of data and dates of publication</a:t>
            </a:r>
          </a:p>
          <a:p>
            <a:r>
              <a:rPr lang="en-US" dirty="0"/>
              <a:t>Data cleaning… </a:t>
            </a:r>
          </a:p>
          <a:p>
            <a:pPr marL="0" indent="0">
              <a:buNone/>
            </a:pPr>
            <a:r>
              <a:rPr lang="en-US" dirty="0"/>
              <a:t>Future goals/possibilities</a:t>
            </a:r>
          </a:p>
          <a:p>
            <a:r>
              <a:rPr lang="en-US" dirty="0"/>
              <a:t>Sentence based analysis</a:t>
            </a:r>
          </a:p>
          <a:p>
            <a:r>
              <a:rPr lang="en-US" dirty="0"/>
              <a:t>Tenses?</a:t>
            </a:r>
          </a:p>
          <a:p>
            <a:r>
              <a:rPr lang="en-US" dirty="0"/>
              <a:t>Over-time analysis for more sources</a:t>
            </a:r>
          </a:p>
          <a:p>
            <a:r>
              <a:rPr lang="en-US" dirty="0"/>
              <a:t>Try another sentiment analysis tool?</a:t>
            </a:r>
          </a:p>
        </p:txBody>
      </p:sp>
    </p:spTree>
    <p:extLst>
      <p:ext uri="{BB962C8B-B14F-4D97-AF65-F5344CB8AC3E}">
        <p14:creationId xmlns:p14="http://schemas.microsoft.com/office/powerpoint/2010/main" val="3806963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9159-445C-FC44-A40B-57CE9954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68" y="1215496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6364A-C402-7744-80F6-12E3C96C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67" y="3602038"/>
            <a:ext cx="5376333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cap="all" dirty="0">
                <a:solidFill>
                  <a:schemeClr val="tx2"/>
                </a:solidFill>
              </a:rPr>
              <a:t>Thank you all </a:t>
            </a:r>
            <a:r>
              <a:rPr lang="en-US" sz="1800" cap="all" dirty="0">
                <a:solidFill>
                  <a:schemeClr val="tx2"/>
                </a:solidFill>
                <a:sym typeface="Wingdings" pitchFamily="2" charset="2"/>
              </a:rPr>
              <a:t></a:t>
            </a:r>
            <a:endParaRPr lang="en-US" sz="1800" cap="all" dirty="0">
              <a:solidFill>
                <a:schemeClr val="tx2"/>
              </a:solidFill>
            </a:endParaRP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E6DCA94C-297F-4FD6-84D1-7020866416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503" y="1539186"/>
            <a:ext cx="3525628" cy="35256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9A7DA4-3128-7D44-93DA-5DDDA7DABCBC}"/>
              </a:ext>
            </a:extLst>
          </p:cNvPr>
          <p:cNvSpPr txBox="1"/>
          <p:nvPr/>
        </p:nvSpPr>
        <p:spPr>
          <a:xfrm>
            <a:off x="1990725" y="5804972"/>
            <a:ext cx="891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BIG thank you to everyone who helped me: @Ruth Martin, @Na-Rae, @Joey</a:t>
            </a:r>
          </a:p>
        </p:txBody>
      </p:sp>
    </p:spTree>
    <p:extLst>
      <p:ext uri="{BB962C8B-B14F-4D97-AF65-F5344CB8AC3E}">
        <p14:creationId xmlns:p14="http://schemas.microsoft.com/office/powerpoint/2010/main" val="341784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A3C9-D1DD-0148-9AC8-8D077CAB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2" y="66989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/>
              <a:t>Why this project?</a:t>
            </a:r>
          </a:p>
        </p:txBody>
      </p:sp>
      <p:pic>
        <p:nvPicPr>
          <p:cNvPr id="5" name="Content Placeholder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E152C23E-31E8-8140-9EA7-95C80F463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23" y="1202151"/>
            <a:ext cx="4788678" cy="3591509"/>
          </a:xfr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EE2ADBD-D030-894E-B1A4-4F36FB90E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890" y="21905"/>
            <a:ext cx="5513109" cy="512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as hat Deutschland bislang geschafft? | Politik">
            <a:extLst>
              <a:ext uri="{FF2B5EF4-FFF2-40B4-BE49-F238E27FC236}">
                <a16:creationId xmlns:a16="http://schemas.microsoft.com/office/drawing/2014/main" id="{D2C49222-0874-EE4D-8F94-85C83FDC9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4450252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OL DIR DEIN LAND ZURÜCK! AfD... - AfD Freunde Kinzigtal | Facebook">
            <a:extLst>
              <a:ext uri="{FF2B5EF4-FFF2-40B4-BE49-F238E27FC236}">
                <a16:creationId xmlns:a16="http://schemas.microsoft.com/office/drawing/2014/main" id="{C705432E-7BDA-0A48-87B8-D1880C78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06869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o are Pegida UK? | Radicalisation Research">
            <a:extLst>
              <a:ext uri="{FF2B5EF4-FFF2-40B4-BE49-F238E27FC236}">
                <a16:creationId xmlns:a16="http://schemas.microsoft.com/office/drawing/2014/main" id="{DC9D72CF-9D9C-5B42-8AE1-2CDF474BA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0" y="5150702"/>
            <a:ext cx="6092883" cy="155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03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A66D-1B2A-C34F-8BEF-FC9D7D85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4231"/>
            <a:ext cx="9905998" cy="1153132"/>
          </a:xfrm>
        </p:spPr>
        <p:txBody>
          <a:bodyPr/>
          <a:lstStyle/>
          <a:p>
            <a:r>
              <a:rPr lang="en-US" dirty="0"/>
              <a:t>What was my goal?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C02DD-9935-9F4F-B547-1A17C7028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28763"/>
            <a:ext cx="9905999" cy="5000625"/>
          </a:xfrm>
        </p:spPr>
        <p:txBody>
          <a:bodyPr/>
          <a:lstStyle/>
          <a:p>
            <a:r>
              <a:rPr lang="en-US" dirty="0"/>
              <a:t>Scrape newspapers across the political spectrum and do sentiments analysis to see if they differ in sentiments towards refugees.</a:t>
            </a:r>
          </a:p>
          <a:p>
            <a:r>
              <a:rPr lang="en-US" dirty="0"/>
              <a:t>Possibilities beyond sentiment analysis:</a:t>
            </a:r>
          </a:p>
          <a:p>
            <a:pPr lvl="1"/>
            <a:r>
              <a:rPr lang="en-US" dirty="0"/>
              <a:t>Do different words for “refugee” carry different weights?</a:t>
            </a:r>
          </a:p>
          <a:p>
            <a:pPr lvl="1"/>
            <a:r>
              <a:rPr lang="en-US" dirty="0"/>
              <a:t>Does tense play any role? </a:t>
            </a:r>
          </a:p>
          <a:p>
            <a:pPr lvl="2"/>
            <a:r>
              <a:rPr lang="en-US" dirty="0"/>
              <a:t>German has so many “fun” tenses…</a:t>
            </a:r>
          </a:p>
          <a:p>
            <a:pPr marL="0" indent="0">
              <a:buNone/>
            </a:pPr>
            <a:r>
              <a:rPr lang="en-US" sz="3200" u="sng" dirty="0"/>
              <a:t>My Hypothesis</a:t>
            </a:r>
          </a:p>
          <a:p>
            <a:pPr lvl="1"/>
            <a:r>
              <a:rPr lang="en-US" dirty="0"/>
              <a:t>More left leaning newspapers will report more positively about refugees than more right leaning newspapers.</a:t>
            </a:r>
          </a:p>
        </p:txBody>
      </p:sp>
    </p:spTree>
    <p:extLst>
      <p:ext uri="{BB962C8B-B14F-4D97-AF65-F5344CB8AC3E}">
        <p14:creationId xmlns:p14="http://schemas.microsoft.com/office/powerpoint/2010/main" val="125713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E7A19-A3C7-9248-AA2B-177AAC2B8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98621"/>
            <a:ext cx="9905999" cy="4792580"/>
          </a:xfrm>
        </p:spPr>
        <p:txBody>
          <a:bodyPr/>
          <a:lstStyle/>
          <a:p>
            <a:r>
              <a:rPr lang="en-US" sz="2800" dirty="0"/>
              <a:t>My sources:</a:t>
            </a:r>
          </a:p>
          <a:p>
            <a:pPr lvl="1"/>
            <a:r>
              <a:rPr lang="en-US" sz="2400" u="sng" dirty="0"/>
              <a:t>Die TAZ </a:t>
            </a:r>
            <a:r>
              <a:rPr lang="en-US" sz="2400" dirty="0"/>
              <a:t>(Die Tageszeitung): left-wing/green; daily German newspaper with a modest circulation.</a:t>
            </a:r>
          </a:p>
          <a:p>
            <a:pPr lvl="1"/>
            <a:r>
              <a:rPr lang="en-US" sz="2400" u="sng" dirty="0"/>
              <a:t>Der </a:t>
            </a:r>
            <a:r>
              <a:rPr lang="en-US" sz="2400" u="sng" dirty="0" err="1"/>
              <a:t>Süddeustche</a:t>
            </a:r>
            <a:r>
              <a:rPr lang="en-US" sz="2400" u="sng" dirty="0"/>
              <a:t> Zeitung</a:t>
            </a:r>
            <a:r>
              <a:rPr lang="en-US" sz="2400" dirty="0"/>
              <a:t>: left-liberal, daily newspaper with a very wide circulation.</a:t>
            </a:r>
          </a:p>
          <a:p>
            <a:pPr lvl="1"/>
            <a:r>
              <a:rPr lang="en-US" sz="2400" u="sng" dirty="0"/>
              <a:t>Der Zeit:</a:t>
            </a:r>
            <a:r>
              <a:rPr lang="en-US" sz="2400" dirty="0"/>
              <a:t> centrist/liberal; one of the largest weekly newspapers in Germany</a:t>
            </a:r>
          </a:p>
          <a:p>
            <a:pPr lvl="1"/>
            <a:r>
              <a:rPr lang="en-US" sz="2400" u="sng" dirty="0" err="1"/>
              <a:t>Junge</a:t>
            </a:r>
            <a:r>
              <a:rPr lang="en-US" sz="2400" u="sng" dirty="0"/>
              <a:t> </a:t>
            </a:r>
            <a:r>
              <a:rPr lang="en-US" sz="2400" u="sng" dirty="0" err="1"/>
              <a:t>Freiheit</a:t>
            </a:r>
            <a:r>
              <a:rPr lang="en-US" sz="2400" u="sng" dirty="0"/>
              <a:t>:</a:t>
            </a:r>
            <a:r>
              <a:rPr lang="en-US" sz="2400" dirty="0"/>
              <a:t> strong right-wing leanings, small weekly newspaper.</a:t>
            </a:r>
          </a:p>
          <a:p>
            <a:pPr lvl="1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1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1ED3-0EA2-B742-B8C9-7B625FC5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Acquisition….</a:t>
            </a:r>
          </a:p>
        </p:txBody>
      </p:sp>
      <p:pic>
        <p:nvPicPr>
          <p:cNvPr id="85" name="Graphic 84" descr="Thought bubble outline">
            <a:extLst>
              <a:ext uri="{FF2B5EF4-FFF2-40B4-BE49-F238E27FC236}">
                <a16:creationId xmlns:a16="http://schemas.microsoft.com/office/drawing/2014/main" id="{1D68A17C-9D08-4544-9E25-7F2F34849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3951" y="2827338"/>
            <a:ext cx="3190875" cy="3190875"/>
          </a:xfrm>
          <a:prstGeom prst="rect">
            <a:avLst/>
          </a:prstGeom>
        </p:spPr>
      </p:pic>
      <p:pic>
        <p:nvPicPr>
          <p:cNvPr id="87" name="Graphic 86" descr="Thought bubble outline">
            <a:extLst>
              <a:ext uri="{FF2B5EF4-FFF2-40B4-BE49-F238E27FC236}">
                <a16:creationId xmlns:a16="http://schemas.microsoft.com/office/drawing/2014/main" id="{12B71FE9-E747-6948-AA00-D9222C91B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77824" y="3011488"/>
            <a:ext cx="3498849" cy="3498849"/>
          </a:xfrm>
          <a:prstGeom prst="rect">
            <a:avLst/>
          </a:prstGeom>
        </p:spPr>
      </p:pic>
      <p:pic>
        <p:nvPicPr>
          <p:cNvPr id="89" name="Graphic 88" descr="Thought bubble outline">
            <a:extLst>
              <a:ext uri="{FF2B5EF4-FFF2-40B4-BE49-F238E27FC236}">
                <a16:creationId xmlns:a16="http://schemas.microsoft.com/office/drawing/2014/main" id="{08CEEF0E-A831-9146-A6EE-F294041EF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414714" y="1740694"/>
            <a:ext cx="2909887" cy="2909887"/>
          </a:xfrm>
          <a:prstGeom prst="rect">
            <a:avLst/>
          </a:prstGeom>
        </p:spPr>
      </p:pic>
      <p:pic>
        <p:nvPicPr>
          <p:cNvPr id="97" name="Graphic 96" descr="Female Profile with solid fill">
            <a:extLst>
              <a:ext uri="{FF2B5EF4-FFF2-40B4-BE49-F238E27FC236}">
                <a16:creationId xmlns:a16="http://schemas.microsoft.com/office/drawing/2014/main" id="{D6E27FCC-A366-6041-9EA6-26CCCA9C53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6113" y="4675794"/>
            <a:ext cx="2333624" cy="2333624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88F273F6-E886-EB4C-A5CE-FED32C3E4A3B}"/>
              </a:ext>
            </a:extLst>
          </p:cNvPr>
          <p:cNvSpPr txBox="1"/>
          <p:nvPr/>
        </p:nvSpPr>
        <p:spPr>
          <a:xfrm>
            <a:off x="1204121" y="4004250"/>
            <a:ext cx="2567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Web scraping is </a:t>
            </a:r>
          </a:p>
          <a:p>
            <a:r>
              <a:rPr lang="en-US" sz="2000" dirty="0"/>
              <a:t>easy!!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48CB41F-42AC-014D-AF25-F544D245F454}"/>
              </a:ext>
            </a:extLst>
          </p:cNvPr>
          <p:cNvSpPr txBox="1"/>
          <p:nvPr/>
        </p:nvSpPr>
        <p:spPr>
          <a:xfrm>
            <a:off x="4106862" y="2572933"/>
            <a:ext cx="198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won’t take </a:t>
            </a:r>
          </a:p>
          <a:p>
            <a:r>
              <a:rPr lang="en-US" dirty="0"/>
              <a:t>long at all!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F1A3E68-F3F7-814A-9BD6-9B4765B39F18}"/>
              </a:ext>
            </a:extLst>
          </p:cNvPr>
          <p:cNvSpPr txBox="1"/>
          <p:nvPr/>
        </p:nvSpPr>
        <p:spPr>
          <a:xfrm>
            <a:off x="8290719" y="3475465"/>
            <a:ext cx="1871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Na-Rae and Joey so worried about anyway?</a:t>
            </a:r>
          </a:p>
        </p:txBody>
      </p:sp>
    </p:spTree>
    <p:extLst>
      <p:ext uri="{BB962C8B-B14F-4D97-AF65-F5344CB8AC3E}">
        <p14:creationId xmlns:p14="http://schemas.microsoft.com/office/powerpoint/2010/main" val="160919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2EAB-854F-6047-B97D-CA22C874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 dirty="0"/>
              <a:t>Turns out it is not so easy…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878-1CBB-344F-8410-6D2E64CA1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r>
              <a:rPr lang="en-US" dirty="0"/>
              <a:t>COPYRIGHT</a:t>
            </a:r>
          </a:p>
          <a:p>
            <a:r>
              <a:rPr lang="en-US" dirty="0"/>
              <a:t>Every website is different!</a:t>
            </a:r>
          </a:p>
          <a:p>
            <a:pPr lvl="1"/>
            <a:r>
              <a:rPr lang="en-US" dirty="0"/>
              <a:t>So so different…</a:t>
            </a:r>
          </a:p>
          <a:p>
            <a:r>
              <a:rPr lang="en-US" dirty="0"/>
              <a:t>“An API? Why have that?”</a:t>
            </a:r>
          </a:p>
          <a:p>
            <a:r>
              <a:rPr lang="en-US" dirty="0"/>
              <a:t>Many different tools</a:t>
            </a:r>
          </a:p>
          <a:p>
            <a:pPr lvl="1"/>
            <a:r>
              <a:rPr lang="en-US" dirty="0"/>
              <a:t>How much data do you want?</a:t>
            </a:r>
          </a:p>
          <a:p>
            <a:pPr lvl="1"/>
            <a:r>
              <a:rPr lang="en-US" dirty="0"/>
              <a:t>How messy can it be?</a:t>
            </a:r>
          </a:p>
        </p:txBody>
      </p:sp>
      <p:pic>
        <p:nvPicPr>
          <p:cNvPr id="5" name="Picture 4" descr="Solo journey">
            <a:extLst>
              <a:ext uri="{FF2B5EF4-FFF2-40B4-BE49-F238E27FC236}">
                <a16:creationId xmlns:a16="http://schemas.microsoft.com/office/drawing/2014/main" id="{1A9B3354-9FD6-4A19-9630-48402B7D06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52" r="12220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3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Beautiful Soup in Python. It is a Python library for pulling data… | by  Shivangi Sareen | Medium">
            <a:extLst>
              <a:ext uri="{FF2B5EF4-FFF2-40B4-BE49-F238E27FC236}">
                <a16:creationId xmlns:a16="http://schemas.microsoft.com/office/drawing/2014/main" id="{BB4EDFE2-C663-0C4A-B836-4F8BB7770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169" y="34329"/>
            <a:ext cx="2999958" cy="242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F9981E3-1CBF-C947-9CE5-1C82FED4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5C8FC-D719-3C4E-AF3C-0F5A74BB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42394"/>
          </a:xfrm>
        </p:spPr>
        <p:txBody>
          <a:bodyPr>
            <a:normAutofit/>
          </a:bodyPr>
          <a:lstStyle/>
          <a:p>
            <a:r>
              <a:rPr lang="en-US" b="1" u="sng" dirty="0"/>
              <a:t>Der Zeit</a:t>
            </a:r>
            <a:r>
              <a:rPr lang="en-US" dirty="0"/>
              <a:t>: Has an API! I collected links and dates, </a:t>
            </a:r>
            <a:r>
              <a:rPr lang="en-US" dirty="0" err="1"/>
              <a:t>etc</a:t>
            </a:r>
            <a:r>
              <a:rPr lang="en-US" dirty="0"/>
              <a:t>, through that, then used </a:t>
            </a:r>
            <a:r>
              <a:rPr lang="en-US" dirty="0" err="1"/>
              <a:t>Urllib</a:t>
            </a:r>
            <a:r>
              <a:rPr lang="en-US" dirty="0"/>
              <a:t> and Beautiful Soup to get the actual article text.</a:t>
            </a:r>
          </a:p>
          <a:p>
            <a:r>
              <a:rPr lang="en-US" b="1" u="sng" dirty="0"/>
              <a:t>Die TAZ</a:t>
            </a:r>
            <a:r>
              <a:rPr lang="en-US" dirty="0"/>
              <a:t>: Pitt has access to their archive (can’t scrape that), so I manually collected 100 links and then used </a:t>
            </a:r>
            <a:r>
              <a:rPr lang="en-US" dirty="0" err="1"/>
              <a:t>Urllib</a:t>
            </a:r>
            <a:r>
              <a:rPr lang="en-US" dirty="0"/>
              <a:t> and Beautiful Soup.</a:t>
            </a:r>
          </a:p>
          <a:p>
            <a:r>
              <a:rPr lang="en-US" b="1" u="sng" dirty="0"/>
              <a:t>Der SZ</a:t>
            </a:r>
            <a:r>
              <a:rPr lang="en-US" dirty="0"/>
              <a:t>: I created 20 URLs of search result pages, then found each relevant link on the page and opened and scraped each one for date and text.</a:t>
            </a:r>
          </a:p>
          <a:p>
            <a:r>
              <a:rPr lang="en-US" b="1" u="sng" dirty="0" err="1"/>
              <a:t>Junge</a:t>
            </a:r>
            <a:r>
              <a:rPr lang="en-US" b="1" u="sng" dirty="0"/>
              <a:t> </a:t>
            </a:r>
            <a:r>
              <a:rPr lang="en-US" b="1" u="sng" dirty="0" err="1"/>
              <a:t>Freiheit</a:t>
            </a:r>
            <a:r>
              <a:rPr lang="en-US" b="1" u="sng" dirty="0"/>
              <a:t>:</a:t>
            </a:r>
            <a:r>
              <a:rPr lang="en-US" dirty="0"/>
              <a:t> I opened every results page for the search term and filtered by date before collecting URLs to open and scrape.</a:t>
            </a:r>
            <a:endParaRPr lang="en-US" b="1" u="sng" dirty="0"/>
          </a:p>
        </p:txBody>
      </p:sp>
      <p:pic>
        <p:nvPicPr>
          <p:cNvPr id="4110" name="Picture 14" descr="Python/Crawler - Dev-hwon's blog">
            <a:extLst>
              <a:ext uri="{FF2B5EF4-FFF2-40B4-BE49-F238E27FC236}">
                <a16:creationId xmlns:a16="http://schemas.microsoft.com/office/drawing/2014/main" id="{9A45C693-9431-6C45-8E73-5DF7950EE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24" b="25445"/>
          <a:stretch/>
        </p:blipFill>
        <p:spPr bwMode="auto">
          <a:xfrm>
            <a:off x="4511674" y="466119"/>
            <a:ext cx="4246564" cy="141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11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252012-A4BF-BB41-A326-633935271B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828"/>
          <a:stretch/>
        </p:blipFill>
        <p:spPr>
          <a:xfrm>
            <a:off x="1239605" y="129794"/>
            <a:ext cx="9569392" cy="2998532"/>
          </a:xfrm>
          <a:prstGeom prst="rect">
            <a:avLst/>
          </a:prstGeom>
        </p:spPr>
      </p:pic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D94412D-2E26-A24D-A7B2-D506872AA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tretch/>
        </p:blipFill>
        <p:spPr>
          <a:xfrm>
            <a:off x="1931656" y="3186494"/>
            <a:ext cx="8185289" cy="3541712"/>
          </a:xfrm>
        </p:spPr>
      </p:pic>
    </p:spTree>
    <p:extLst>
      <p:ext uri="{BB962C8B-B14F-4D97-AF65-F5344CB8AC3E}">
        <p14:creationId xmlns:p14="http://schemas.microsoft.com/office/powerpoint/2010/main" val="287240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0BD4-AA64-A741-BC32-FE353AC7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938" y="484187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 quick look at the data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A1D7579A-14E5-B94A-95A7-E044C1E27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8" y="3237361"/>
            <a:ext cx="3698158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4A26C136-9648-7B46-B9DF-856F4DB8F1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49" b="17893"/>
          <a:stretch/>
        </p:blipFill>
        <p:spPr>
          <a:xfrm>
            <a:off x="4202983" y="1957388"/>
            <a:ext cx="7855640" cy="32028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6872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{68F0FF1E-91ED-0845-9F08-4B7818D8BE16}tf10001122</Template>
  <TotalTime>1414</TotalTime>
  <Words>692</Words>
  <Application>Microsoft Macintosh PowerPoint</Application>
  <PresentationFormat>Widescreen</PresentationFormat>
  <Paragraphs>88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Tw Cen MT</vt:lpstr>
      <vt:lpstr>Circuit</vt:lpstr>
      <vt:lpstr>FlüchtlingsKrise Sentiment Analysis</vt:lpstr>
      <vt:lpstr>Why this project?</vt:lpstr>
      <vt:lpstr>What was my goal?</vt:lpstr>
      <vt:lpstr>PowerPoint Presentation</vt:lpstr>
      <vt:lpstr>Data Acquisition….</vt:lpstr>
      <vt:lpstr>Turns out it is not so easy…</vt:lpstr>
      <vt:lpstr>The solution!</vt:lpstr>
      <vt:lpstr>PowerPoint Presentation</vt:lpstr>
      <vt:lpstr>A quick look at the data</vt:lpstr>
      <vt:lpstr>At last... Analysis!</vt:lpstr>
      <vt:lpstr>Getting the Sentiment scores</vt:lpstr>
      <vt:lpstr>But What did I find??  Yeah, Get to some plots already… </vt:lpstr>
      <vt:lpstr>PowerPoint Presentation</vt:lpstr>
      <vt:lpstr>PowerPoint Presentation</vt:lpstr>
      <vt:lpstr>PowerPoint Presentation</vt:lpstr>
      <vt:lpstr>Notes/further goals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FlüchtlingsKrise Sentiment Analysis</dc:title>
  <dc:creator>Martin, Emily E</dc:creator>
  <cp:lastModifiedBy>Martin, Emily E</cp:lastModifiedBy>
  <cp:revision>28</cp:revision>
  <dcterms:created xsi:type="dcterms:W3CDTF">2021-04-14T15:11:00Z</dcterms:created>
  <dcterms:modified xsi:type="dcterms:W3CDTF">2021-04-15T14:45:49Z</dcterms:modified>
</cp:coreProperties>
</file>