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8"/>
  </p:notesMasterIdLst>
  <p:sldIdLst>
    <p:sldId id="256" r:id="rId2"/>
    <p:sldId id="258" r:id="rId3"/>
    <p:sldId id="262" r:id="rId4"/>
    <p:sldId id="296" r:id="rId5"/>
    <p:sldId id="260" r:id="rId6"/>
    <p:sldId id="297" r:id="rId7"/>
    <p:sldId id="298" r:id="rId8"/>
    <p:sldId id="299" r:id="rId9"/>
    <p:sldId id="259" r:id="rId10"/>
    <p:sldId id="301" r:id="rId11"/>
    <p:sldId id="302" r:id="rId12"/>
    <p:sldId id="303" r:id="rId13"/>
    <p:sldId id="308" r:id="rId14"/>
    <p:sldId id="307" r:id="rId15"/>
    <p:sldId id="304" r:id="rId16"/>
    <p:sldId id="306" r:id="rId17"/>
    <p:sldId id="309" r:id="rId18"/>
    <p:sldId id="261" r:id="rId19"/>
    <p:sldId id="310" r:id="rId20"/>
    <p:sldId id="312" r:id="rId21"/>
    <p:sldId id="311" r:id="rId22"/>
    <p:sldId id="313" r:id="rId23"/>
    <p:sldId id="265" r:id="rId24"/>
    <p:sldId id="280" r:id="rId25"/>
    <p:sldId id="274" r:id="rId26"/>
    <p:sldId id="292" r:id="rId27"/>
  </p:sldIdLst>
  <p:sldSz cx="9144000" cy="5143500" type="screen16x9"/>
  <p:notesSz cx="6858000" cy="9144000"/>
  <p:embeddedFontLst>
    <p:embeddedFont>
      <p:font typeface="Lora" pitchFamily="2" charset="77"/>
      <p:regular r:id="rId29"/>
      <p:bold r:id="rId30"/>
      <p:italic r:id="rId31"/>
      <p:boldItalic r:id="rId32"/>
    </p:embeddedFont>
    <p:embeddedFont>
      <p:font typeface="Quattrocento Sans" panose="020B0502050000020003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27"/>
    <p:restoredTop sz="85056"/>
  </p:normalViewPr>
  <p:slideViewPr>
    <p:cSldViewPr snapToGrid="0" snapToObjects="1">
      <p:cViewPr varScale="1">
        <p:scale>
          <a:sx n="105" d="100"/>
          <a:sy n="105" d="100"/>
        </p:scale>
        <p:origin x="19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originally I started with this file which can be found in my repo. I started by importing the following and then reading in the files.</a:t>
            </a:r>
          </a:p>
        </p:txBody>
      </p:sp>
    </p:spTree>
    <p:extLst>
      <p:ext uri="{BB962C8B-B14F-4D97-AF65-F5344CB8AC3E}">
        <p14:creationId xmlns:p14="http://schemas.microsoft.com/office/powerpoint/2010/main" val="1596131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then used </a:t>
            </a:r>
            <a:r>
              <a:rPr lang="en-US" dirty="0" err="1"/>
              <a:t>nltk</a:t>
            </a:r>
            <a:r>
              <a:rPr lang="en-US" dirty="0"/>
              <a:t> to tokenize. </a:t>
            </a:r>
          </a:p>
        </p:txBody>
      </p:sp>
    </p:spTree>
    <p:extLst>
      <p:ext uri="{BB962C8B-B14F-4D97-AF65-F5344CB8AC3E}">
        <p14:creationId xmlns:p14="http://schemas.microsoft.com/office/powerpoint/2010/main" val="1367563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However I ran into problems in the beginning. The first being File Size.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998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second being NLTK. Thank you </a:t>
            </a:r>
            <a:r>
              <a:rPr lang="en-US" dirty="0" err="1"/>
              <a:t>ManHo</a:t>
            </a:r>
            <a:r>
              <a:rPr lang="en-US" dirty="0"/>
              <a:t> and </a:t>
            </a:r>
            <a:r>
              <a:rPr lang="en-US" dirty="0" err="1"/>
              <a:t>Tianyi</a:t>
            </a:r>
            <a:r>
              <a:rPr lang="en-US" dirty="0"/>
              <a:t> &lt;33 xoxo.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1988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third being time. So much time, it was awful. Its so awful.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7351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solved this by making a new document. Which can also be found in my repo. I’ll access it shortly to show you guys some things with that file specifically. Instead of using NLTK, I went with SpaCy. Which also raised its own problems. Like text processing, and also there is no way to process Arabic with this file.</a:t>
            </a:r>
          </a:p>
        </p:txBody>
      </p:sp>
    </p:spTree>
    <p:extLst>
      <p:ext uri="{BB962C8B-B14F-4D97-AF65-F5344CB8AC3E}">
        <p14:creationId xmlns:p14="http://schemas.microsoft.com/office/powerpoint/2010/main" val="2896213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Arabic, so I am using camel tools. Which is designed for Arabic processing. Idk why they named it camel but anyways it also brought up a lot of issues. A lot. So many. Data science is so fun .</a:t>
            </a:r>
          </a:p>
        </p:txBody>
      </p:sp>
    </p:spTree>
    <p:extLst>
      <p:ext uri="{BB962C8B-B14F-4D97-AF65-F5344CB8AC3E}">
        <p14:creationId xmlns:p14="http://schemas.microsoft.com/office/powerpoint/2010/main" val="34773658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198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the NLTK, as we can clearly see the mandarin is not being processed correctly it seems.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19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83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Another cool thing is entity labeling! However it varies for language..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5554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is where I am at with the data at the moment.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7120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corpus I am working with can be found at this link, it was a whole mess.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234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Although I ultimately want to work in big tech, at Microsoft, Amazon, I do not agree with their morals or their goals. I think corporations will be our demise. The UN gives me some sliver of hope and I would like to continue working with open source data that is accessible for all people for all fields of study. Data is wealth/power.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essentially there is a huge amount of text, language data to work with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1794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basically how the data is organized for the pair-wise aligned documents with the UN </a:t>
            </a:r>
            <a:r>
              <a:rPr lang="en-US" dirty="0" err="1"/>
              <a:t>Parllel</a:t>
            </a:r>
            <a:r>
              <a:rPr lang="en-US" dirty="0"/>
              <a:t> Corpus/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6800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399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na-rae-han-2743306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linkedin.com/in/sean-steinle-165425179/" TargetMode="External"/><Relationship Id="rId4" Type="http://schemas.openxmlformats.org/officeDocument/2006/relationships/hyperlink" Target="https://www.linkedin.com/in/lindsey-rojtas-b0039719b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kim47@pitt.edu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inkedin.com/in/kinan-moukamal-8646b5197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erences.unite.un.org/uncorpu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2003888"/>
            <a:ext cx="604184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United Nations Six Way Parallel Corpora Analysis</a:t>
            </a:r>
            <a:endParaRPr dirty="0"/>
          </a:p>
        </p:txBody>
      </p:sp>
      <p:pic>
        <p:nvPicPr>
          <p:cNvPr id="8" name="Picture 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960FA658-F25A-8644-BB1E-4C1884173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190" y="1648635"/>
            <a:ext cx="1780189" cy="1515053"/>
          </a:xfrm>
          <a:prstGeom prst="rect">
            <a:avLst/>
          </a:prstGeom>
        </p:spPr>
      </p:pic>
      <p:grpSp>
        <p:nvGrpSpPr>
          <p:cNvPr id="31" name="Google Shape;995;p48">
            <a:extLst>
              <a:ext uri="{FF2B5EF4-FFF2-40B4-BE49-F238E27FC236}">
                <a16:creationId xmlns:a16="http://schemas.microsoft.com/office/drawing/2014/main" id="{C493F38C-C23B-BF4C-AF74-9D540465F610}"/>
              </a:ext>
            </a:extLst>
          </p:cNvPr>
          <p:cNvGrpSpPr/>
          <p:nvPr/>
        </p:nvGrpSpPr>
        <p:grpSpPr>
          <a:xfrm>
            <a:off x="1212537" y="3482845"/>
            <a:ext cx="393060" cy="393060"/>
            <a:chOff x="5941025" y="3634400"/>
            <a:chExt cx="467650" cy="467650"/>
          </a:xfrm>
        </p:grpSpPr>
        <p:sp>
          <p:nvSpPr>
            <p:cNvPr id="32" name="Google Shape;996;p48">
              <a:extLst>
                <a:ext uri="{FF2B5EF4-FFF2-40B4-BE49-F238E27FC236}">
                  <a16:creationId xmlns:a16="http://schemas.microsoft.com/office/drawing/2014/main" id="{2EA300E8-84C1-E444-A9F1-61BF471CB936}"/>
                </a:ext>
              </a:extLst>
            </p:cNvPr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97;p48">
              <a:extLst>
                <a:ext uri="{FF2B5EF4-FFF2-40B4-BE49-F238E27FC236}">
                  <a16:creationId xmlns:a16="http://schemas.microsoft.com/office/drawing/2014/main" id="{E9721B7A-1A29-E74C-823B-A9E1D481E783}"/>
                </a:ext>
              </a:extLst>
            </p:cNvPr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998;p48">
              <a:extLst>
                <a:ext uri="{FF2B5EF4-FFF2-40B4-BE49-F238E27FC236}">
                  <a16:creationId xmlns:a16="http://schemas.microsoft.com/office/drawing/2014/main" id="{1C4A93E5-A449-D64D-89DA-B43D03AD0161}"/>
                </a:ext>
              </a:extLst>
            </p:cNvPr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999;p48">
              <a:extLst>
                <a:ext uri="{FF2B5EF4-FFF2-40B4-BE49-F238E27FC236}">
                  <a16:creationId xmlns:a16="http://schemas.microsoft.com/office/drawing/2014/main" id="{01F6BFBF-8044-FC47-9FAB-6AEB499DDAFB}"/>
                </a:ext>
              </a:extLst>
            </p:cNvPr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00;p48">
              <a:extLst>
                <a:ext uri="{FF2B5EF4-FFF2-40B4-BE49-F238E27FC236}">
                  <a16:creationId xmlns:a16="http://schemas.microsoft.com/office/drawing/2014/main" id="{74C5D033-D49D-5E41-B796-DC4F7B412C4A}"/>
                </a:ext>
              </a:extLst>
            </p:cNvPr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01;p48">
              <a:extLst>
                <a:ext uri="{FF2B5EF4-FFF2-40B4-BE49-F238E27FC236}">
                  <a16:creationId xmlns:a16="http://schemas.microsoft.com/office/drawing/2014/main" id="{EF25E018-1728-434F-A250-2D6A5CA72B6C}"/>
                </a:ext>
              </a:extLst>
            </p:cNvPr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9E45E6-9E66-F741-9697-5776DF4977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3C8CB-6D17-9344-B36F-24776841D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51" y="344923"/>
            <a:ext cx="7632700" cy="787400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AF62747-073F-734E-A2CC-F2F7D3025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09" y="1266093"/>
            <a:ext cx="8654049" cy="1575072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866C71-F6BF-EB47-84A0-7934EBC57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09" y="2841165"/>
            <a:ext cx="8676242" cy="157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7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9E45E6-9E66-F741-9697-5776DF4977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3C8CB-6D17-9344-B36F-24776841D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51" y="344923"/>
            <a:ext cx="7632700" cy="787400"/>
          </a:xfrm>
          <a:prstGeom prst="rect">
            <a:avLst/>
          </a:prstGeom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F76D5C3-10C1-C64B-86DF-231550C82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51" y="1030700"/>
            <a:ext cx="8187397" cy="348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5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Problems in Processing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385164" y="1632950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accent1"/>
                </a:highlight>
              </a:rPr>
              <a:t>File Size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highlight>
                <a:schemeClr val="accent1"/>
              </a:highlight>
            </a:endParaRPr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7011A04-EE70-559D-F031-291EAF2DE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3196011"/>
            <a:ext cx="8978900" cy="16637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05EE8BBB-AE7A-011E-C230-C9C95B3C6F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845"/>
          <a:stretch/>
        </p:blipFill>
        <p:spPr>
          <a:xfrm>
            <a:off x="5461356" y="2555127"/>
            <a:ext cx="2794000" cy="387400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2561AD93-D958-EAD2-491F-CAB778625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8390" y="1569845"/>
            <a:ext cx="1377222" cy="141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3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Problems in Processing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373585" y="1671024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accent1"/>
                </a:highlight>
              </a:rPr>
              <a:t>NLTK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highlight>
                <a:schemeClr val="accent1"/>
              </a:highlight>
            </a:endParaRPr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284EA8E-75E3-4073-B0BB-2765E1B03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" y="2397927"/>
            <a:ext cx="87757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59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Problems in Processing</a:t>
            </a:r>
            <a:endParaRPr dirty="0"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2"/>
          </p:nvPr>
        </p:nvSpPr>
        <p:spPr>
          <a:xfrm>
            <a:off x="786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accent1"/>
                </a:highlight>
              </a:rPr>
              <a:t>Time</a:t>
            </a:r>
            <a:endParaRPr b="1" dirty="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1CBB8507-E9B4-0E38-F23B-5DCE991F4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2" y="2386125"/>
            <a:ext cx="8753856" cy="170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84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9E45E6-9E66-F741-9697-5776DF4977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3C8CB-6D17-9344-B36F-24776841D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51" y="344923"/>
            <a:ext cx="7632700" cy="78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9E8255-E73C-D140-9DD2-82E9BBDDD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51" y="459223"/>
            <a:ext cx="7543800" cy="673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464084-5FBB-DC46-AC64-FDF18C86B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46623"/>
            <a:ext cx="9144000" cy="609600"/>
          </a:xfrm>
          <a:prstGeom prst="rect">
            <a:avLst/>
          </a:prstGeom>
        </p:spPr>
      </p:pic>
      <p:pic>
        <p:nvPicPr>
          <p:cNvPr id="15" name="Picture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57D46EF-7AE5-3F4C-8B19-EE5C22D59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826" y="1970523"/>
            <a:ext cx="81661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34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9E45E6-9E66-F741-9697-5776DF4977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3C8CB-6D17-9344-B36F-24776841D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51" y="344923"/>
            <a:ext cx="7632700" cy="78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9E8255-E73C-D140-9DD2-82E9BBDDD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51" y="459223"/>
            <a:ext cx="7543800" cy="673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464084-5FBB-DC46-AC64-FDF18C86B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46623"/>
            <a:ext cx="9144000" cy="609600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9B3F3DB9-5BB2-F58A-53B7-D52A73650B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716553"/>
            <a:ext cx="9144000" cy="114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23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Linguistics!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4" y="1693523"/>
            <a:ext cx="488390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 Data Analysis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227323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  <a:latin typeface="Lora" pitchFamily="2" charset="77"/>
                <a:sym typeface="Quattrocento Sans"/>
              </a:rPr>
              <a:t>NLTK</a:t>
            </a:r>
            <a:r>
              <a:rPr lang="en" dirty="0"/>
              <a:t> Data Analysis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A6509F9-943E-F677-2308-96C0A8EC1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37" y="1278686"/>
            <a:ext cx="4448328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29F65A-52FD-E9A6-E413-54E14F174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617" y="1271384"/>
            <a:ext cx="454131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  <a:latin typeface="Lora" pitchFamily="2" charset="77"/>
                <a:sym typeface="Quattrocento Sans"/>
              </a:rPr>
              <a:t>NLTK</a:t>
            </a:r>
            <a:r>
              <a:rPr lang="en" dirty="0"/>
              <a:t> Data Analysis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D279293-8BAE-5DDD-0CDF-83435BFA2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8" y="1195453"/>
            <a:ext cx="4345401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F7F40F-C826-373E-6C40-52DCD70B4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376" y="1188447"/>
            <a:ext cx="45050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3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4294967295"/>
          </p:nvPr>
        </p:nvSpPr>
        <p:spPr>
          <a:xfrm>
            <a:off x="3907144" y="2120760"/>
            <a:ext cx="5021262" cy="733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I am </a:t>
            </a:r>
            <a:r>
              <a:rPr lang="en" sz="3600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Kinan Al-Mouk</a:t>
            </a:r>
            <a:endParaRPr sz="3600" b="1" i="1" dirty="0"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</a:rPr>
              <a:t>This project counts as my submission for my term project in Na-Rae Han’s 2022 Data Science for Linguists course at the University of Pittsburgh.</a:t>
            </a:r>
            <a:endParaRPr b="1" dirty="0"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4294967295"/>
          </p:nvPr>
        </p:nvSpPr>
        <p:spPr>
          <a:xfrm>
            <a:off x="3909027" y="848517"/>
            <a:ext cx="4908550" cy="1160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cxnSp>
        <p:nvCxnSpPr>
          <p:cNvPr id="101" name="Google Shape;101;p14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" name="Google Shape;102;p14"/>
          <p:cNvPicPr preferRelativeResize="0"/>
          <p:nvPr/>
        </p:nvPicPr>
        <p:blipFill>
          <a:blip r:embed="rId3"/>
          <a:srcRect/>
          <a:stretch/>
        </p:blipFill>
        <p:spPr>
          <a:xfrm>
            <a:off x="654127" y="420639"/>
            <a:ext cx="2072100" cy="2057866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2" name="Google Shape;101;p14">
            <a:extLst>
              <a:ext uri="{FF2B5EF4-FFF2-40B4-BE49-F238E27FC236}">
                <a16:creationId xmlns:a16="http://schemas.microsoft.com/office/drawing/2014/main" id="{C3D482FA-83D0-AC4B-9BC1-A5DCBA87CA95}"/>
              </a:ext>
            </a:extLst>
          </p:cNvPr>
          <p:cNvCxnSpPr>
            <a:cxnSpLocks/>
          </p:cNvCxnSpPr>
          <p:nvPr/>
        </p:nvCxnSpPr>
        <p:spPr>
          <a:xfrm>
            <a:off x="6208295" y="1473864"/>
            <a:ext cx="2935705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  <a:latin typeface="Lora" pitchFamily="2" charset="77"/>
                <a:sym typeface="Quattrocento Sans"/>
              </a:rPr>
              <a:t>SpaCy</a:t>
            </a:r>
            <a:r>
              <a:rPr lang="en" dirty="0"/>
              <a:t> Data Analysis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21AF0F7-CF5B-2E61-985B-F600C623CA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04"/>
          <a:stretch/>
        </p:blipFill>
        <p:spPr>
          <a:xfrm>
            <a:off x="164830" y="1572778"/>
            <a:ext cx="8927097" cy="288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34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chemeClr val="accent1"/>
                </a:highlight>
                <a:latin typeface="Lora" pitchFamily="2" charset="77"/>
                <a:sym typeface="Quattrocento Sans"/>
              </a:rPr>
              <a:t>SpaCy</a:t>
            </a:r>
            <a:r>
              <a:rPr lang="en" dirty="0"/>
              <a:t> Data Analysis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03B3E33-E57D-ADF0-15A9-737D4157A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" y="2571750"/>
            <a:ext cx="9141629" cy="2082515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8D837E3-34AF-E12A-9BE3-32106F923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707"/>
            <a:ext cx="9091927" cy="196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54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D920757-BE44-A5AB-7003-C853208B3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75" y="0"/>
            <a:ext cx="82399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72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4294967295"/>
          </p:nvPr>
        </p:nvSpPr>
        <p:spPr>
          <a:xfrm>
            <a:off x="4709130" y="873583"/>
            <a:ext cx="4171950" cy="3654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Data is worth </a:t>
            </a:r>
            <a:r>
              <a:rPr lang="en" sz="2000" b="1" dirty="0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a thousand words</a:t>
            </a:r>
            <a:endParaRPr sz="2000" b="1" dirty="0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If </a:t>
            </a:r>
            <a:r>
              <a:rPr lang="en-US" sz="2000" dirty="0"/>
              <a:t>I</a:t>
            </a:r>
            <a:r>
              <a:rPr lang="en" sz="2000" dirty="0"/>
              <a:t> was able to process this Data file by file, we could make very interesting observations of political events, terminology, and </a:t>
            </a:r>
            <a:r>
              <a:rPr lang="en" sz="2000" dirty="0" err="1"/>
              <a:t>linguis</a:t>
            </a:r>
            <a:r>
              <a:rPr lang="en-US" sz="2000" dirty="0" err="1"/>
              <a:t>ti</a:t>
            </a:r>
            <a:r>
              <a:rPr lang="en" sz="2000" dirty="0"/>
              <a:t>c features for each UN Language since 1990.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I plan to complete this with a better computer soon.</a:t>
            </a:r>
          </a:p>
        </p:txBody>
      </p:sp>
      <p:pic>
        <p:nvPicPr>
          <p:cNvPr id="3" name="Picture 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CB380C2D-8BD1-8D98-25E8-06F697F0E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55" y="1044747"/>
            <a:ext cx="3891717" cy="33120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Credits</a:t>
            </a:r>
            <a:endParaRPr dirty="0"/>
          </a:p>
        </p:txBody>
      </p:sp>
      <p:sp>
        <p:nvSpPr>
          <p:cNvPr id="425" name="Google Shape;425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Special thanks to all the people who </a:t>
            </a:r>
            <a:r>
              <a:rPr lang="en-US" sz="1800" dirty="0"/>
              <a:t>helped me learn the skills I needed to accomplish this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◉"/>
            </a:pPr>
            <a:r>
              <a:rPr lang="en" sz="1800" dirty="0"/>
              <a:t>Professor </a:t>
            </a:r>
            <a:r>
              <a:rPr lang="en-US" sz="1800" dirty="0">
                <a:hlinkClick r:id="rId3"/>
              </a:rPr>
              <a:t>Na-Rae Han</a:t>
            </a:r>
            <a:r>
              <a:rPr lang="en-US" sz="1800" dirty="0"/>
              <a:t> </a:t>
            </a:r>
            <a:r>
              <a:rPr lang="en" sz="1800" dirty="0"/>
              <a:t>at the University of Pittsburgh</a:t>
            </a:r>
          </a:p>
          <a:p>
            <a:pPr>
              <a:lnSpc>
                <a:spcPct val="115000"/>
              </a:lnSpc>
              <a:buClr>
                <a:srgbClr val="000000"/>
              </a:buClr>
            </a:pPr>
            <a:r>
              <a:rPr lang="en" sz="1800" dirty="0"/>
              <a:t>TA’s </a:t>
            </a:r>
            <a:r>
              <a:rPr lang="en-US" sz="1800" u="sng" dirty="0">
                <a:hlinkClick r:id="rId4"/>
              </a:rPr>
              <a:t>Lindsey Rojitas </a:t>
            </a:r>
            <a:r>
              <a:rPr lang="en" sz="1800" dirty="0"/>
              <a:t>and </a:t>
            </a:r>
            <a:r>
              <a:rPr lang="en" sz="1800" dirty="0">
                <a:hlinkClick r:id="rId5"/>
              </a:rPr>
              <a:t>Sean Steile</a:t>
            </a:r>
            <a:endParaRPr sz="1800" dirty="0">
              <a:highlight>
                <a:schemeClr val="accent1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1" name="Google Shape;431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426" name="Google Shape;426;p3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27" name="Google Shape;427;p3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22" name="Google Shape;322;p30"/>
          <p:cNvSpPr txBox="1">
            <a:spLocks noGrp="1"/>
          </p:cNvSpPr>
          <p:nvPr>
            <p:ph type="subTitle" idx="4294967295"/>
          </p:nvPr>
        </p:nvSpPr>
        <p:spPr>
          <a:xfrm>
            <a:off x="568538" y="2179637"/>
            <a:ext cx="5021262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 dirty="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 dirty="0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 dirty="0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You can find me at</a:t>
            </a:r>
            <a:endParaRPr sz="1800" dirty="0">
              <a:solidFill>
                <a:schemeClr val="dk1"/>
              </a:solidFill>
            </a:endParaRPr>
          </a:p>
          <a:p>
            <a:pPr lvl="0" indent="-342900">
              <a:buSzPts val="1800"/>
            </a:pPr>
            <a:r>
              <a:rPr lang="en-US" sz="1800" dirty="0">
                <a:hlinkClick r:id="rId3"/>
              </a:rPr>
              <a:t>kim47@pitt.edu</a:t>
            </a:r>
            <a:endParaRPr lang="en-US" sz="1800" dirty="0"/>
          </a:p>
          <a:p>
            <a:pPr lvl="0" indent="-342900">
              <a:buSzPts val="1800"/>
            </a:pPr>
            <a:r>
              <a:rPr lang="en-US" sz="1800" dirty="0">
                <a:hlinkClick r:id="rId4"/>
              </a:rPr>
              <a:t>LinkedI</a:t>
            </a:r>
            <a:endParaRPr lang="en-US" sz="1800" dirty="0"/>
          </a:p>
        </p:txBody>
      </p:sp>
      <p:sp>
        <p:nvSpPr>
          <p:cNvPr id="324" name="Google Shape;324;p30"/>
          <p:cNvSpPr txBox="1">
            <a:spLocks noGrp="1"/>
          </p:cNvSpPr>
          <p:nvPr>
            <p:ph type="ctrTitle" idx="4294967295"/>
          </p:nvPr>
        </p:nvSpPr>
        <p:spPr>
          <a:xfrm>
            <a:off x="568538" y="848518"/>
            <a:ext cx="4908550" cy="11604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 You!</a:t>
            </a:r>
            <a:endParaRPr sz="6000" dirty="0"/>
          </a:p>
        </p:txBody>
      </p:sp>
      <p:cxnSp>
        <p:nvCxnSpPr>
          <p:cNvPr id="325" name="Google Shape;325;p30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8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SlidesCarnival icons are </a:t>
            </a:r>
            <a:r>
              <a:rPr lang="en" sz="900" b="1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editable shapes</a:t>
            </a:r>
            <a:r>
              <a:rPr lang="en" sz="9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. </a:t>
            </a:r>
            <a:endParaRPr sz="9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that you can: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Resize them without losing quality.</a:t>
            </a:r>
            <a:endParaRPr sz="9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Quattrocento Sans"/>
              <a:buChar char="●"/>
            </a:pPr>
            <a:r>
              <a:rPr lang="en" sz="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line color, width and style</a:t>
            </a: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Isn’t that nice? :)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Examples: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779" name="Google Shape;779;p48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780" name="Google Shape;780;p4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48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795" name="Google Shape;795;p4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48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801" name="Google Shape;801;p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6" name="Google Shape;806;p48"/>
          <p:cNvSpPr/>
          <p:nvPr/>
        </p:nvSpPr>
        <p:spPr>
          <a:xfrm>
            <a:off x="2071920" y="386254"/>
            <a:ext cx="291717" cy="335738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8"/>
          <p:cNvSpPr/>
          <p:nvPr/>
        </p:nvSpPr>
        <p:spPr>
          <a:xfrm>
            <a:off x="2656888" y="387284"/>
            <a:ext cx="251793" cy="33367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8" name="Google Shape;808;p48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809" name="Google Shape;809;p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3" name="Google Shape;813;p48"/>
          <p:cNvSpPr/>
          <p:nvPr/>
        </p:nvSpPr>
        <p:spPr>
          <a:xfrm>
            <a:off x="4284851" y="385750"/>
            <a:ext cx="385895" cy="336746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4" name="Google Shape;814;p48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815" name="Google Shape;815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48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823" name="Google Shape;823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7" name="Google Shape;827;p48"/>
          <p:cNvSpPr/>
          <p:nvPr/>
        </p:nvSpPr>
        <p:spPr>
          <a:xfrm>
            <a:off x="2042249" y="944598"/>
            <a:ext cx="351077" cy="34903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8"/>
          <p:cNvSpPr/>
          <p:nvPr/>
        </p:nvSpPr>
        <p:spPr>
          <a:xfrm>
            <a:off x="2607759" y="961997"/>
            <a:ext cx="350068" cy="31424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8"/>
          <p:cNvSpPr/>
          <p:nvPr/>
        </p:nvSpPr>
        <p:spPr>
          <a:xfrm>
            <a:off x="3177871" y="964561"/>
            <a:ext cx="339835" cy="309115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8"/>
          <p:cNvSpPr/>
          <p:nvPr/>
        </p:nvSpPr>
        <p:spPr>
          <a:xfrm>
            <a:off x="3754139" y="967629"/>
            <a:ext cx="317310" cy="302979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1" name="Google Shape;831;p48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832" name="Google Shape;832;p4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48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835" name="Google Shape;835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48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838" name="Google Shape;838;p4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48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842" name="Google Shape;842;p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48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850" name="Google Shape;850;p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48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857" name="Google Shape;857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1" name="Google Shape;861;p48"/>
          <p:cNvSpPr/>
          <p:nvPr/>
        </p:nvSpPr>
        <p:spPr>
          <a:xfrm>
            <a:off x="2614399" y="151574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2" name="Google Shape;862;p48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863" name="Google Shape;863;p4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48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866" name="Google Shape;866;p4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48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872" name="Google Shape;872;p4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48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875" name="Google Shape;875;p4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48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883" name="Google Shape;883;p4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48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889" name="Google Shape;889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7" name="Google Shape;897;p48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898" name="Google Shape;898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48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903" name="Google Shape;903;p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8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908" name="Google Shape;908;p4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48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913" name="Google Shape;913;p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48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916" name="Google Shape;916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48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919" name="Google Shape;919;p4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1" name="Google Shape;921;p48"/>
          <p:cNvSpPr/>
          <p:nvPr/>
        </p:nvSpPr>
        <p:spPr>
          <a:xfrm>
            <a:off x="4317611" y="2080241"/>
            <a:ext cx="320378" cy="33777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2" name="Google Shape;922;p48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923" name="Google Shape;923;p4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8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926" name="Google Shape;926;p4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4" name="Google Shape;934;p48"/>
          <p:cNvSpPr/>
          <p:nvPr/>
        </p:nvSpPr>
        <p:spPr>
          <a:xfrm>
            <a:off x="1484913" y="2598660"/>
            <a:ext cx="335738" cy="430924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48"/>
          <p:cNvSpPr/>
          <p:nvPr/>
        </p:nvSpPr>
        <p:spPr>
          <a:xfrm>
            <a:off x="963405" y="2598660"/>
            <a:ext cx="248746" cy="430924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6" name="Google Shape;936;p48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937" name="Google Shape;937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9" name="Google Shape;939;p48"/>
          <p:cNvSpPr/>
          <p:nvPr/>
        </p:nvSpPr>
        <p:spPr>
          <a:xfrm>
            <a:off x="3734681" y="2636022"/>
            <a:ext cx="356204" cy="356204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0" name="Google Shape;940;p48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941" name="Google Shape;941;p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48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944" name="Google Shape;944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48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949" name="Google Shape;949;p4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48"/>
          <p:cNvSpPr/>
          <p:nvPr/>
        </p:nvSpPr>
        <p:spPr>
          <a:xfrm>
            <a:off x="4907686" y="2619652"/>
            <a:ext cx="270221" cy="3889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3" name="Google Shape;953;p48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954" name="Google Shape;954;p4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48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961" name="Google Shape;961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48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971" name="Google Shape;971;p4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48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975" name="Google Shape;975;p4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48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979" name="Google Shape;979;p4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48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985" name="Google Shape;985;p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8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988" name="Google Shape;988;p4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5" name="Google Shape;995;p48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996" name="Google Shape;996;p4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2" name="Google Shape;1002;p48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1003" name="Google Shape;1003;p4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48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1006" name="Google Shape;1006;p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0" name="Google Shape;1010;p48"/>
          <p:cNvSpPr/>
          <p:nvPr/>
        </p:nvSpPr>
        <p:spPr>
          <a:xfrm>
            <a:off x="886643" y="3830523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48"/>
          <p:cNvSpPr/>
          <p:nvPr/>
        </p:nvSpPr>
        <p:spPr>
          <a:xfrm>
            <a:off x="3177366" y="3773703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48"/>
          <p:cNvSpPr/>
          <p:nvPr/>
        </p:nvSpPr>
        <p:spPr>
          <a:xfrm>
            <a:off x="2612361" y="3795199"/>
            <a:ext cx="340844" cy="297873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48"/>
          <p:cNvSpPr/>
          <p:nvPr/>
        </p:nvSpPr>
        <p:spPr>
          <a:xfrm>
            <a:off x="3740838" y="3772169"/>
            <a:ext cx="343912" cy="343933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4" name="Google Shape;1014;p48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1015" name="Google Shape;1015;p4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48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1024" name="Google Shape;1024;p4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48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1027" name="Google Shape;1027;p4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48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1034" name="Google Shape;1034;p4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48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1042" name="Google Shape;1042;p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48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1046" name="Google Shape;1046;p4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1053" name="Google Shape;1053;p4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48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1057" name="Google Shape;1057;p4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48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1061" name="Google Shape;1061;p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48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1067" name="Google Shape;1067;p4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1095" name="Google Shape;1095;p4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1118;p48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1119" name="Google Shape;1119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1134" name="Google Shape;1134;p4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8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1138" name="Google Shape;1138;p4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4" name="Google Shape;1144;p48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1145" name="Google Shape;1145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48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1154" name="Google Shape;1154;p4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48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1158" name="Google Shape;1158;p4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48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1164" name="Google Shape;1164;p4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48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1172" name="Google Shape;1172;p4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8" name="Google Shape;1178;p48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1179" name="Google Shape;1179;p4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48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1189" name="Google Shape;1189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0" name="Google Shape;1200;p48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1201" name="Google Shape;1201;p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6" name="Google Shape;1206;p48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1207" name="Google Shape;1207;p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48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1215" name="Google Shape;1215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7" name="Google Shape;1217;p48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1218" name="Google Shape;121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48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1221" name="Google Shape;1221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3" name="Google Shape;1223;p48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48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48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A4C2F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4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ctrTitle" idx="4294967295"/>
          </p:nvPr>
        </p:nvSpPr>
        <p:spPr>
          <a:xfrm>
            <a:off x="191921" y="3195331"/>
            <a:ext cx="6473575" cy="1160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highlight>
                  <a:schemeClr val="accent1"/>
                </a:highlight>
              </a:rPr>
              <a:t>U.N. Parallel Corpus</a:t>
            </a:r>
            <a:endParaRPr sz="4800" dirty="0">
              <a:highlight>
                <a:schemeClr val="accent1"/>
              </a:highlight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4294967295"/>
          </p:nvPr>
        </p:nvSpPr>
        <p:spPr>
          <a:xfrm>
            <a:off x="52073" y="4094746"/>
            <a:ext cx="5241925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dirty="0">
                <a:hlinkClick r:id="rId3"/>
              </a:rPr>
              <a:t>https://conferences.unite.un.org/uncorpus</a:t>
            </a:r>
            <a:endParaRPr lang="en-US" sz="1800" dirty="0"/>
          </a:p>
          <a:p>
            <a:pPr marL="0" lvl="0" indent="0" algn="ctr">
              <a:buNone/>
            </a:pPr>
            <a:endParaRPr sz="1800" dirty="0"/>
          </a:p>
        </p:txBody>
      </p:sp>
      <p:cxnSp>
        <p:nvCxnSpPr>
          <p:cNvPr id="138" name="Google Shape;138;p18"/>
          <p:cNvCxnSpPr>
            <a:cxnSpLocks/>
          </p:cNvCxnSpPr>
          <p:nvPr/>
        </p:nvCxnSpPr>
        <p:spPr>
          <a:xfrm>
            <a:off x="-6025" y="1367938"/>
            <a:ext cx="3122203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334EA5DB-A99B-0F40-93CE-5330D689C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178" y="430548"/>
            <a:ext cx="2707106" cy="2303921"/>
          </a:xfrm>
          <a:prstGeom prst="rect">
            <a:avLst/>
          </a:prstGeom>
        </p:spPr>
      </p:pic>
      <p:cxnSp>
        <p:nvCxnSpPr>
          <p:cNvPr id="22" name="Google Shape;138;p18">
            <a:extLst>
              <a:ext uri="{FF2B5EF4-FFF2-40B4-BE49-F238E27FC236}">
                <a16:creationId xmlns:a16="http://schemas.microsoft.com/office/drawing/2014/main" id="{AA575900-0364-004F-89B3-EA05DD48F36A}"/>
              </a:ext>
            </a:extLst>
          </p:cNvPr>
          <p:cNvCxnSpPr>
            <a:cxnSpLocks/>
          </p:cNvCxnSpPr>
          <p:nvPr/>
        </p:nvCxnSpPr>
        <p:spPr>
          <a:xfrm>
            <a:off x="5823284" y="1367938"/>
            <a:ext cx="3320716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806517B-803E-0A4B-929A-9711B6BAA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085" y="4559351"/>
            <a:ext cx="453390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did I choose to study the UN’s Corpus?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4" y="1693523"/>
            <a:ext cx="488390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Info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6" name="Google Shape;779;p48">
            <a:extLst>
              <a:ext uri="{FF2B5EF4-FFF2-40B4-BE49-F238E27FC236}">
                <a16:creationId xmlns:a16="http://schemas.microsoft.com/office/drawing/2014/main" id="{5DE73F0F-F865-154E-979B-0F6B6E5355D6}"/>
              </a:ext>
            </a:extLst>
          </p:cNvPr>
          <p:cNvGrpSpPr/>
          <p:nvPr/>
        </p:nvGrpSpPr>
        <p:grpSpPr>
          <a:xfrm>
            <a:off x="1234474" y="2353235"/>
            <a:ext cx="325386" cy="401820"/>
            <a:chOff x="590250" y="244200"/>
            <a:chExt cx="407975" cy="532175"/>
          </a:xfrm>
        </p:grpSpPr>
        <p:sp>
          <p:nvSpPr>
            <p:cNvPr id="7" name="Google Shape;780;p48">
              <a:extLst>
                <a:ext uri="{FF2B5EF4-FFF2-40B4-BE49-F238E27FC236}">
                  <a16:creationId xmlns:a16="http://schemas.microsoft.com/office/drawing/2014/main" id="{232F0F74-71B1-7F4A-9409-C25FD6C7928A}"/>
                </a:ext>
              </a:extLst>
            </p:cNvPr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81;p48">
              <a:extLst>
                <a:ext uri="{FF2B5EF4-FFF2-40B4-BE49-F238E27FC236}">
                  <a16:creationId xmlns:a16="http://schemas.microsoft.com/office/drawing/2014/main" id="{D13CC685-C85E-BD4F-BB9D-F2D65FAD278A}"/>
                </a:ext>
              </a:extLst>
            </p:cNvPr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82;p48">
              <a:extLst>
                <a:ext uri="{FF2B5EF4-FFF2-40B4-BE49-F238E27FC236}">
                  <a16:creationId xmlns:a16="http://schemas.microsoft.com/office/drawing/2014/main" id="{880E5E74-A8A4-A649-9A2F-2128DFDCD79D}"/>
                </a:ext>
              </a:extLst>
            </p:cNvPr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83;p48">
              <a:extLst>
                <a:ext uri="{FF2B5EF4-FFF2-40B4-BE49-F238E27FC236}">
                  <a16:creationId xmlns:a16="http://schemas.microsoft.com/office/drawing/2014/main" id="{17BE37E7-D276-8E44-86D3-1C9EB7F4B5FE}"/>
                </a:ext>
              </a:extLst>
            </p:cNvPr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84;p48">
              <a:extLst>
                <a:ext uri="{FF2B5EF4-FFF2-40B4-BE49-F238E27FC236}">
                  <a16:creationId xmlns:a16="http://schemas.microsoft.com/office/drawing/2014/main" id="{D80C6894-DE64-5949-BE4D-C9AD2D115488}"/>
                </a:ext>
              </a:extLst>
            </p:cNvPr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85;p48">
              <a:extLst>
                <a:ext uri="{FF2B5EF4-FFF2-40B4-BE49-F238E27FC236}">
                  <a16:creationId xmlns:a16="http://schemas.microsoft.com/office/drawing/2014/main" id="{9105793E-26DF-3549-A298-B37A9A6FFD4A}"/>
                </a:ext>
              </a:extLst>
            </p:cNvPr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86;p48">
              <a:extLst>
                <a:ext uri="{FF2B5EF4-FFF2-40B4-BE49-F238E27FC236}">
                  <a16:creationId xmlns:a16="http://schemas.microsoft.com/office/drawing/2014/main" id="{E018A0FA-0843-BD43-84E1-0C4DC631A3C5}"/>
                </a:ext>
              </a:extLst>
            </p:cNvPr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87;p48">
              <a:extLst>
                <a:ext uri="{FF2B5EF4-FFF2-40B4-BE49-F238E27FC236}">
                  <a16:creationId xmlns:a16="http://schemas.microsoft.com/office/drawing/2014/main" id="{371F0843-0171-0A41-8CD9-C9389EB00258}"/>
                </a:ext>
              </a:extLst>
            </p:cNvPr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88;p48">
              <a:extLst>
                <a:ext uri="{FF2B5EF4-FFF2-40B4-BE49-F238E27FC236}">
                  <a16:creationId xmlns:a16="http://schemas.microsoft.com/office/drawing/2014/main" id="{B26819C6-2462-BA4B-B8F6-E58DBAE1B361}"/>
                </a:ext>
              </a:extLst>
            </p:cNvPr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89;p48">
              <a:extLst>
                <a:ext uri="{FF2B5EF4-FFF2-40B4-BE49-F238E27FC236}">
                  <a16:creationId xmlns:a16="http://schemas.microsoft.com/office/drawing/2014/main" id="{460ABD7C-4A51-1D41-A542-E662BAA76228}"/>
                </a:ext>
              </a:extLst>
            </p:cNvPr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90;p48">
              <a:extLst>
                <a:ext uri="{FF2B5EF4-FFF2-40B4-BE49-F238E27FC236}">
                  <a16:creationId xmlns:a16="http://schemas.microsoft.com/office/drawing/2014/main" id="{38AB7D18-C497-2447-8A7C-DBA21814C7FE}"/>
                </a:ext>
              </a:extLst>
            </p:cNvPr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91;p48">
              <a:extLst>
                <a:ext uri="{FF2B5EF4-FFF2-40B4-BE49-F238E27FC236}">
                  <a16:creationId xmlns:a16="http://schemas.microsoft.com/office/drawing/2014/main" id="{0525FFEE-8EF4-E544-9665-AD3C19248B61}"/>
                </a:ext>
              </a:extLst>
            </p:cNvPr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92;p48">
              <a:extLst>
                <a:ext uri="{FF2B5EF4-FFF2-40B4-BE49-F238E27FC236}">
                  <a16:creationId xmlns:a16="http://schemas.microsoft.com/office/drawing/2014/main" id="{9808909E-391C-974F-ABC1-82C16CBB164A}"/>
                </a:ext>
              </a:extLst>
            </p:cNvPr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93;p48">
              <a:extLst>
                <a:ext uri="{FF2B5EF4-FFF2-40B4-BE49-F238E27FC236}">
                  <a16:creationId xmlns:a16="http://schemas.microsoft.com/office/drawing/2014/main" id="{72722DAB-248C-CC4C-9ADE-C9879E730D44}"/>
                </a:ext>
              </a:extLst>
            </p:cNvPr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4527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1655815" y="2385917"/>
            <a:ext cx="5832369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None/>
            </a:pPr>
            <a:r>
              <a:rPr lang="en-US" sz="2200" i="0" dirty="0"/>
              <a:t>The United Nations wants to make technology, software, and intellectual property </a:t>
            </a:r>
            <a:r>
              <a:rPr lang="en-US" sz="2200" i="0" dirty="0">
                <a:highlight>
                  <a:schemeClr val="accent1"/>
                </a:highlight>
                <a:latin typeface="Lora" pitchFamily="2" charset="77"/>
                <a:sym typeface="Quattrocento Sans"/>
              </a:rPr>
              <a:t>available to everyone</a:t>
            </a:r>
            <a:r>
              <a:rPr lang="en-US" sz="2200" i="0" dirty="0"/>
              <a:t>. Open source and free software are great tools to </a:t>
            </a:r>
            <a:r>
              <a:rPr lang="en-US" sz="2200" i="0" dirty="0">
                <a:highlight>
                  <a:schemeClr val="accent1"/>
                </a:highlight>
                <a:latin typeface="Lora" pitchFamily="2" charset="77"/>
              </a:rPr>
              <a:t>empower people and global collaboration</a:t>
            </a:r>
            <a:r>
              <a:rPr lang="en-US" sz="2200" i="0" dirty="0"/>
              <a:t>. </a:t>
            </a:r>
            <a:endParaRPr sz="2200" dirty="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Parallel Corpus Details</a:t>
            </a:r>
            <a:endParaRPr sz="2400"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accent1"/>
              </a:buClr>
            </a:pPr>
            <a:r>
              <a:rPr lang="en-US" sz="1600" dirty="0"/>
              <a:t>composed of official records and other parliamentary documents of the United Nations</a:t>
            </a:r>
          </a:p>
          <a:p>
            <a:pPr marL="76200" indent="0">
              <a:buClr>
                <a:schemeClr val="accent1"/>
              </a:buClr>
              <a:buNone/>
            </a:pPr>
            <a:endParaRPr lang="en-US" sz="1600" dirty="0"/>
          </a:p>
          <a:p>
            <a:pPr lvl="0">
              <a:buClr>
                <a:schemeClr val="accent1"/>
              </a:buClr>
            </a:pPr>
            <a:r>
              <a:rPr lang="en-US" sz="1600" dirty="0"/>
              <a:t>produced and manually translated between 1990 and 2014</a:t>
            </a:r>
          </a:p>
          <a:p>
            <a:pPr marL="76200" lvl="0" indent="0">
              <a:buClr>
                <a:schemeClr val="accent1"/>
              </a:buClr>
              <a:buNone/>
            </a:pPr>
            <a:endParaRPr lang="en-US" sz="1600" dirty="0"/>
          </a:p>
          <a:p>
            <a:pPr lvl="0">
              <a:buClr>
                <a:schemeClr val="accent1"/>
              </a:buClr>
            </a:pPr>
            <a:r>
              <a:rPr lang="en-US" sz="1600" dirty="0"/>
              <a:t>purpose of the corpus is to allow access to multilingual language resources and facilitate research and progress in various natural language processing tasks</a:t>
            </a:r>
          </a:p>
          <a:p>
            <a:pPr marL="76200" lvl="0" indent="0">
              <a:buClr>
                <a:schemeClr val="accent1"/>
              </a:buClr>
              <a:buNone/>
            </a:pPr>
            <a:endParaRPr lang="en-US" sz="1600"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830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B9FE490F-5045-A147-8C7D-50CF43D6E8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3" t="2188" r="5276"/>
          <a:stretch/>
        </p:blipFill>
        <p:spPr>
          <a:xfrm>
            <a:off x="0" y="136480"/>
            <a:ext cx="9144000" cy="513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1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Research Questions</a:t>
            </a:r>
            <a:endParaRPr sz="2400"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Clr>
                <a:schemeClr val="accent1"/>
              </a:buClr>
              <a:buNone/>
            </a:pPr>
            <a:r>
              <a:rPr lang="en-US" sz="2000" dirty="0"/>
              <a:t>How can I use UN data </a:t>
            </a:r>
            <a:r>
              <a:rPr lang="en-US" sz="2000" dirty="0">
                <a:latin typeface="Quattrocento Sans" panose="020B0502050000020003" pitchFamily="34" charset="0"/>
              </a:rPr>
              <a:t>to </a:t>
            </a:r>
            <a:r>
              <a:rPr lang="en-US" sz="2000" dirty="0">
                <a:highlight>
                  <a:schemeClr val="accent1"/>
                </a:highlight>
                <a:latin typeface="Quattrocento Sans" panose="020B0502050000020003" pitchFamily="34" charset="0"/>
                <a:sym typeface="Lora"/>
              </a:rPr>
              <a:t>analyze linguistic features </a:t>
            </a:r>
            <a:r>
              <a:rPr lang="en-US" sz="2000" dirty="0"/>
              <a:t>of standardized UN official languages.</a:t>
            </a:r>
          </a:p>
          <a:p>
            <a:pPr marL="76200" lvl="0" indent="0">
              <a:buClr>
                <a:schemeClr val="accent1"/>
              </a:buClr>
              <a:buNone/>
            </a:pPr>
            <a:endParaRPr lang="en-US" sz="1600" dirty="0"/>
          </a:p>
          <a:p>
            <a:pPr marL="76200" indent="0">
              <a:buClr>
                <a:schemeClr val="accent1"/>
              </a:buClr>
              <a:buNone/>
            </a:pPr>
            <a:r>
              <a:rPr lang="en-US" sz="2000" dirty="0"/>
              <a:t>How can I measure the way that </a:t>
            </a:r>
            <a:r>
              <a:rPr lang="en-US" sz="2000" dirty="0">
                <a:highlight>
                  <a:schemeClr val="accent1"/>
                </a:highlight>
                <a:latin typeface="Quattrocento Sans" panose="020B0502050000020003" pitchFamily="34" charset="0"/>
              </a:rPr>
              <a:t>standard multi language has changed in 25 years</a:t>
            </a:r>
            <a:r>
              <a:rPr lang="en-US" sz="2000" dirty="0"/>
              <a:t>.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0" name="Google Shape;940;p48">
            <a:extLst>
              <a:ext uri="{FF2B5EF4-FFF2-40B4-BE49-F238E27FC236}">
                <a16:creationId xmlns:a16="http://schemas.microsoft.com/office/drawing/2014/main" id="{B5700179-2F0B-A84F-948E-7FF6EF232E78}"/>
              </a:ext>
            </a:extLst>
          </p:cNvPr>
          <p:cNvGrpSpPr/>
          <p:nvPr/>
        </p:nvGrpSpPr>
        <p:grpSpPr>
          <a:xfrm>
            <a:off x="861080" y="996097"/>
            <a:ext cx="308814" cy="235629"/>
            <a:chOff x="5247525" y="3007275"/>
            <a:chExt cx="517575" cy="384825"/>
          </a:xfrm>
        </p:grpSpPr>
        <p:sp>
          <p:nvSpPr>
            <p:cNvPr id="11" name="Google Shape;941;p48">
              <a:extLst>
                <a:ext uri="{FF2B5EF4-FFF2-40B4-BE49-F238E27FC236}">
                  <a16:creationId xmlns:a16="http://schemas.microsoft.com/office/drawing/2014/main" id="{DB927260-9F99-E545-8DA0-E24FFD4E61DD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42;p48">
              <a:extLst>
                <a:ext uri="{FF2B5EF4-FFF2-40B4-BE49-F238E27FC236}">
                  <a16:creationId xmlns:a16="http://schemas.microsoft.com/office/drawing/2014/main" id="{7E32891D-6661-E140-A4E4-D830651AB3C5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07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Pandas, NLTK, SpaCy, Juypter Notebook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4" y="1693523"/>
            <a:ext cx="4883902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Processing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4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588DDE"/>
      </a:accent1>
      <a:accent2>
        <a:srgbClr val="BCBCBC"/>
      </a:accent2>
      <a:accent3>
        <a:srgbClr val="000000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</TotalTime>
  <Words>747</Words>
  <Application>Microsoft Macintosh PowerPoint</Application>
  <PresentationFormat>On-screen Show (16:9)</PresentationFormat>
  <Paragraphs>97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Lora</vt:lpstr>
      <vt:lpstr>Arial</vt:lpstr>
      <vt:lpstr>Quattrocento Sans</vt:lpstr>
      <vt:lpstr>Viola template</vt:lpstr>
      <vt:lpstr>United Nations Six Way Parallel Corpora Analysis</vt:lpstr>
      <vt:lpstr>Hello!</vt:lpstr>
      <vt:lpstr>U.N. Parallel Corpus</vt:lpstr>
      <vt:lpstr>Background Info</vt:lpstr>
      <vt:lpstr>PowerPoint Presentation</vt:lpstr>
      <vt:lpstr>Parallel Corpus Details</vt:lpstr>
      <vt:lpstr>PowerPoint Presentation</vt:lpstr>
      <vt:lpstr>Research Questions</vt:lpstr>
      <vt:lpstr>Data Processing</vt:lpstr>
      <vt:lpstr>PowerPoint Presentation</vt:lpstr>
      <vt:lpstr>PowerPoint Presentation</vt:lpstr>
      <vt:lpstr>Initial Problems in Processing</vt:lpstr>
      <vt:lpstr>Initial Problems in Processing</vt:lpstr>
      <vt:lpstr>Initial Problems in Processing</vt:lpstr>
      <vt:lpstr>PowerPoint Presentation</vt:lpstr>
      <vt:lpstr>PowerPoint Presentation</vt:lpstr>
      <vt:lpstr>UN Data Analysis</vt:lpstr>
      <vt:lpstr>NLTK Data Analysis</vt:lpstr>
      <vt:lpstr>NLTK Data Analysis</vt:lpstr>
      <vt:lpstr>SpaCy Data Analysis</vt:lpstr>
      <vt:lpstr>SpaCy Data Analysis</vt:lpstr>
      <vt:lpstr>PowerPoint Presentation</vt:lpstr>
      <vt:lpstr>PowerPoint Presentation</vt:lpstr>
      <vt:lpstr>Credits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Nations Six Way Parallel Corpora Analysis</dc:title>
  <cp:lastModifiedBy>Moukamal, Kinan</cp:lastModifiedBy>
  <cp:revision>18</cp:revision>
  <dcterms:modified xsi:type="dcterms:W3CDTF">2022-04-19T18:06:30Z</dcterms:modified>
</cp:coreProperties>
</file>