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32"/>
  </p:notesMasterIdLst>
  <p:sldIdLst>
    <p:sldId id="3825" r:id="rId5"/>
    <p:sldId id="3835" r:id="rId6"/>
    <p:sldId id="3836" r:id="rId7"/>
    <p:sldId id="3837" r:id="rId8"/>
    <p:sldId id="3838" r:id="rId9"/>
    <p:sldId id="3845" r:id="rId10"/>
    <p:sldId id="3850" r:id="rId11"/>
    <p:sldId id="3848" r:id="rId12"/>
    <p:sldId id="3851" r:id="rId13"/>
    <p:sldId id="3849" r:id="rId14"/>
    <p:sldId id="3852" r:id="rId15"/>
    <p:sldId id="3853" r:id="rId16"/>
    <p:sldId id="3854" r:id="rId17"/>
    <p:sldId id="3847" r:id="rId18"/>
    <p:sldId id="3857" r:id="rId19"/>
    <p:sldId id="3861" r:id="rId20"/>
    <p:sldId id="3866" r:id="rId21"/>
    <p:sldId id="3865" r:id="rId22"/>
    <p:sldId id="3864" r:id="rId23"/>
    <p:sldId id="3840" r:id="rId24"/>
    <p:sldId id="3839" r:id="rId25"/>
    <p:sldId id="3841" r:id="rId26"/>
    <p:sldId id="3842" r:id="rId27"/>
    <p:sldId id="3843" r:id="rId28"/>
    <p:sldId id="3844" r:id="rId29"/>
    <p:sldId id="3846" r:id="rId30"/>
    <p:sldId id="383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5B1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0" autoAdjust="0"/>
    <p:restoredTop sz="82726" autoAdjust="0"/>
  </p:normalViewPr>
  <p:slideViewPr>
    <p:cSldViewPr snapToGrid="0">
      <p:cViewPr>
        <p:scale>
          <a:sx n="82" d="100"/>
          <a:sy n="82" d="100"/>
        </p:scale>
        <p:origin x="725" y="-72"/>
      </p:cViewPr>
      <p:guideLst>
        <p:guide orient="horz" pos="1200"/>
        <p:guide orient="horz" pos="3408"/>
        <p:guide pos="6936"/>
        <p:guide pos="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3B91E3-BE7A-414B-A12E-331DF895338D}"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115A101B-C131-4E0F-9ED2-749E6E07EB7A}">
      <dgm:prSet/>
      <dgm:spPr/>
      <dgm:t>
        <a:bodyPr/>
        <a:lstStyle/>
        <a:p>
          <a:r>
            <a:rPr lang="en-US"/>
            <a:t>Outsiders often suffer from mental illnesses</a:t>
          </a:r>
        </a:p>
      </dgm:t>
    </dgm:pt>
    <dgm:pt modelId="{514BB6CF-1F49-4248-9632-30A2BDA8FD9D}" type="parTrans" cxnId="{10AA3E81-DA15-4865-8BE5-9C03188FA231}">
      <dgm:prSet/>
      <dgm:spPr/>
      <dgm:t>
        <a:bodyPr/>
        <a:lstStyle/>
        <a:p>
          <a:endParaRPr lang="en-US"/>
        </a:p>
      </dgm:t>
    </dgm:pt>
    <dgm:pt modelId="{07B352A4-D404-4C6C-B3A7-51BE01885B60}" type="sibTrans" cxnId="{10AA3E81-DA15-4865-8BE5-9C03188FA231}">
      <dgm:prSet/>
      <dgm:spPr/>
      <dgm:t>
        <a:bodyPr/>
        <a:lstStyle/>
        <a:p>
          <a:endParaRPr lang="en-US"/>
        </a:p>
      </dgm:t>
    </dgm:pt>
    <dgm:pt modelId="{5FA7F145-7E4C-413C-8434-8733AC106F2E}">
      <dgm:prSet/>
      <dgm:spPr/>
      <dgm:t>
        <a:bodyPr/>
        <a:lstStyle/>
        <a:p>
          <a:r>
            <a:rPr lang="en-US"/>
            <a:t>Works characterized as “childlike,” “primitive”</a:t>
          </a:r>
        </a:p>
      </dgm:t>
    </dgm:pt>
    <dgm:pt modelId="{018CA20D-47A0-4863-9A41-407E6A3DBED4}" type="parTrans" cxnId="{FD9CB079-C20B-45E0-8BBE-ACAA2A5D1734}">
      <dgm:prSet/>
      <dgm:spPr/>
      <dgm:t>
        <a:bodyPr/>
        <a:lstStyle/>
        <a:p>
          <a:endParaRPr lang="en-US"/>
        </a:p>
      </dgm:t>
    </dgm:pt>
    <dgm:pt modelId="{36A70E1F-0AC4-491E-A247-DE0BA88057B9}" type="sibTrans" cxnId="{FD9CB079-C20B-45E0-8BBE-ACAA2A5D1734}">
      <dgm:prSet/>
      <dgm:spPr/>
      <dgm:t>
        <a:bodyPr/>
        <a:lstStyle/>
        <a:p>
          <a:endParaRPr lang="en-US"/>
        </a:p>
      </dgm:t>
    </dgm:pt>
    <dgm:pt modelId="{20A8835E-2F83-44A0-BF48-7497BFE6C866}">
      <dgm:prSet/>
      <dgm:spPr/>
      <dgm:t>
        <a:bodyPr/>
        <a:lstStyle/>
        <a:p>
          <a:r>
            <a:rPr lang="en-US"/>
            <a:t>“</a:t>
          </a:r>
          <a:r>
            <a:rPr lang="en-US" b="1"/>
            <a:t>Not by choice but by circumstance</a:t>
          </a:r>
          <a:r>
            <a:rPr lang="en-US"/>
            <a:t>”</a:t>
          </a:r>
        </a:p>
      </dgm:t>
    </dgm:pt>
    <dgm:pt modelId="{59405CFA-63DD-4341-B7C0-81BFE90993B0}" type="parTrans" cxnId="{57D442F1-818F-4764-A489-28B0D2337047}">
      <dgm:prSet/>
      <dgm:spPr/>
      <dgm:t>
        <a:bodyPr/>
        <a:lstStyle/>
        <a:p>
          <a:endParaRPr lang="en-US"/>
        </a:p>
      </dgm:t>
    </dgm:pt>
    <dgm:pt modelId="{A8B72845-8975-4DD0-9F92-326E416C988D}" type="sibTrans" cxnId="{57D442F1-818F-4764-A489-28B0D2337047}">
      <dgm:prSet/>
      <dgm:spPr/>
      <dgm:t>
        <a:bodyPr/>
        <a:lstStyle/>
        <a:p>
          <a:endParaRPr lang="en-US"/>
        </a:p>
      </dgm:t>
    </dgm:pt>
    <dgm:pt modelId="{B721D92C-4A7A-4E2B-9FB1-213F2B772329}">
      <dgm:prSet/>
      <dgm:spPr/>
      <dgm:t>
        <a:bodyPr/>
        <a:lstStyle/>
        <a:p>
          <a:r>
            <a:rPr lang="en-US"/>
            <a:t>Self-taught, self-recorded, and self-produced</a:t>
          </a:r>
        </a:p>
      </dgm:t>
    </dgm:pt>
    <dgm:pt modelId="{D19DCFAB-9032-4317-83BD-666E62129A4F}" type="parTrans" cxnId="{194A49BA-C954-42B4-84EE-B17175EE47AC}">
      <dgm:prSet/>
      <dgm:spPr/>
      <dgm:t>
        <a:bodyPr/>
        <a:lstStyle/>
        <a:p>
          <a:endParaRPr lang="en-US"/>
        </a:p>
      </dgm:t>
    </dgm:pt>
    <dgm:pt modelId="{A453E224-6AD8-4D8F-8EC1-1AFE57A02B59}" type="sibTrans" cxnId="{194A49BA-C954-42B4-84EE-B17175EE47AC}">
      <dgm:prSet/>
      <dgm:spPr/>
      <dgm:t>
        <a:bodyPr/>
        <a:lstStyle/>
        <a:p>
          <a:endParaRPr lang="en-US"/>
        </a:p>
      </dgm:t>
    </dgm:pt>
    <dgm:pt modelId="{EB497F15-C3F9-4A4F-8AE6-12A9801D5B02}" type="pres">
      <dgm:prSet presAssocID="{9B3B91E3-BE7A-414B-A12E-331DF895338D}" presName="diagram" presStyleCnt="0">
        <dgm:presLayoutVars>
          <dgm:dir/>
          <dgm:resizeHandles val="exact"/>
        </dgm:presLayoutVars>
      </dgm:prSet>
      <dgm:spPr/>
    </dgm:pt>
    <dgm:pt modelId="{7ED55609-F7C1-40D2-9729-85FBFF5B5AF1}" type="pres">
      <dgm:prSet presAssocID="{115A101B-C131-4E0F-9ED2-749E6E07EB7A}" presName="node" presStyleLbl="node1" presStyleIdx="0" presStyleCnt="3">
        <dgm:presLayoutVars>
          <dgm:bulletEnabled val="1"/>
        </dgm:presLayoutVars>
      </dgm:prSet>
      <dgm:spPr/>
    </dgm:pt>
    <dgm:pt modelId="{2150624A-E1BE-4829-9B59-EE59578BEA71}" type="pres">
      <dgm:prSet presAssocID="{07B352A4-D404-4C6C-B3A7-51BE01885B60}" presName="sibTrans" presStyleCnt="0"/>
      <dgm:spPr/>
    </dgm:pt>
    <dgm:pt modelId="{2EF3223B-0CB5-4341-9C7A-AC8D9F9A5B2C}" type="pres">
      <dgm:prSet presAssocID="{5FA7F145-7E4C-413C-8434-8733AC106F2E}" presName="node" presStyleLbl="node1" presStyleIdx="1" presStyleCnt="3">
        <dgm:presLayoutVars>
          <dgm:bulletEnabled val="1"/>
        </dgm:presLayoutVars>
      </dgm:prSet>
      <dgm:spPr/>
    </dgm:pt>
    <dgm:pt modelId="{1417E6A1-B06A-4042-9AC2-EC3C170C59DE}" type="pres">
      <dgm:prSet presAssocID="{36A70E1F-0AC4-491E-A247-DE0BA88057B9}" presName="sibTrans" presStyleCnt="0"/>
      <dgm:spPr/>
    </dgm:pt>
    <dgm:pt modelId="{BD939C17-2703-4E93-B45B-A41E1BCE5BF2}" type="pres">
      <dgm:prSet presAssocID="{20A8835E-2F83-44A0-BF48-7497BFE6C866}" presName="node" presStyleLbl="node1" presStyleIdx="2" presStyleCnt="3">
        <dgm:presLayoutVars>
          <dgm:bulletEnabled val="1"/>
        </dgm:presLayoutVars>
      </dgm:prSet>
      <dgm:spPr/>
    </dgm:pt>
  </dgm:ptLst>
  <dgm:cxnLst>
    <dgm:cxn modelId="{2EFEFE49-A1EF-45CE-9112-7A728B81F51D}" type="presOf" srcId="{B721D92C-4A7A-4E2B-9FB1-213F2B772329}" destId="{BD939C17-2703-4E93-B45B-A41E1BCE5BF2}" srcOrd="0" destOrd="1" presId="urn:microsoft.com/office/officeart/2005/8/layout/default"/>
    <dgm:cxn modelId="{68958B4F-0087-447B-8EDF-DCB5AF25E691}" type="presOf" srcId="{5FA7F145-7E4C-413C-8434-8733AC106F2E}" destId="{2EF3223B-0CB5-4341-9C7A-AC8D9F9A5B2C}" srcOrd="0" destOrd="0" presId="urn:microsoft.com/office/officeart/2005/8/layout/default"/>
    <dgm:cxn modelId="{FD9CB079-C20B-45E0-8BBE-ACAA2A5D1734}" srcId="{9B3B91E3-BE7A-414B-A12E-331DF895338D}" destId="{5FA7F145-7E4C-413C-8434-8733AC106F2E}" srcOrd="1" destOrd="0" parTransId="{018CA20D-47A0-4863-9A41-407E6A3DBED4}" sibTransId="{36A70E1F-0AC4-491E-A247-DE0BA88057B9}"/>
    <dgm:cxn modelId="{10AA3E81-DA15-4865-8BE5-9C03188FA231}" srcId="{9B3B91E3-BE7A-414B-A12E-331DF895338D}" destId="{115A101B-C131-4E0F-9ED2-749E6E07EB7A}" srcOrd="0" destOrd="0" parTransId="{514BB6CF-1F49-4248-9632-30A2BDA8FD9D}" sibTransId="{07B352A4-D404-4C6C-B3A7-51BE01885B60}"/>
    <dgm:cxn modelId="{1A695B9C-39D3-4347-B2EC-41B15B513B18}" type="presOf" srcId="{9B3B91E3-BE7A-414B-A12E-331DF895338D}" destId="{EB497F15-C3F9-4A4F-8AE6-12A9801D5B02}" srcOrd="0" destOrd="0" presId="urn:microsoft.com/office/officeart/2005/8/layout/default"/>
    <dgm:cxn modelId="{194A49BA-C954-42B4-84EE-B17175EE47AC}" srcId="{20A8835E-2F83-44A0-BF48-7497BFE6C866}" destId="{B721D92C-4A7A-4E2B-9FB1-213F2B772329}" srcOrd="0" destOrd="0" parTransId="{D19DCFAB-9032-4317-83BD-666E62129A4F}" sibTransId="{A453E224-6AD8-4D8F-8EC1-1AFE57A02B59}"/>
    <dgm:cxn modelId="{A8E7FBBF-DAED-42AA-86AA-F6A135C64896}" type="presOf" srcId="{115A101B-C131-4E0F-9ED2-749E6E07EB7A}" destId="{7ED55609-F7C1-40D2-9729-85FBFF5B5AF1}" srcOrd="0" destOrd="0" presId="urn:microsoft.com/office/officeart/2005/8/layout/default"/>
    <dgm:cxn modelId="{57D442F1-818F-4764-A489-28B0D2337047}" srcId="{9B3B91E3-BE7A-414B-A12E-331DF895338D}" destId="{20A8835E-2F83-44A0-BF48-7497BFE6C866}" srcOrd="2" destOrd="0" parTransId="{59405CFA-63DD-4341-B7C0-81BFE90993B0}" sibTransId="{A8B72845-8975-4DD0-9F92-326E416C988D}"/>
    <dgm:cxn modelId="{274092F5-F37B-4415-9CB4-202A1084F996}" type="presOf" srcId="{20A8835E-2F83-44A0-BF48-7497BFE6C866}" destId="{BD939C17-2703-4E93-B45B-A41E1BCE5BF2}" srcOrd="0" destOrd="0" presId="urn:microsoft.com/office/officeart/2005/8/layout/default"/>
    <dgm:cxn modelId="{DE2ACFDA-23BF-4F66-A0F4-AD4A3DA29321}" type="presParOf" srcId="{EB497F15-C3F9-4A4F-8AE6-12A9801D5B02}" destId="{7ED55609-F7C1-40D2-9729-85FBFF5B5AF1}" srcOrd="0" destOrd="0" presId="urn:microsoft.com/office/officeart/2005/8/layout/default"/>
    <dgm:cxn modelId="{C33E0FB4-2CAF-49CA-B8AD-5CFB3BFBE523}" type="presParOf" srcId="{EB497F15-C3F9-4A4F-8AE6-12A9801D5B02}" destId="{2150624A-E1BE-4829-9B59-EE59578BEA71}" srcOrd="1" destOrd="0" presId="urn:microsoft.com/office/officeart/2005/8/layout/default"/>
    <dgm:cxn modelId="{15EE6DEA-9EFF-460F-A35F-012CBF77AE39}" type="presParOf" srcId="{EB497F15-C3F9-4A4F-8AE6-12A9801D5B02}" destId="{2EF3223B-0CB5-4341-9C7A-AC8D9F9A5B2C}" srcOrd="2" destOrd="0" presId="urn:microsoft.com/office/officeart/2005/8/layout/default"/>
    <dgm:cxn modelId="{81F6D179-9D8A-4B0F-BF60-2D1F285C2CAD}" type="presParOf" srcId="{EB497F15-C3F9-4A4F-8AE6-12A9801D5B02}" destId="{1417E6A1-B06A-4042-9AC2-EC3C170C59DE}" srcOrd="3" destOrd="0" presId="urn:microsoft.com/office/officeart/2005/8/layout/default"/>
    <dgm:cxn modelId="{6EBA4F29-EAB7-47AB-8E73-A4BA52F988F1}" type="presParOf" srcId="{EB497F15-C3F9-4A4F-8AE6-12A9801D5B02}" destId="{BD939C17-2703-4E93-B45B-A41E1BCE5BF2}"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201933-822A-4821-A364-076323D5ECD6}"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67243DE-33AF-487A-9235-A1E06680F829}">
      <dgm:prSet/>
      <dgm:spPr/>
      <dgm:t>
        <a:bodyPr/>
        <a:lstStyle/>
        <a:p>
          <a:pPr>
            <a:lnSpc>
              <a:spcPct val="100000"/>
            </a:lnSpc>
            <a:defRPr b="1"/>
          </a:pPr>
          <a:r>
            <a:rPr lang="en-US" dirty="0"/>
            <a:t>Looking within Outsider Music:</a:t>
          </a:r>
        </a:p>
      </dgm:t>
    </dgm:pt>
    <dgm:pt modelId="{04392144-EC26-47C3-8252-4E4F83A66EF6}" type="parTrans" cxnId="{55AE1A0C-CEFF-49EF-9718-13E859B7A53A}">
      <dgm:prSet/>
      <dgm:spPr/>
      <dgm:t>
        <a:bodyPr/>
        <a:lstStyle/>
        <a:p>
          <a:endParaRPr lang="en-US"/>
        </a:p>
      </dgm:t>
    </dgm:pt>
    <dgm:pt modelId="{B5FFF70D-3D7F-4F6F-81EE-641F3838F058}" type="sibTrans" cxnId="{55AE1A0C-CEFF-49EF-9718-13E859B7A53A}">
      <dgm:prSet/>
      <dgm:spPr/>
      <dgm:t>
        <a:bodyPr/>
        <a:lstStyle/>
        <a:p>
          <a:endParaRPr lang="en-US"/>
        </a:p>
      </dgm:t>
    </dgm:pt>
    <dgm:pt modelId="{D16AD9DF-F3FE-4572-9D5A-7E00209B8595}">
      <dgm:prSet/>
      <dgm:spPr/>
      <dgm:t>
        <a:bodyPr/>
        <a:lstStyle/>
        <a:p>
          <a:pPr>
            <a:lnSpc>
              <a:spcPct val="100000"/>
            </a:lnSpc>
          </a:pPr>
          <a:r>
            <a:rPr lang="en-US"/>
            <a:t>What linguistic trends exist within the genre?</a:t>
          </a:r>
          <a:endParaRPr lang="en-US" dirty="0"/>
        </a:p>
      </dgm:t>
    </dgm:pt>
    <dgm:pt modelId="{70D476A2-DC76-43C4-9C4D-00B6111ED383}" type="parTrans" cxnId="{8B85DBE8-5E27-486D-85F0-A6C3C484B681}">
      <dgm:prSet/>
      <dgm:spPr/>
      <dgm:t>
        <a:bodyPr/>
        <a:lstStyle/>
        <a:p>
          <a:endParaRPr lang="en-US"/>
        </a:p>
      </dgm:t>
    </dgm:pt>
    <dgm:pt modelId="{D7C4DA37-8A2D-4333-A146-1093307D6836}" type="sibTrans" cxnId="{8B85DBE8-5E27-486D-85F0-A6C3C484B681}">
      <dgm:prSet/>
      <dgm:spPr/>
      <dgm:t>
        <a:bodyPr/>
        <a:lstStyle/>
        <a:p>
          <a:endParaRPr lang="en-US"/>
        </a:p>
      </dgm:t>
    </dgm:pt>
    <dgm:pt modelId="{873574CA-A397-49ED-87C8-9D7569F0D979}">
      <dgm:prSet/>
      <dgm:spPr/>
      <dgm:t>
        <a:bodyPr/>
        <a:lstStyle/>
        <a:p>
          <a:pPr>
            <a:lnSpc>
              <a:spcPct val="100000"/>
            </a:lnSpc>
          </a:pPr>
          <a:r>
            <a:rPr lang="en-US" i="1" dirty="0"/>
            <a:t>For example: repetition, nonsense lyrics, word and text length, etc.</a:t>
          </a:r>
          <a:endParaRPr lang="en-US" dirty="0"/>
        </a:p>
      </dgm:t>
    </dgm:pt>
    <dgm:pt modelId="{9D09A48A-85B5-4E71-AA59-3D0B626834BA}" type="parTrans" cxnId="{1913C068-8585-402F-8639-705724BC5875}">
      <dgm:prSet/>
      <dgm:spPr/>
      <dgm:t>
        <a:bodyPr/>
        <a:lstStyle/>
        <a:p>
          <a:endParaRPr lang="en-US"/>
        </a:p>
      </dgm:t>
    </dgm:pt>
    <dgm:pt modelId="{17356C16-4973-495A-AA67-DD26B490AD25}" type="sibTrans" cxnId="{1913C068-8585-402F-8639-705724BC5875}">
      <dgm:prSet/>
      <dgm:spPr/>
      <dgm:t>
        <a:bodyPr/>
        <a:lstStyle/>
        <a:p>
          <a:endParaRPr lang="en-US"/>
        </a:p>
      </dgm:t>
    </dgm:pt>
    <dgm:pt modelId="{80D73A4C-CFA2-43A0-A599-54FA04CDFBEA}">
      <dgm:prSet/>
      <dgm:spPr/>
      <dgm:t>
        <a:bodyPr/>
        <a:lstStyle/>
        <a:p>
          <a:pPr>
            <a:lnSpc>
              <a:spcPct val="100000"/>
            </a:lnSpc>
            <a:defRPr b="1"/>
          </a:pPr>
          <a:r>
            <a:rPr lang="en-US"/>
            <a:t>Comparing Outsider and “Insider” Music:</a:t>
          </a:r>
        </a:p>
      </dgm:t>
    </dgm:pt>
    <dgm:pt modelId="{D3D38F95-2265-46B5-AA5A-B870917330B0}" type="parTrans" cxnId="{B8CE6460-AEA1-4694-9F9F-C05680D24C21}">
      <dgm:prSet/>
      <dgm:spPr/>
      <dgm:t>
        <a:bodyPr/>
        <a:lstStyle/>
        <a:p>
          <a:endParaRPr lang="en-US"/>
        </a:p>
      </dgm:t>
    </dgm:pt>
    <dgm:pt modelId="{A1C506BC-73AE-4383-89B4-21C05F6A5D00}" type="sibTrans" cxnId="{B8CE6460-AEA1-4694-9F9F-C05680D24C21}">
      <dgm:prSet/>
      <dgm:spPr/>
      <dgm:t>
        <a:bodyPr/>
        <a:lstStyle/>
        <a:p>
          <a:endParaRPr lang="en-US"/>
        </a:p>
      </dgm:t>
    </dgm:pt>
    <dgm:pt modelId="{1387132D-2295-40C2-888E-464BC40E50A8}">
      <dgm:prSet/>
      <dgm:spPr/>
      <dgm:t>
        <a:bodyPr/>
        <a:lstStyle/>
        <a:p>
          <a:pPr>
            <a:lnSpc>
              <a:spcPct val="100000"/>
            </a:lnSpc>
          </a:pPr>
          <a:r>
            <a:rPr lang="en-US"/>
            <a:t>What characteristics distinguish outsider music from popular music?</a:t>
          </a:r>
        </a:p>
      </dgm:t>
    </dgm:pt>
    <dgm:pt modelId="{0AE9E674-FCFC-4582-8B0D-DF5FDC293DC6}" type="parTrans" cxnId="{7F6F22DD-B64F-47DD-82A9-C246A1FFD06F}">
      <dgm:prSet/>
      <dgm:spPr/>
      <dgm:t>
        <a:bodyPr/>
        <a:lstStyle/>
        <a:p>
          <a:endParaRPr lang="en-US"/>
        </a:p>
      </dgm:t>
    </dgm:pt>
    <dgm:pt modelId="{F492DCD0-AF91-4F9D-93BD-9EC8DE928E50}" type="sibTrans" cxnId="{7F6F22DD-B64F-47DD-82A9-C246A1FFD06F}">
      <dgm:prSet/>
      <dgm:spPr/>
      <dgm:t>
        <a:bodyPr/>
        <a:lstStyle/>
        <a:p>
          <a:endParaRPr lang="en-US"/>
        </a:p>
      </dgm:t>
    </dgm:pt>
    <dgm:pt modelId="{E8ACA1F1-C8E4-428E-AC79-FC7099EF70DC}">
      <dgm:prSet/>
      <dgm:spPr/>
      <dgm:t>
        <a:bodyPr/>
        <a:lstStyle/>
        <a:p>
          <a:pPr>
            <a:lnSpc>
              <a:spcPct val="100000"/>
            </a:lnSpc>
          </a:pPr>
          <a:r>
            <a:rPr lang="en-US"/>
            <a:t>Binary classifier – to determine the most informative features</a:t>
          </a:r>
        </a:p>
      </dgm:t>
    </dgm:pt>
    <dgm:pt modelId="{046F0C1B-6D28-404B-ACDF-3BFEE7E7AE9E}" type="parTrans" cxnId="{8AA39E93-0763-4D60-9046-29CEABA6C6B4}">
      <dgm:prSet/>
      <dgm:spPr/>
      <dgm:t>
        <a:bodyPr/>
        <a:lstStyle/>
        <a:p>
          <a:endParaRPr lang="en-US"/>
        </a:p>
      </dgm:t>
    </dgm:pt>
    <dgm:pt modelId="{D0E94C3F-AD53-4FBB-941F-BC5D1C297C04}" type="sibTrans" cxnId="{8AA39E93-0763-4D60-9046-29CEABA6C6B4}">
      <dgm:prSet/>
      <dgm:spPr/>
      <dgm:t>
        <a:bodyPr/>
        <a:lstStyle/>
        <a:p>
          <a:endParaRPr lang="en-US"/>
        </a:p>
      </dgm:t>
    </dgm:pt>
    <dgm:pt modelId="{DB9BA823-5087-418C-AAEC-EDC8DDD42BB0}" type="pres">
      <dgm:prSet presAssocID="{8F201933-822A-4821-A364-076323D5ECD6}" presName="root" presStyleCnt="0">
        <dgm:presLayoutVars>
          <dgm:dir/>
          <dgm:resizeHandles val="exact"/>
        </dgm:presLayoutVars>
      </dgm:prSet>
      <dgm:spPr/>
    </dgm:pt>
    <dgm:pt modelId="{637B516C-8F44-4E74-AED4-B886E5D91B62}" type="pres">
      <dgm:prSet presAssocID="{067243DE-33AF-487A-9235-A1E06680F829}" presName="compNode" presStyleCnt="0"/>
      <dgm:spPr/>
    </dgm:pt>
    <dgm:pt modelId="{0C161ABC-F8DD-4AB2-A6B1-9BF6F6B23E18}" type="pres">
      <dgm:prSet presAssocID="{067243DE-33AF-487A-9235-A1E06680F82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eble clef"/>
        </a:ext>
      </dgm:extLst>
    </dgm:pt>
    <dgm:pt modelId="{9603CD5A-44AF-4796-B17F-40FE7CF84A9C}" type="pres">
      <dgm:prSet presAssocID="{067243DE-33AF-487A-9235-A1E06680F829}" presName="iconSpace" presStyleCnt="0"/>
      <dgm:spPr/>
    </dgm:pt>
    <dgm:pt modelId="{9C1E693A-9740-4253-BB22-304785E536B3}" type="pres">
      <dgm:prSet presAssocID="{067243DE-33AF-487A-9235-A1E06680F829}" presName="parTx" presStyleLbl="revTx" presStyleIdx="0" presStyleCnt="4">
        <dgm:presLayoutVars>
          <dgm:chMax val="0"/>
          <dgm:chPref val="0"/>
        </dgm:presLayoutVars>
      </dgm:prSet>
      <dgm:spPr/>
    </dgm:pt>
    <dgm:pt modelId="{43CF96FA-5D6D-42B3-A216-2FE52876231F}" type="pres">
      <dgm:prSet presAssocID="{067243DE-33AF-487A-9235-A1E06680F829}" presName="txSpace" presStyleCnt="0"/>
      <dgm:spPr/>
    </dgm:pt>
    <dgm:pt modelId="{A0603D88-460F-4BFD-ADFD-C9F1C71CAA9C}" type="pres">
      <dgm:prSet presAssocID="{067243DE-33AF-487A-9235-A1E06680F829}" presName="desTx" presStyleLbl="revTx" presStyleIdx="1" presStyleCnt="4">
        <dgm:presLayoutVars/>
      </dgm:prSet>
      <dgm:spPr/>
    </dgm:pt>
    <dgm:pt modelId="{2FFCCDD7-1AF1-45A7-93B9-745C6256B7ED}" type="pres">
      <dgm:prSet presAssocID="{B5FFF70D-3D7F-4F6F-81EE-641F3838F058}" presName="sibTrans" presStyleCnt="0"/>
      <dgm:spPr/>
    </dgm:pt>
    <dgm:pt modelId="{6CBA39D3-32D8-40A1-9EF3-75E959A2B20C}" type="pres">
      <dgm:prSet presAssocID="{80D73A4C-CFA2-43A0-A599-54FA04CDFBEA}" presName="compNode" presStyleCnt="0"/>
      <dgm:spPr/>
    </dgm:pt>
    <dgm:pt modelId="{FB5B4E02-4EC4-492C-B95F-8C20DF8AFF8D}" type="pres">
      <dgm:prSet presAssocID="{80D73A4C-CFA2-43A0-A599-54FA04CDFBE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usic"/>
        </a:ext>
      </dgm:extLst>
    </dgm:pt>
    <dgm:pt modelId="{360C8FA4-139A-4752-9C1A-C88E7F7F8AD5}" type="pres">
      <dgm:prSet presAssocID="{80D73A4C-CFA2-43A0-A599-54FA04CDFBEA}" presName="iconSpace" presStyleCnt="0"/>
      <dgm:spPr/>
    </dgm:pt>
    <dgm:pt modelId="{0C9F96CD-44A6-4FCA-92A1-611A337E8DEF}" type="pres">
      <dgm:prSet presAssocID="{80D73A4C-CFA2-43A0-A599-54FA04CDFBEA}" presName="parTx" presStyleLbl="revTx" presStyleIdx="2" presStyleCnt="4">
        <dgm:presLayoutVars>
          <dgm:chMax val="0"/>
          <dgm:chPref val="0"/>
        </dgm:presLayoutVars>
      </dgm:prSet>
      <dgm:spPr/>
    </dgm:pt>
    <dgm:pt modelId="{10AAC9A0-1BCA-459C-A2C1-8958666CD465}" type="pres">
      <dgm:prSet presAssocID="{80D73A4C-CFA2-43A0-A599-54FA04CDFBEA}" presName="txSpace" presStyleCnt="0"/>
      <dgm:spPr/>
    </dgm:pt>
    <dgm:pt modelId="{ABFDF138-B5B7-4213-947B-931FAF79B4D5}" type="pres">
      <dgm:prSet presAssocID="{80D73A4C-CFA2-43A0-A599-54FA04CDFBEA}" presName="desTx" presStyleLbl="revTx" presStyleIdx="3" presStyleCnt="4">
        <dgm:presLayoutVars/>
      </dgm:prSet>
      <dgm:spPr/>
    </dgm:pt>
  </dgm:ptLst>
  <dgm:cxnLst>
    <dgm:cxn modelId="{2441F100-FD83-4799-868B-7EAC059C2A03}" type="presOf" srcId="{80D73A4C-CFA2-43A0-A599-54FA04CDFBEA}" destId="{0C9F96CD-44A6-4FCA-92A1-611A337E8DEF}" srcOrd="0" destOrd="0" presId="urn:microsoft.com/office/officeart/2018/5/layout/CenteredIconLabelDescriptionList"/>
    <dgm:cxn modelId="{55AE1A0C-CEFF-49EF-9718-13E859B7A53A}" srcId="{8F201933-822A-4821-A364-076323D5ECD6}" destId="{067243DE-33AF-487A-9235-A1E06680F829}" srcOrd="0" destOrd="0" parTransId="{04392144-EC26-47C3-8252-4E4F83A66EF6}" sibTransId="{B5FFF70D-3D7F-4F6F-81EE-641F3838F058}"/>
    <dgm:cxn modelId="{9DD7173B-D883-4574-93AF-DA3A455BF2F5}" type="presOf" srcId="{873574CA-A397-49ED-87C8-9D7569F0D979}" destId="{A0603D88-460F-4BFD-ADFD-C9F1C71CAA9C}" srcOrd="0" destOrd="1" presId="urn:microsoft.com/office/officeart/2018/5/layout/CenteredIconLabelDescriptionList"/>
    <dgm:cxn modelId="{B8CE6460-AEA1-4694-9F9F-C05680D24C21}" srcId="{8F201933-822A-4821-A364-076323D5ECD6}" destId="{80D73A4C-CFA2-43A0-A599-54FA04CDFBEA}" srcOrd="1" destOrd="0" parTransId="{D3D38F95-2265-46B5-AA5A-B870917330B0}" sibTransId="{A1C506BC-73AE-4383-89B4-21C05F6A5D00}"/>
    <dgm:cxn modelId="{C62CD164-31D4-4C40-AF1F-E0D8D3C6E63F}" type="presOf" srcId="{067243DE-33AF-487A-9235-A1E06680F829}" destId="{9C1E693A-9740-4253-BB22-304785E536B3}" srcOrd="0" destOrd="0" presId="urn:microsoft.com/office/officeart/2018/5/layout/CenteredIconLabelDescriptionList"/>
    <dgm:cxn modelId="{1913C068-8585-402F-8639-705724BC5875}" srcId="{067243DE-33AF-487A-9235-A1E06680F829}" destId="{873574CA-A397-49ED-87C8-9D7569F0D979}" srcOrd="1" destOrd="0" parTransId="{9D09A48A-85B5-4E71-AA59-3D0B626834BA}" sibTransId="{17356C16-4973-495A-AA67-DD26B490AD25}"/>
    <dgm:cxn modelId="{2442136D-F2E4-4179-86DB-75922EA3327A}" type="presOf" srcId="{1387132D-2295-40C2-888E-464BC40E50A8}" destId="{ABFDF138-B5B7-4213-947B-931FAF79B4D5}" srcOrd="0" destOrd="0" presId="urn:microsoft.com/office/officeart/2018/5/layout/CenteredIconLabelDescriptionList"/>
    <dgm:cxn modelId="{8AA39E93-0763-4D60-9046-29CEABA6C6B4}" srcId="{80D73A4C-CFA2-43A0-A599-54FA04CDFBEA}" destId="{E8ACA1F1-C8E4-428E-AC79-FC7099EF70DC}" srcOrd="1" destOrd="0" parTransId="{046F0C1B-6D28-404B-ACDF-3BFEE7E7AE9E}" sibTransId="{D0E94C3F-AD53-4FBB-941F-BC5D1C297C04}"/>
    <dgm:cxn modelId="{8761C595-D9A0-46F7-9ADD-1F10A04A0A04}" type="presOf" srcId="{D16AD9DF-F3FE-4572-9D5A-7E00209B8595}" destId="{A0603D88-460F-4BFD-ADFD-C9F1C71CAA9C}" srcOrd="0" destOrd="0" presId="urn:microsoft.com/office/officeart/2018/5/layout/CenteredIconLabelDescriptionList"/>
    <dgm:cxn modelId="{38A369C3-FC40-4017-B3C9-169D445C25AA}" type="presOf" srcId="{E8ACA1F1-C8E4-428E-AC79-FC7099EF70DC}" destId="{ABFDF138-B5B7-4213-947B-931FAF79B4D5}" srcOrd="0" destOrd="1" presId="urn:microsoft.com/office/officeart/2018/5/layout/CenteredIconLabelDescriptionList"/>
    <dgm:cxn modelId="{F11648D7-B488-429C-8479-29300CFEAF2A}" type="presOf" srcId="{8F201933-822A-4821-A364-076323D5ECD6}" destId="{DB9BA823-5087-418C-AAEC-EDC8DDD42BB0}" srcOrd="0" destOrd="0" presId="urn:microsoft.com/office/officeart/2018/5/layout/CenteredIconLabelDescriptionList"/>
    <dgm:cxn modelId="{7F6F22DD-B64F-47DD-82A9-C246A1FFD06F}" srcId="{80D73A4C-CFA2-43A0-A599-54FA04CDFBEA}" destId="{1387132D-2295-40C2-888E-464BC40E50A8}" srcOrd="0" destOrd="0" parTransId="{0AE9E674-FCFC-4582-8B0D-DF5FDC293DC6}" sibTransId="{F492DCD0-AF91-4F9D-93BD-9EC8DE928E50}"/>
    <dgm:cxn modelId="{8B85DBE8-5E27-486D-85F0-A6C3C484B681}" srcId="{067243DE-33AF-487A-9235-A1E06680F829}" destId="{D16AD9DF-F3FE-4572-9D5A-7E00209B8595}" srcOrd="0" destOrd="0" parTransId="{70D476A2-DC76-43C4-9C4D-00B6111ED383}" sibTransId="{D7C4DA37-8A2D-4333-A146-1093307D6836}"/>
    <dgm:cxn modelId="{BAF415DF-DCFF-4643-AD9C-3C9706AA74E9}" type="presParOf" srcId="{DB9BA823-5087-418C-AAEC-EDC8DDD42BB0}" destId="{637B516C-8F44-4E74-AED4-B886E5D91B62}" srcOrd="0" destOrd="0" presId="urn:microsoft.com/office/officeart/2018/5/layout/CenteredIconLabelDescriptionList"/>
    <dgm:cxn modelId="{2E776E4B-B755-48E8-9F0A-4E34246FD6EE}" type="presParOf" srcId="{637B516C-8F44-4E74-AED4-B886E5D91B62}" destId="{0C161ABC-F8DD-4AB2-A6B1-9BF6F6B23E18}" srcOrd="0" destOrd="0" presId="urn:microsoft.com/office/officeart/2018/5/layout/CenteredIconLabelDescriptionList"/>
    <dgm:cxn modelId="{C72F72B4-3BA0-407A-8C6E-E89C1EF29AF8}" type="presParOf" srcId="{637B516C-8F44-4E74-AED4-B886E5D91B62}" destId="{9603CD5A-44AF-4796-B17F-40FE7CF84A9C}" srcOrd="1" destOrd="0" presId="urn:microsoft.com/office/officeart/2018/5/layout/CenteredIconLabelDescriptionList"/>
    <dgm:cxn modelId="{90BF5690-8E68-4630-8F9E-9510A6109C4D}" type="presParOf" srcId="{637B516C-8F44-4E74-AED4-B886E5D91B62}" destId="{9C1E693A-9740-4253-BB22-304785E536B3}" srcOrd="2" destOrd="0" presId="urn:microsoft.com/office/officeart/2018/5/layout/CenteredIconLabelDescriptionList"/>
    <dgm:cxn modelId="{E5DFBB1C-0496-402C-9D08-4BBAA1F4D96A}" type="presParOf" srcId="{637B516C-8F44-4E74-AED4-B886E5D91B62}" destId="{43CF96FA-5D6D-42B3-A216-2FE52876231F}" srcOrd="3" destOrd="0" presId="urn:microsoft.com/office/officeart/2018/5/layout/CenteredIconLabelDescriptionList"/>
    <dgm:cxn modelId="{6B0DFF60-36CD-4D5A-AFF4-5DE1FF8D5704}" type="presParOf" srcId="{637B516C-8F44-4E74-AED4-B886E5D91B62}" destId="{A0603D88-460F-4BFD-ADFD-C9F1C71CAA9C}" srcOrd="4" destOrd="0" presId="urn:microsoft.com/office/officeart/2018/5/layout/CenteredIconLabelDescriptionList"/>
    <dgm:cxn modelId="{DCA05F09-402A-4138-A469-ED28F4D0B3EB}" type="presParOf" srcId="{DB9BA823-5087-418C-AAEC-EDC8DDD42BB0}" destId="{2FFCCDD7-1AF1-45A7-93B9-745C6256B7ED}" srcOrd="1" destOrd="0" presId="urn:microsoft.com/office/officeart/2018/5/layout/CenteredIconLabelDescriptionList"/>
    <dgm:cxn modelId="{486B95AC-CC09-43C3-A89D-0E94D86F972D}" type="presParOf" srcId="{DB9BA823-5087-418C-AAEC-EDC8DDD42BB0}" destId="{6CBA39D3-32D8-40A1-9EF3-75E959A2B20C}" srcOrd="2" destOrd="0" presId="urn:microsoft.com/office/officeart/2018/5/layout/CenteredIconLabelDescriptionList"/>
    <dgm:cxn modelId="{4B9E492E-FA2C-45BD-B300-E3573EF4F3F4}" type="presParOf" srcId="{6CBA39D3-32D8-40A1-9EF3-75E959A2B20C}" destId="{FB5B4E02-4EC4-492C-B95F-8C20DF8AFF8D}" srcOrd="0" destOrd="0" presId="urn:microsoft.com/office/officeart/2018/5/layout/CenteredIconLabelDescriptionList"/>
    <dgm:cxn modelId="{743423D9-85C3-431E-BDC9-75DCA1059CDD}" type="presParOf" srcId="{6CBA39D3-32D8-40A1-9EF3-75E959A2B20C}" destId="{360C8FA4-139A-4752-9C1A-C88E7F7F8AD5}" srcOrd="1" destOrd="0" presId="urn:microsoft.com/office/officeart/2018/5/layout/CenteredIconLabelDescriptionList"/>
    <dgm:cxn modelId="{5BBEDDA7-12EE-4978-A336-68605870EA37}" type="presParOf" srcId="{6CBA39D3-32D8-40A1-9EF3-75E959A2B20C}" destId="{0C9F96CD-44A6-4FCA-92A1-611A337E8DEF}" srcOrd="2" destOrd="0" presId="urn:microsoft.com/office/officeart/2018/5/layout/CenteredIconLabelDescriptionList"/>
    <dgm:cxn modelId="{420AD230-83D9-442C-AB86-F89DF24B8DEA}" type="presParOf" srcId="{6CBA39D3-32D8-40A1-9EF3-75E959A2B20C}" destId="{10AAC9A0-1BCA-459C-A2C1-8958666CD465}" srcOrd="3" destOrd="0" presId="urn:microsoft.com/office/officeart/2018/5/layout/CenteredIconLabelDescriptionList"/>
    <dgm:cxn modelId="{4148B15A-1FF4-4D3D-980C-7A36C17DF49D}" type="presParOf" srcId="{6CBA39D3-32D8-40A1-9EF3-75E959A2B20C}" destId="{ABFDF138-B5B7-4213-947B-931FAF79B4D5}"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D55609-F7C1-40D2-9729-85FBFF5B5AF1}">
      <dsp:nvSpPr>
        <dsp:cNvPr id="0" name=""/>
        <dsp:cNvSpPr/>
      </dsp:nvSpPr>
      <dsp:spPr>
        <a:xfrm>
          <a:off x="769" y="829741"/>
          <a:ext cx="3001042" cy="180062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Outsiders often suffer from mental illnesses</a:t>
          </a:r>
        </a:p>
      </dsp:txBody>
      <dsp:txXfrm>
        <a:off x="769" y="829741"/>
        <a:ext cx="3001042" cy="1800625"/>
      </dsp:txXfrm>
    </dsp:sp>
    <dsp:sp modelId="{2EF3223B-0CB5-4341-9C7A-AC8D9F9A5B2C}">
      <dsp:nvSpPr>
        <dsp:cNvPr id="0" name=""/>
        <dsp:cNvSpPr/>
      </dsp:nvSpPr>
      <dsp:spPr>
        <a:xfrm>
          <a:off x="3301916" y="829741"/>
          <a:ext cx="3001042" cy="1800625"/>
        </a:xfrm>
        <a:prstGeom prst="rect">
          <a:avLst/>
        </a:prstGeom>
        <a:solidFill>
          <a:schemeClr val="accent5">
            <a:hueOff val="1063560"/>
            <a:satOff val="-11946"/>
            <a:lumOff val="-2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Works characterized as “childlike,” “primitive”</a:t>
          </a:r>
        </a:p>
      </dsp:txBody>
      <dsp:txXfrm>
        <a:off x="3301916" y="829741"/>
        <a:ext cx="3001042" cy="1800625"/>
      </dsp:txXfrm>
    </dsp:sp>
    <dsp:sp modelId="{BD939C17-2703-4E93-B45B-A41E1BCE5BF2}">
      <dsp:nvSpPr>
        <dsp:cNvPr id="0" name=""/>
        <dsp:cNvSpPr/>
      </dsp:nvSpPr>
      <dsp:spPr>
        <a:xfrm>
          <a:off x="1651343" y="2930471"/>
          <a:ext cx="3001042" cy="1800625"/>
        </a:xfrm>
        <a:prstGeom prst="rect">
          <a:avLst/>
        </a:prstGeom>
        <a:solidFill>
          <a:schemeClr val="accent5">
            <a:hueOff val="2127120"/>
            <a:satOff val="-23891"/>
            <a:lumOff val="-50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a:t>
          </a:r>
          <a:r>
            <a:rPr lang="en-US" sz="2400" b="1" kern="1200"/>
            <a:t>Not by choice but by circumstance</a:t>
          </a:r>
          <a:r>
            <a:rPr lang="en-US" sz="2400" kern="1200"/>
            <a:t>”</a:t>
          </a:r>
        </a:p>
        <a:p>
          <a:pPr marL="171450" lvl="1" indent="-171450" algn="l" defTabSz="844550">
            <a:lnSpc>
              <a:spcPct val="90000"/>
            </a:lnSpc>
            <a:spcBef>
              <a:spcPct val="0"/>
            </a:spcBef>
            <a:spcAft>
              <a:spcPct val="15000"/>
            </a:spcAft>
            <a:buChar char="•"/>
          </a:pPr>
          <a:r>
            <a:rPr lang="en-US" sz="1900" kern="1200"/>
            <a:t>Self-taught, self-recorded, and self-produced</a:t>
          </a:r>
        </a:p>
      </dsp:txBody>
      <dsp:txXfrm>
        <a:off x="1651343" y="2930471"/>
        <a:ext cx="3001042" cy="18006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161ABC-F8DD-4AB2-A6B1-9BF6F6B23E18}">
      <dsp:nvSpPr>
        <dsp:cNvPr id="0" name=""/>
        <dsp:cNvSpPr/>
      </dsp:nvSpPr>
      <dsp:spPr>
        <a:xfrm>
          <a:off x="1963800" y="447510"/>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1E693A-9740-4253-BB22-304785E536B3}">
      <dsp:nvSpPr>
        <dsp:cNvPr id="0" name=""/>
        <dsp:cNvSpPr/>
      </dsp:nvSpPr>
      <dsp:spPr>
        <a:xfrm>
          <a:off x="559800" y="2108131"/>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b="1"/>
          </a:pPr>
          <a:r>
            <a:rPr lang="en-US" sz="2100" kern="1200" dirty="0"/>
            <a:t>Looking within Outsider Music:</a:t>
          </a:r>
        </a:p>
      </dsp:txBody>
      <dsp:txXfrm>
        <a:off x="559800" y="2108131"/>
        <a:ext cx="4320000" cy="648000"/>
      </dsp:txXfrm>
    </dsp:sp>
    <dsp:sp modelId="{A0603D88-460F-4BFD-ADFD-C9F1C71CAA9C}">
      <dsp:nvSpPr>
        <dsp:cNvPr id="0" name=""/>
        <dsp:cNvSpPr/>
      </dsp:nvSpPr>
      <dsp:spPr>
        <a:xfrm>
          <a:off x="559800" y="2825258"/>
          <a:ext cx="4320000" cy="1078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What linguistic trends exist within the genre?</a:t>
          </a:r>
          <a:endParaRPr lang="en-US" sz="1600" kern="1200" dirty="0"/>
        </a:p>
        <a:p>
          <a:pPr marL="0" lvl="0" indent="0" algn="ctr" defTabSz="711200">
            <a:lnSpc>
              <a:spcPct val="100000"/>
            </a:lnSpc>
            <a:spcBef>
              <a:spcPct val="0"/>
            </a:spcBef>
            <a:spcAft>
              <a:spcPct val="35000"/>
            </a:spcAft>
            <a:buNone/>
          </a:pPr>
          <a:r>
            <a:rPr lang="en-US" sz="1600" i="1" kern="1200" dirty="0"/>
            <a:t>For example: repetition, nonsense lyrics, word and text length, etc.</a:t>
          </a:r>
          <a:endParaRPr lang="en-US" sz="1600" kern="1200" dirty="0"/>
        </a:p>
      </dsp:txBody>
      <dsp:txXfrm>
        <a:off x="559800" y="2825258"/>
        <a:ext cx="4320000" cy="1078569"/>
      </dsp:txXfrm>
    </dsp:sp>
    <dsp:sp modelId="{FB5B4E02-4EC4-492C-B95F-8C20DF8AFF8D}">
      <dsp:nvSpPr>
        <dsp:cNvPr id="0" name=""/>
        <dsp:cNvSpPr/>
      </dsp:nvSpPr>
      <dsp:spPr>
        <a:xfrm>
          <a:off x="7039800" y="447510"/>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9F96CD-44A6-4FCA-92A1-611A337E8DEF}">
      <dsp:nvSpPr>
        <dsp:cNvPr id="0" name=""/>
        <dsp:cNvSpPr/>
      </dsp:nvSpPr>
      <dsp:spPr>
        <a:xfrm>
          <a:off x="5635800" y="2108131"/>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b="1"/>
          </a:pPr>
          <a:r>
            <a:rPr lang="en-US" sz="2100" kern="1200"/>
            <a:t>Comparing Outsider and “Insider” Music:</a:t>
          </a:r>
        </a:p>
      </dsp:txBody>
      <dsp:txXfrm>
        <a:off x="5635800" y="2108131"/>
        <a:ext cx="4320000" cy="648000"/>
      </dsp:txXfrm>
    </dsp:sp>
    <dsp:sp modelId="{ABFDF138-B5B7-4213-947B-931FAF79B4D5}">
      <dsp:nvSpPr>
        <dsp:cNvPr id="0" name=""/>
        <dsp:cNvSpPr/>
      </dsp:nvSpPr>
      <dsp:spPr>
        <a:xfrm>
          <a:off x="5635800" y="2825258"/>
          <a:ext cx="4320000" cy="1078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What characteristics distinguish outsider music from popular music?</a:t>
          </a:r>
        </a:p>
        <a:p>
          <a:pPr marL="0" lvl="0" indent="0" algn="ctr" defTabSz="711200">
            <a:lnSpc>
              <a:spcPct val="100000"/>
            </a:lnSpc>
            <a:spcBef>
              <a:spcPct val="0"/>
            </a:spcBef>
            <a:spcAft>
              <a:spcPct val="35000"/>
            </a:spcAft>
            <a:buNone/>
          </a:pPr>
          <a:r>
            <a:rPr lang="en-US" sz="1600" kern="1200"/>
            <a:t>Binary classifier – to determine the most informative features</a:t>
          </a:r>
        </a:p>
      </dsp:txBody>
      <dsp:txXfrm>
        <a:off x="5635800" y="2825258"/>
        <a:ext cx="4320000" cy="107856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4/21/2022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0C6A29-4676-420C-BBE3-ACC2B80F64D4}" type="slidenum">
              <a:rPr lang="en-US" smtClean="0"/>
              <a:t>1</a:t>
            </a:fld>
            <a:endParaRPr lang="en-US" dirty="0"/>
          </a:p>
        </p:txBody>
      </p:sp>
    </p:spTree>
    <p:extLst>
      <p:ext uri="{BB962C8B-B14F-4D97-AF65-F5344CB8AC3E}">
        <p14:creationId xmlns:p14="http://schemas.microsoft.com/office/powerpoint/2010/main" val="2942730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18</a:t>
            </a:fld>
            <a:endParaRPr lang="en-US" dirty="0"/>
          </a:p>
        </p:txBody>
      </p:sp>
    </p:spTree>
    <p:extLst>
      <p:ext uri="{BB962C8B-B14F-4D97-AF65-F5344CB8AC3E}">
        <p14:creationId xmlns:p14="http://schemas.microsoft.com/office/powerpoint/2010/main" val="3427941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Wesley Willis is sort of absurdist, very repetitive</a:t>
            </a:r>
          </a:p>
          <a:p>
            <a:r>
              <a:rPr lang="en-US" dirty="0" err="1"/>
              <a:t>Jandek’s</a:t>
            </a:r>
            <a:r>
              <a:rPr lang="en-US" dirty="0"/>
              <a:t> songs are occasionally instrumental, but more blues/folk-based.  Written almost like poetry.  Some are incredibly long pieces.</a:t>
            </a:r>
          </a:p>
          <a:p>
            <a:r>
              <a:rPr lang="en-US" dirty="0"/>
              <a:t>Daniel Johnston’s music is very simple. He conveys feelings very bluntly.</a:t>
            </a:r>
          </a:p>
        </p:txBody>
      </p:sp>
      <p:sp>
        <p:nvSpPr>
          <p:cNvPr id="4" name="Slide Number Placeholder 3"/>
          <p:cNvSpPr>
            <a:spLocks noGrp="1"/>
          </p:cNvSpPr>
          <p:nvPr>
            <p:ph type="sldNum" sz="quarter" idx="5"/>
          </p:nvPr>
        </p:nvSpPr>
        <p:spPr/>
        <p:txBody>
          <a:bodyPr/>
          <a:lstStyle/>
          <a:p>
            <a:fld id="{D40C6A29-4676-420C-BBE3-ACC2B80F64D4}" type="slidenum">
              <a:rPr lang="en-US" smtClean="0"/>
              <a:t>21</a:t>
            </a:fld>
            <a:endParaRPr lang="en-US" dirty="0"/>
          </a:p>
        </p:txBody>
      </p:sp>
    </p:spTree>
    <p:extLst>
      <p:ext uri="{BB962C8B-B14F-4D97-AF65-F5344CB8AC3E}">
        <p14:creationId xmlns:p14="http://schemas.microsoft.com/office/powerpoint/2010/main" val="714715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16 “rocks” in one song, and this is on an album with “rock” in the title.</a:t>
            </a:r>
          </a:p>
        </p:txBody>
      </p:sp>
      <p:sp>
        <p:nvSpPr>
          <p:cNvPr id="4" name="Slide Number Placeholder 3"/>
          <p:cNvSpPr>
            <a:spLocks noGrp="1"/>
          </p:cNvSpPr>
          <p:nvPr>
            <p:ph type="sldNum" sz="quarter" idx="5"/>
          </p:nvPr>
        </p:nvSpPr>
        <p:spPr/>
        <p:txBody>
          <a:bodyPr/>
          <a:lstStyle/>
          <a:p>
            <a:fld id="{D40C6A29-4676-420C-BBE3-ACC2B80F64D4}" type="slidenum">
              <a:rPr lang="en-US" smtClean="0"/>
              <a:t>22</a:t>
            </a:fld>
            <a:endParaRPr lang="en-US" dirty="0"/>
          </a:p>
        </p:txBody>
      </p:sp>
    </p:spTree>
    <p:extLst>
      <p:ext uri="{BB962C8B-B14F-4D97-AF65-F5344CB8AC3E}">
        <p14:creationId xmlns:p14="http://schemas.microsoft.com/office/powerpoint/2010/main" val="1432096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Wesley Willis’s lyrics are extremely repetitive, and though he has a large body of music, it all follows a fairly similar pattern.</a:t>
            </a:r>
          </a:p>
          <a:p>
            <a:r>
              <a:rPr lang="en-US" dirty="0"/>
              <a:t>Note the verse, chorus, verse, chorus pattern, where every chorus is the same line repeated 4 times.</a:t>
            </a:r>
          </a:p>
          <a:p>
            <a:r>
              <a:rPr lang="en-US" dirty="0"/>
              <a:t>Even though this song isn’t “rock and roll” related, it still ends with a “rock” line, then an advertisement tagline</a:t>
            </a:r>
          </a:p>
        </p:txBody>
      </p:sp>
      <p:sp>
        <p:nvSpPr>
          <p:cNvPr id="4" name="Slide Number Placeholder 3"/>
          <p:cNvSpPr>
            <a:spLocks noGrp="1"/>
          </p:cNvSpPr>
          <p:nvPr>
            <p:ph type="sldNum" sz="quarter" idx="5"/>
          </p:nvPr>
        </p:nvSpPr>
        <p:spPr/>
        <p:txBody>
          <a:bodyPr/>
          <a:lstStyle/>
          <a:p>
            <a:fld id="{D40C6A29-4676-420C-BBE3-ACC2B80F64D4}" type="slidenum">
              <a:rPr lang="en-US" smtClean="0"/>
              <a:t>23</a:t>
            </a:fld>
            <a:endParaRPr lang="en-US" dirty="0"/>
          </a:p>
        </p:txBody>
      </p:sp>
    </p:spTree>
    <p:extLst>
      <p:ext uri="{BB962C8B-B14F-4D97-AF65-F5344CB8AC3E}">
        <p14:creationId xmlns:p14="http://schemas.microsoft.com/office/powerpoint/2010/main" val="29815367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an excerpt of the lyrics</a:t>
            </a:r>
          </a:p>
        </p:txBody>
      </p:sp>
      <p:sp>
        <p:nvSpPr>
          <p:cNvPr id="4" name="Slide Number Placeholder 3"/>
          <p:cNvSpPr>
            <a:spLocks noGrp="1"/>
          </p:cNvSpPr>
          <p:nvPr>
            <p:ph type="sldNum" sz="quarter" idx="5"/>
          </p:nvPr>
        </p:nvSpPr>
        <p:spPr/>
        <p:txBody>
          <a:bodyPr/>
          <a:lstStyle/>
          <a:p>
            <a:fld id="{D40C6A29-4676-420C-BBE3-ACC2B80F64D4}" type="slidenum">
              <a:rPr lang="en-US" smtClean="0"/>
              <a:t>25</a:t>
            </a:fld>
            <a:endParaRPr lang="en-US" dirty="0"/>
          </a:p>
        </p:txBody>
      </p:sp>
    </p:spTree>
    <p:extLst>
      <p:ext uri="{BB962C8B-B14F-4D97-AF65-F5344CB8AC3E}">
        <p14:creationId xmlns:p14="http://schemas.microsoft.com/office/powerpoint/2010/main" val="3373329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26</a:t>
            </a:fld>
            <a:endParaRPr lang="en-US" dirty="0"/>
          </a:p>
        </p:txBody>
      </p:sp>
    </p:spTree>
    <p:extLst>
      <p:ext uri="{BB962C8B-B14F-4D97-AF65-F5344CB8AC3E}">
        <p14:creationId xmlns:p14="http://schemas.microsoft.com/office/powerpoint/2010/main" val="2963192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outsider music?</a:t>
            </a:r>
          </a:p>
          <a:p>
            <a:endParaRPr lang="en-US" dirty="0"/>
          </a:p>
          <a:p>
            <a:r>
              <a:rPr lang="en-US" dirty="0"/>
              <a:t>I decided to study outsider music because it’s an interest.  I had heard about Alexus Brown’s analysis of rap lyrics last year while she was working on it and was very intrigued!</a:t>
            </a:r>
          </a:p>
          <a:p>
            <a:endParaRPr lang="en-US" dirty="0"/>
          </a:p>
          <a:p>
            <a:r>
              <a:rPr lang="en-US" dirty="0"/>
              <a:t>I had tried to pick genres that were closer to my personal music taste (that way I’d have some emotional stake in the project and would want to work on it more often that not), but often, certain bands wouldn’t fit perfectly into a genre together, or the genres were extremely broad and included artists that I was a bit averse to.</a:t>
            </a:r>
          </a:p>
          <a:p>
            <a:endParaRPr lang="en-US" dirty="0"/>
          </a:p>
          <a:p>
            <a:r>
              <a:rPr lang="en-US" dirty="0"/>
              <a:t>I took a step back and went with something that I know a little bit less about, that way any </a:t>
            </a:r>
            <a:r>
              <a:rPr lang="en-US" i="1" dirty="0"/>
              <a:t>negative </a:t>
            </a:r>
            <a:r>
              <a:rPr lang="en-US" i="0" dirty="0"/>
              <a:t>emotions couldn’t influence my thoughts about the project!  Outsider music was well documented on Wikipedia, and I had seen a video essay about Outsider Music and the exploitation of vulnerable amateur artists on YouTube about a year ago.  There are so many facets to this genre, both musical and social.  It’s strange that, though the music spans many subgenres, the genre of outsider music does sound cohesive, perhaps because it’s frequently lo-fi and off-key.</a:t>
            </a:r>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2</a:t>
            </a:fld>
            <a:endParaRPr lang="en-US" dirty="0"/>
          </a:p>
        </p:txBody>
      </p:sp>
    </p:spTree>
    <p:extLst>
      <p:ext uri="{BB962C8B-B14F-4D97-AF65-F5344CB8AC3E}">
        <p14:creationId xmlns:p14="http://schemas.microsoft.com/office/powerpoint/2010/main" val="2523447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Musically, shares traits with lo-fi genre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 intentionally “outsider music”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Willis – Schizophrenia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Johnston - Bipolar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Wild Man Fischer – paranoid schizophrenia and bipolar</a:t>
            </a:r>
          </a:p>
          <a:p>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4</a:t>
            </a:fld>
            <a:endParaRPr lang="en-US" dirty="0"/>
          </a:p>
        </p:txBody>
      </p:sp>
    </p:spTree>
    <p:extLst>
      <p:ext uri="{BB962C8B-B14F-4D97-AF65-F5344CB8AC3E}">
        <p14:creationId xmlns:p14="http://schemas.microsoft.com/office/powerpoint/2010/main" val="2317303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Parentheticals were Wikipedia-specific, like (artist), (musician), (rapper)</a:t>
            </a:r>
          </a:p>
          <a:p>
            <a:r>
              <a:rPr lang="en-US" dirty="0"/>
              <a:t>Some names have quotation marks in them, like “Weird Paul” </a:t>
            </a:r>
            <a:r>
              <a:rPr lang="en-US" dirty="0" err="1"/>
              <a:t>Petroskey</a:t>
            </a:r>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8</a:t>
            </a:fld>
            <a:endParaRPr lang="en-US" dirty="0"/>
          </a:p>
        </p:txBody>
      </p:sp>
    </p:spTree>
    <p:extLst>
      <p:ext uri="{BB962C8B-B14F-4D97-AF65-F5344CB8AC3E}">
        <p14:creationId xmlns:p14="http://schemas.microsoft.com/office/powerpoint/2010/main" val="2100528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71 artists left after pulling lyrics, but some JSONs were just backgrounds of the artists with no lyrics (i.e., no data).</a:t>
            </a:r>
          </a:p>
          <a:p>
            <a:r>
              <a:rPr lang="en-US" dirty="0"/>
              <a:t>This leaves us with 63 artists total, which will later be reduced to 62 after some cleaning (one artists was identified as </a:t>
            </a:r>
          </a:p>
          <a:p>
            <a:r>
              <a:rPr lang="en-US" dirty="0"/>
              <a:t>entirely non-English).</a:t>
            </a:r>
          </a:p>
        </p:txBody>
      </p:sp>
      <p:sp>
        <p:nvSpPr>
          <p:cNvPr id="4" name="Slide Number Placeholder 3"/>
          <p:cNvSpPr>
            <a:spLocks noGrp="1"/>
          </p:cNvSpPr>
          <p:nvPr>
            <p:ph type="sldNum" sz="quarter" idx="5"/>
          </p:nvPr>
        </p:nvSpPr>
        <p:spPr/>
        <p:txBody>
          <a:bodyPr/>
          <a:lstStyle/>
          <a:p>
            <a:fld id="{D40C6A29-4676-420C-BBE3-ACC2B80F64D4}" type="slidenum">
              <a:rPr lang="en-US" smtClean="0"/>
              <a:t>9</a:t>
            </a:fld>
            <a:endParaRPr lang="en-US" dirty="0"/>
          </a:p>
        </p:txBody>
      </p:sp>
    </p:spTree>
    <p:extLst>
      <p:ext uri="{BB962C8B-B14F-4D97-AF65-F5344CB8AC3E}">
        <p14:creationId xmlns:p14="http://schemas.microsoft.com/office/powerpoint/2010/main" val="1614218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Used python functions like “strip” and “replace,” as well as regex</a:t>
            </a:r>
          </a:p>
          <a:p>
            <a:endParaRPr lang="en-US" dirty="0"/>
          </a:p>
          <a:p>
            <a:r>
              <a:rPr lang="en-US" dirty="0"/>
              <a:t>Song Title Lyrics:</a:t>
            </a:r>
          </a:p>
          <a:p>
            <a:pPr marL="171450" indent="-171450">
              <a:buFontTx/>
              <a:buChar char="-"/>
            </a:pPr>
            <a:r>
              <a:rPr lang="en-US" dirty="0"/>
              <a:t>Loops through </a:t>
            </a:r>
            <a:r>
              <a:rPr lang="en-US" dirty="0" err="1"/>
              <a:t>dataframe</a:t>
            </a:r>
            <a:endParaRPr lang="en-US" dirty="0"/>
          </a:p>
          <a:p>
            <a:pPr marL="171450" indent="-171450">
              <a:buFontTx/>
              <a:buChar char="-"/>
            </a:pPr>
            <a:r>
              <a:rPr lang="en-US" dirty="0"/>
              <a:t>Retrieves title string</a:t>
            </a:r>
          </a:p>
          <a:p>
            <a:pPr marL="171450" indent="-171450">
              <a:buFontTx/>
              <a:buChar char="-"/>
            </a:pPr>
            <a:r>
              <a:rPr lang="en-US" dirty="0"/>
              <a:t>Concatenates “ Lyrics”</a:t>
            </a:r>
          </a:p>
          <a:p>
            <a:pPr marL="171450" indent="-171450">
              <a:buFontTx/>
              <a:buChar char="-"/>
            </a:pPr>
            <a:r>
              <a:rPr lang="en-US" dirty="0"/>
              <a:t>Replace this string with the empty string</a:t>
            </a:r>
          </a:p>
          <a:p>
            <a:pPr marL="171450" indent="-171450">
              <a:buFontTx/>
              <a:buChar char="-"/>
            </a:pPr>
            <a:r>
              <a:rPr lang="en-US" i="1" dirty="0"/>
              <a:t>Stripping whitespace afterward was meant to adapt to multiple newlines after this “Lyrics” line</a:t>
            </a:r>
          </a:p>
          <a:p>
            <a:pPr marL="171450" indent="-171450">
              <a:buFontTx/>
              <a:buChar char="-"/>
            </a:pPr>
            <a:endParaRPr lang="en-US" i="0" dirty="0"/>
          </a:p>
          <a:p>
            <a:pPr marL="0" indent="0">
              <a:buFontTx/>
              <a:buNone/>
            </a:pPr>
            <a:r>
              <a:rPr lang="en-US" i="0" dirty="0"/>
              <a:t>1Embed:</a:t>
            </a:r>
          </a:p>
          <a:p>
            <a:pPr marL="171450" indent="-171450">
              <a:buFontTx/>
              <a:buChar char="-"/>
            </a:pPr>
            <a:r>
              <a:rPr lang="en-US" i="0" dirty="0"/>
              <a:t>Regex to represent any number of digits before “Embed”</a:t>
            </a:r>
          </a:p>
          <a:p>
            <a:pPr marL="171450" indent="-171450">
              <a:buFontTx/>
              <a:buChar char="-"/>
            </a:pPr>
            <a:endParaRPr lang="en-US" i="0" dirty="0"/>
          </a:p>
          <a:p>
            <a:pPr marL="0" indent="0">
              <a:buFontTx/>
              <a:buNone/>
            </a:pPr>
            <a:r>
              <a:rPr lang="en-US" i="0" dirty="0"/>
              <a:t>Transcription in progress:</a:t>
            </a:r>
          </a:p>
          <a:p>
            <a:pPr marL="171450" indent="-171450">
              <a:buFontTx/>
              <a:buChar char="-"/>
            </a:pPr>
            <a:r>
              <a:rPr lang="en-US" i="0" dirty="0"/>
              <a:t>Searched for this and found 6 identical lyrics</a:t>
            </a:r>
          </a:p>
          <a:p>
            <a:pPr marL="171450" indent="-171450">
              <a:buFontTx/>
              <a:buChar char="-"/>
            </a:pPr>
            <a:r>
              <a:rPr lang="en-US" i="0" dirty="0"/>
              <a:t>Just replaced these whole texts with “”</a:t>
            </a:r>
          </a:p>
          <a:p>
            <a:pPr marL="171450" indent="-171450">
              <a:buFontTx/>
              <a:buChar char="-"/>
            </a:pPr>
            <a:r>
              <a:rPr lang="en-US" i="0" dirty="0"/>
              <a:t>Later found out that similar lyrics are still in the data</a:t>
            </a:r>
          </a:p>
          <a:p>
            <a:pPr marL="171450" indent="-171450">
              <a:buFontTx/>
              <a:buChar char="-"/>
            </a:pPr>
            <a:endParaRPr lang="en-US" i="0" dirty="0"/>
          </a:p>
        </p:txBody>
      </p:sp>
      <p:sp>
        <p:nvSpPr>
          <p:cNvPr id="4" name="Slide Number Placeholder 3"/>
          <p:cNvSpPr>
            <a:spLocks noGrp="1"/>
          </p:cNvSpPr>
          <p:nvPr>
            <p:ph type="sldNum" sz="quarter" idx="5"/>
          </p:nvPr>
        </p:nvSpPr>
        <p:spPr/>
        <p:txBody>
          <a:bodyPr/>
          <a:lstStyle/>
          <a:p>
            <a:fld id="{D40C6A29-4676-420C-BBE3-ACC2B80F64D4}" type="slidenum">
              <a:rPr lang="en-US" smtClean="0"/>
              <a:t>10</a:t>
            </a:fld>
            <a:endParaRPr lang="en-US" dirty="0"/>
          </a:p>
        </p:txBody>
      </p:sp>
    </p:spTree>
    <p:extLst>
      <p:ext uri="{BB962C8B-B14F-4D97-AF65-F5344CB8AC3E}">
        <p14:creationId xmlns:p14="http://schemas.microsoft.com/office/powerpoint/2010/main" val="3657672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end, I didn’t really use the language detection that I had spent so much time on.  I was able to definitively remove anything that </a:t>
            </a:r>
            <a:r>
              <a:rPr lang="en-US" dirty="0" err="1"/>
              <a:t>spaCy</a:t>
            </a:r>
            <a:r>
              <a:rPr lang="en-US" dirty="0"/>
              <a:t> determined what Swedish or Japanese by visually scanning the data for those 2 languages.</a:t>
            </a:r>
          </a:p>
          <a:p>
            <a:endParaRPr lang="en-US" dirty="0"/>
          </a:p>
          <a:p>
            <a:r>
              <a:rPr lang="en-US" dirty="0"/>
              <a:t>Otherwise, because of the number of “nonsense” words in these lyrics, it’s difficult to filter out the non-English (but still a real language) lyrics without manually checking them all.</a:t>
            </a:r>
          </a:p>
        </p:txBody>
      </p:sp>
      <p:sp>
        <p:nvSpPr>
          <p:cNvPr id="4" name="Slide Number Placeholder 3"/>
          <p:cNvSpPr>
            <a:spLocks noGrp="1"/>
          </p:cNvSpPr>
          <p:nvPr>
            <p:ph type="sldNum" sz="quarter" idx="5"/>
          </p:nvPr>
        </p:nvSpPr>
        <p:spPr/>
        <p:txBody>
          <a:bodyPr/>
          <a:lstStyle/>
          <a:p>
            <a:fld id="{D40C6A29-4676-420C-BBE3-ACC2B80F64D4}" type="slidenum">
              <a:rPr lang="en-US" smtClean="0"/>
              <a:t>12</a:t>
            </a:fld>
            <a:endParaRPr lang="en-US" dirty="0"/>
          </a:p>
        </p:txBody>
      </p:sp>
    </p:spTree>
    <p:extLst>
      <p:ext uri="{BB962C8B-B14F-4D97-AF65-F5344CB8AC3E}">
        <p14:creationId xmlns:p14="http://schemas.microsoft.com/office/powerpoint/2010/main" val="4254211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ignore the percent formatting.  I’m having trouble understanding Matplotlib.</a:t>
            </a:r>
          </a:p>
          <a:p>
            <a:endParaRPr lang="en-US" dirty="0"/>
          </a:p>
          <a:p>
            <a:r>
              <a:rPr lang="en-US" dirty="0"/>
              <a:t>Note the major skew toward 4-5 artists!</a:t>
            </a:r>
          </a:p>
        </p:txBody>
      </p:sp>
      <p:sp>
        <p:nvSpPr>
          <p:cNvPr id="4" name="Slide Number Placeholder 3"/>
          <p:cNvSpPr>
            <a:spLocks noGrp="1"/>
          </p:cNvSpPr>
          <p:nvPr>
            <p:ph type="sldNum" sz="quarter" idx="5"/>
          </p:nvPr>
        </p:nvSpPr>
        <p:spPr/>
        <p:txBody>
          <a:bodyPr/>
          <a:lstStyle/>
          <a:p>
            <a:fld id="{D40C6A29-4676-420C-BBE3-ACC2B80F64D4}" type="slidenum">
              <a:rPr lang="en-US" smtClean="0"/>
              <a:t>14</a:t>
            </a:fld>
            <a:endParaRPr lang="en-US" dirty="0"/>
          </a:p>
        </p:txBody>
      </p:sp>
    </p:spTree>
    <p:extLst>
      <p:ext uri="{BB962C8B-B14F-4D97-AF65-F5344CB8AC3E}">
        <p14:creationId xmlns:p14="http://schemas.microsoft.com/office/powerpoint/2010/main" val="821294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graphs are intentionally horrid (or we’ll go with that, at least).  They are intended to illustrate just how massive this dataset is.</a:t>
            </a:r>
          </a:p>
          <a:p>
            <a:endParaRPr lang="en-US" dirty="0"/>
          </a:p>
          <a:p>
            <a:r>
              <a:rPr lang="en-US" dirty="0"/>
              <a:t>Ideally, my own dataset would match this distribution and cleaning style, but given the time and resources I have, comparing these sets as-is is my best option.</a:t>
            </a:r>
          </a:p>
        </p:txBody>
      </p:sp>
      <p:sp>
        <p:nvSpPr>
          <p:cNvPr id="4" name="Slide Number Placeholder 3"/>
          <p:cNvSpPr>
            <a:spLocks noGrp="1"/>
          </p:cNvSpPr>
          <p:nvPr>
            <p:ph type="sldNum" sz="quarter" idx="5"/>
          </p:nvPr>
        </p:nvSpPr>
        <p:spPr/>
        <p:txBody>
          <a:bodyPr/>
          <a:lstStyle/>
          <a:p>
            <a:fld id="{D40C6A29-4676-420C-BBE3-ACC2B80F64D4}" type="slidenum">
              <a:rPr lang="en-US" smtClean="0"/>
              <a:t>16</a:t>
            </a:fld>
            <a:endParaRPr lang="en-US" dirty="0"/>
          </a:p>
        </p:txBody>
      </p:sp>
    </p:spTree>
    <p:extLst>
      <p:ext uri="{BB962C8B-B14F-4D97-AF65-F5344CB8AC3E}">
        <p14:creationId xmlns:p14="http://schemas.microsoft.com/office/powerpoint/2010/main" val="228600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4/21/2022</a:t>
            </a:r>
            <a:endParaRPr lang="en-US" dirty="0">
              <a:solidFill>
                <a:prstClr val="black">
                  <a:tint val="75000"/>
                </a:prstClr>
              </a:solidFill>
            </a:endParaRP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4/21/2022</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a:solidFill>
                  <a:prstClr val="black">
                    <a:tint val="75000"/>
                  </a:prstClr>
                </a:solidFill>
              </a:rPr>
              <a:t>4/21/2022</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4/21/2022</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4/21/2022</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4/21/2022</a:t>
            </a:r>
            <a:endParaRPr lang="en-US" dirty="0">
              <a:solidFill>
                <a:prstClr val="black">
                  <a:tint val="75000"/>
                </a:prstClr>
              </a:solidFill>
            </a:endParaRP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4/21/2022</a:t>
            </a:r>
            <a:endParaRPr lang="en-US" dirty="0">
              <a:solidFill>
                <a:prstClr val="black">
                  <a:tint val="75000"/>
                </a:prstClr>
              </a:solidFill>
            </a:endParaRP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4/21/2022</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4/21/2022</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4/21/2022</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4/21/2022</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a:t>4/21/2022</a:t>
            </a:r>
            <a:endParaRPr lang="en-US" dirty="0"/>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a:t>A Linguistic Look Inside Outsider Music</a:t>
            </a:r>
            <a:endParaRPr lang="en-US" dirty="0"/>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4/21/2022</a:t>
            </a:r>
            <a:endParaRPr lang="en-US" dirty="0">
              <a:solidFill>
                <a:prstClr val="black">
                  <a:tint val="75000"/>
                </a:prstClr>
              </a:solidFill>
            </a:endParaRP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4/21/2022</a:t>
            </a:r>
            <a:endParaRPr lang="en-US" dirty="0">
              <a:solidFill>
                <a:prstClr val="black">
                  <a:tint val="75000"/>
                </a:prstClr>
              </a:solidFill>
            </a:endParaRP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a:solidFill>
                  <a:prstClr val="black">
                    <a:tint val="75000"/>
                  </a:prstClr>
                </a:solidFill>
              </a:rPr>
              <a:t>4/21/2022</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walkerkq/musiclyrics" TargetMode="Externa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hyperlink" Target="https://genius.com/Wesley-willis-rock-n-roll-mcdonalds-lyrics" TargetMode="Externa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hyperlink" Target="https://genius.com/Wesley-willis-i-whipped-batmans-ass-lyrics" TargetMode="Externa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hyperlink" Target="https://genius.com/Icejjfish-on-the-floor-lyrics"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hyperlink" Target="https://www.tonemadison.com/articles/drape-it-in-color-wesley-willis-chicago-comes-to-mmoca"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5.svg"/><Relationship Id="rId7" Type="http://schemas.openxmlformats.org/officeDocument/2006/relationships/image" Target="../media/image29.svg"/><Relationship Id="rId2" Type="http://schemas.openxmlformats.org/officeDocument/2006/relationships/image" Target="../media/image24.png"/><Relationship Id="rId1" Type="http://schemas.openxmlformats.org/officeDocument/2006/relationships/slideLayout" Target="../slideLayouts/slideLayout12.xml"/><Relationship Id="rId6" Type="http://schemas.openxmlformats.org/officeDocument/2006/relationships/image" Target="../media/image28.png"/><Relationship Id="rId5" Type="http://schemas.openxmlformats.org/officeDocument/2006/relationships/image" Target="../media/image27.sv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www.britannica.com/art/outsider-art" TargetMode="External"/><Relationship Id="rId1" Type="http://schemas.openxmlformats.org/officeDocument/2006/relationships/slideLayout" Target="../slideLayouts/slideLayout5.xml"/><Relationship Id="rId4" Type="http://schemas.openxmlformats.org/officeDocument/2006/relationships/hyperlink" Target="https://artuk.org/discover/stories/brutal-beauty-the-outsider-art-of-jean-dubuffet" TargetMode="Externa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thestrandmagazine.com/single-post/2019/09/04/exploring-outsider-music-an-interview-with-irwin-chusid" TargetMode="External"/><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Category:Outsider_musicians"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hyperlink" Target="https://pypi.org/project/lyricsgenius/"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p:txBody>
          <a:bodyPr/>
          <a:lstStyle/>
          <a:p>
            <a:r>
              <a:rPr lang="en-US" dirty="0">
                <a:solidFill>
                  <a:srgbClr val="FFFFFF"/>
                </a:solidFill>
              </a:rPr>
              <a:t>A Linguistic Look Inside Outsider Music</a:t>
            </a:r>
            <a:endParaRPr lang="en-US" dirty="0"/>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p:txBody>
          <a:bodyPr/>
          <a:lstStyle/>
          <a:p>
            <a:r>
              <a:rPr lang="en-US" dirty="0">
                <a:solidFill>
                  <a:srgbClr val="FFFFFF"/>
                </a:solidFill>
              </a:rPr>
              <a:t>Emma McKibbin</a:t>
            </a:r>
            <a:endParaRPr lang="en-US" dirty="0"/>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C85A2-3B4F-4636-8BFB-C4F7E004BA12}"/>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54444075-0470-44E2-9986-EED7FC77B013}"/>
              </a:ext>
            </a:extLst>
          </p:cNvPr>
          <p:cNvSpPr>
            <a:spLocks noGrp="1"/>
          </p:cNvSpPr>
          <p:nvPr>
            <p:ph idx="1"/>
          </p:nvPr>
        </p:nvSpPr>
        <p:spPr>
          <a:xfrm>
            <a:off x="1181100" y="1791826"/>
            <a:ext cx="9829800" cy="3859742"/>
          </a:xfrm>
        </p:spPr>
        <p:txBody>
          <a:bodyPr>
            <a:normAutofit lnSpcReduction="10000"/>
          </a:bodyPr>
          <a:lstStyle/>
          <a:p>
            <a:r>
              <a:rPr lang="en-US" dirty="0"/>
              <a:t>Load JSONs to data frame</a:t>
            </a:r>
          </a:p>
          <a:p>
            <a:r>
              <a:rPr lang="en-US" b="1" dirty="0">
                <a:solidFill>
                  <a:schemeClr val="accent2"/>
                </a:solidFill>
              </a:rPr>
              <a:t>What needed cleaning?</a:t>
            </a:r>
          </a:p>
          <a:p>
            <a:pPr lvl="1">
              <a:lnSpc>
                <a:spcPct val="100000"/>
              </a:lnSpc>
            </a:pPr>
            <a:r>
              <a:rPr lang="en-US" dirty="0"/>
              <a:t>“</a:t>
            </a:r>
            <a:r>
              <a:rPr lang="en-US" i="1" dirty="0"/>
              <a:t>Song Title </a:t>
            </a:r>
            <a:r>
              <a:rPr lang="en-US" dirty="0"/>
              <a:t>Lyrics” at the beginning of all lyric data</a:t>
            </a:r>
          </a:p>
          <a:p>
            <a:pPr lvl="1">
              <a:lnSpc>
                <a:spcPct val="100000"/>
              </a:lnSpc>
            </a:pPr>
            <a:r>
              <a:rPr lang="en-US" dirty="0"/>
              <a:t>“1Embed” at the end of some lyric data</a:t>
            </a:r>
          </a:p>
          <a:p>
            <a:pPr lvl="1">
              <a:lnSpc>
                <a:spcPct val="100000"/>
              </a:lnSpc>
            </a:pPr>
            <a:r>
              <a:rPr lang="en-US" dirty="0"/>
              <a:t>“Transcription in progress…”</a:t>
            </a:r>
          </a:p>
          <a:p>
            <a:pPr lvl="1">
              <a:lnSpc>
                <a:spcPct val="100000"/>
              </a:lnSpc>
            </a:pPr>
            <a:r>
              <a:rPr lang="en-US" dirty="0"/>
              <a:t>Stripping whitespace</a:t>
            </a:r>
          </a:p>
          <a:p>
            <a:pPr lvl="1">
              <a:lnSpc>
                <a:spcPct val="100000"/>
              </a:lnSpc>
            </a:pPr>
            <a:r>
              <a:rPr lang="en-US" dirty="0"/>
              <a:t>“\n” and other formatting characters</a:t>
            </a:r>
          </a:p>
          <a:p>
            <a:pPr lvl="1">
              <a:lnSpc>
                <a:spcPct val="100000"/>
              </a:lnSpc>
            </a:pPr>
            <a:r>
              <a:rPr lang="en-US" dirty="0"/>
              <a:t>Standardization of punctuation (… and ‘)</a:t>
            </a:r>
          </a:p>
          <a:p>
            <a:pPr lvl="1">
              <a:lnSpc>
                <a:spcPct val="100000"/>
              </a:lnSpc>
            </a:pPr>
            <a:r>
              <a:rPr lang="en-US" dirty="0"/>
              <a:t>Remove empty string lyric entries or “instrumental”</a:t>
            </a:r>
          </a:p>
        </p:txBody>
      </p:sp>
      <p:sp>
        <p:nvSpPr>
          <p:cNvPr id="4" name="Date Placeholder 3">
            <a:extLst>
              <a:ext uri="{FF2B5EF4-FFF2-40B4-BE49-F238E27FC236}">
                <a16:creationId xmlns:a16="http://schemas.microsoft.com/office/drawing/2014/main" id="{02955799-1F7E-4882-8300-56243850259F}"/>
              </a:ext>
            </a:extLst>
          </p:cNvPr>
          <p:cNvSpPr>
            <a:spLocks noGrp="1"/>
          </p:cNvSpPr>
          <p:nvPr>
            <p:ph type="dt" sz="half" idx="10"/>
          </p:nvPr>
        </p:nvSpPr>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6E816B96-57C6-46F5-869A-80D4645599C3}"/>
              </a:ext>
            </a:extLst>
          </p:cNvPr>
          <p:cNvSpPr>
            <a:spLocks noGrp="1"/>
          </p:cNvSpPr>
          <p:nvPr>
            <p:ph type="ftr" sz="quarter" idx="11"/>
          </p:nvPr>
        </p:nvSpPr>
        <p:spPr/>
        <p:txBody>
          <a:body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9D8F179E-4AF9-4D4F-919A-7E228289B6CA}"/>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10</a:t>
            </a:fld>
            <a:endParaRPr lang="en-US" dirty="0">
              <a:solidFill>
                <a:prstClr val="black">
                  <a:tint val="75000"/>
                </a:prstClr>
              </a:solidFill>
            </a:endParaRPr>
          </a:p>
        </p:txBody>
      </p:sp>
    </p:spTree>
    <p:extLst>
      <p:ext uri="{BB962C8B-B14F-4D97-AF65-F5344CB8AC3E}">
        <p14:creationId xmlns:p14="http://schemas.microsoft.com/office/powerpoint/2010/main" val="2940686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AC2E7-8618-424A-89B2-890B259C1C2B}"/>
              </a:ext>
            </a:extLst>
          </p:cNvPr>
          <p:cNvSpPr>
            <a:spLocks noGrp="1"/>
          </p:cNvSpPr>
          <p:nvPr>
            <p:ph type="title"/>
          </p:nvPr>
        </p:nvSpPr>
        <p:spPr/>
        <p:txBody>
          <a:bodyPr/>
          <a:lstStyle/>
          <a:p>
            <a:r>
              <a:rPr lang="en-US" dirty="0"/>
              <a:t>What did NOT need cleaning?</a:t>
            </a:r>
          </a:p>
        </p:txBody>
      </p:sp>
      <p:sp>
        <p:nvSpPr>
          <p:cNvPr id="4" name="Date Placeholder 3">
            <a:extLst>
              <a:ext uri="{FF2B5EF4-FFF2-40B4-BE49-F238E27FC236}">
                <a16:creationId xmlns:a16="http://schemas.microsoft.com/office/drawing/2014/main" id="{9354D114-FC3D-4DA9-8778-B33795815D2D}"/>
              </a:ext>
            </a:extLst>
          </p:cNvPr>
          <p:cNvSpPr>
            <a:spLocks noGrp="1"/>
          </p:cNvSpPr>
          <p:nvPr>
            <p:ph type="dt" sz="half" idx="10"/>
          </p:nvPr>
        </p:nvSpPr>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CF8FD036-9EA6-4581-83EB-7F2F6F5D57FC}"/>
              </a:ext>
            </a:extLst>
          </p:cNvPr>
          <p:cNvSpPr>
            <a:spLocks noGrp="1"/>
          </p:cNvSpPr>
          <p:nvPr>
            <p:ph type="ftr" sz="quarter" idx="11"/>
          </p:nvPr>
        </p:nvSpPr>
        <p:spPr/>
        <p:txBody>
          <a:body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87CD44CB-BCC5-453D-A54E-4ABBE88F1BDE}"/>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11</a:t>
            </a:fld>
            <a:endParaRPr lang="en-US" dirty="0">
              <a:solidFill>
                <a:prstClr val="black">
                  <a:tint val="75000"/>
                </a:prstClr>
              </a:solidFill>
            </a:endParaRPr>
          </a:p>
        </p:txBody>
      </p:sp>
      <p:sp>
        <p:nvSpPr>
          <p:cNvPr id="3" name="Content Placeholder 2">
            <a:extLst>
              <a:ext uri="{FF2B5EF4-FFF2-40B4-BE49-F238E27FC236}">
                <a16:creationId xmlns:a16="http://schemas.microsoft.com/office/drawing/2014/main" id="{6FCA26BF-8B78-4853-B3C5-2E70C515BCD0}"/>
              </a:ext>
            </a:extLst>
          </p:cNvPr>
          <p:cNvSpPr>
            <a:spLocks noGrp="1"/>
          </p:cNvSpPr>
          <p:nvPr>
            <p:ph idx="1"/>
          </p:nvPr>
        </p:nvSpPr>
        <p:spPr>
          <a:xfrm>
            <a:off x="838200" y="1349308"/>
            <a:ext cx="10515600" cy="3859742"/>
          </a:xfrm>
        </p:spPr>
        <p:txBody>
          <a:bodyPr anchor="ctr"/>
          <a:lstStyle/>
          <a:p>
            <a:pPr marL="0" indent="0">
              <a:buNone/>
            </a:pPr>
            <a:r>
              <a:rPr lang="en-US" dirty="0"/>
              <a:t>Foreign languages.  </a:t>
            </a:r>
            <a:r>
              <a:rPr lang="en-US" sz="1600" dirty="0"/>
              <a:t>But I discovered this fact too late </a:t>
            </a:r>
            <a:r>
              <a:rPr lang="en-US" sz="1600" dirty="0">
                <a:sym typeface="Wingdings" panose="05000000000000000000" pitchFamily="2" charset="2"/>
              </a:rPr>
              <a:t></a:t>
            </a:r>
            <a:endParaRPr lang="en-US" dirty="0"/>
          </a:p>
          <a:p>
            <a:pPr lvl="1"/>
            <a:r>
              <a:rPr lang="en-US" dirty="0"/>
              <a:t>I spent too much time on trying to identify non-English lyrics.</a:t>
            </a:r>
          </a:p>
        </p:txBody>
      </p:sp>
    </p:spTree>
    <p:extLst>
      <p:ext uri="{BB962C8B-B14F-4D97-AF65-F5344CB8AC3E}">
        <p14:creationId xmlns:p14="http://schemas.microsoft.com/office/powerpoint/2010/main" val="2190396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DF07D8-C0A9-4CCE-86B8-23D65BF3FE4E}"/>
              </a:ext>
            </a:extLst>
          </p:cNvPr>
          <p:cNvSpPr>
            <a:spLocks noGrp="1"/>
          </p:cNvSpPr>
          <p:nvPr>
            <p:ph type="title"/>
          </p:nvPr>
        </p:nvSpPr>
        <p:spPr>
          <a:xfrm>
            <a:off x="838200" y="365125"/>
            <a:ext cx="5393361" cy="1325563"/>
          </a:xfrm>
        </p:spPr>
        <p:txBody>
          <a:bodyPr>
            <a:normAutofit/>
          </a:bodyPr>
          <a:lstStyle/>
          <a:p>
            <a:r>
              <a:rPr lang="en-US" dirty="0"/>
              <a:t>Language Detection!</a:t>
            </a:r>
          </a:p>
        </p:txBody>
      </p:sp>
      <p:sp>
        <p:nvSpPr>
          <p:cNvPr id="15" name="Freeform: Shape 14">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7D7007E-C38F-4147-920F-B8EBD6A97874}"/>
              </a:ext>
            </a:extLst>
          </p:cNvPr>
          <p:cNvSpPr>
            <a:spLocks noGrp="1"/>
          </p:cNvSpPr>
          <p:nvPr>
            <p:ph idx="1"/>
          </p:nvPr>
        </p:nvSpPr>
        <p:spPr>
          <a:xfrm>
            <a:off x="838200" y="1825625"/>
            <a:ext cx="5393361" cy="4351338"/>
          </a:xfrm>
        </p:spPr>
        <p:txBody>
          <a:bodyPr>
            <a:normAutofit/>
          </a:bodyPr>
          <a:lstStyle/>
          <a:p>
            <a:pPr marL="0" indent="0">
              <a:buNone/>
            </a:pPr>
            <a:r>
              <a:rPr lang="en-US" sz="2000" b="1" dirty="0"/>
              <a:t>Rudimentary Version:</a:t>
            </a:r>
          </a:p>
          <a:p>
            <a:r>
              <a:rPr lang="en-US" sz="2000" dirty="0"/>
              <a:t>Detecting characters that can’t be encoded in ASCII</a:t>
            </a:r>
          </a:p>
          <a:p>
            <a:pPr lvl="1"/>
            <a:r>
              <a:rPr lang="en-US" sz="2000" dirty="0"/>
              <a:t>More useful for detecting unanticipated formatting characters</a:t>
            </a:r>
          </a:p>
          <a:p>
            <a:pPr lvl="1"/>
            <a:r>
              <a:rPr lang="en-US" sz="2000" dirty="0"/>
              <a:t>Difficult to find a % non-English cutoff</a:t>
            </a:r>
          </a:p>
          <a:p>
            <a:pPr marL="457200" lvl="1" indent="0">
              <a:buNone/>
            </a:pPr>
            <a:endParaRPr lang="en-US" sz="2000" dirty="0"/>
          </a:p>
          <a:p>
            <a:pPr marL="0" indent="0">
              <a:buNone/>
            </a:pPr>
            <a:r>
              <a:rPr lang="en-US" sz="2000" b="1" dirty="0" err="1"/>
              <a:t>spaCy</a:t>
            </a:r>
            <a:r>
              <a:rPr lang="en-US" sz="2000" b="1" dirty="0"/>
              <a:t> Language Detector:</a:t>
            </a:r>
          </a:p>
          <a:p>
            <a:r>
              <a:rPr lang="en-US" sz="2000" dirty="0"/>
              <a:t>Better at guaranteeing a fully English dataset</a:t>
            </a:r>
          </a:p>
          <a:p>
            <a:pPr lvl="1"/>
            <a:r>
              <a:rPr lang="en-US" sz="2000" dirty="0"/>
              <a:t>However, many false positives </a:t>
            </a:r>
            <a:r>
              <a:rPr lang="en-US" sz="2000" dirty="0">
                <a:sym typeface="Wingdings" panose="05000000000000000000" pitchFamily="2" charset="2"/>
              </a:rPr>
              <a:t></a:t>
            </a:r>
          </a:p>
          <a:p>
            <a:pPr lvl="1"/>
            <a:r>
              <a:rPr lang="en-US" sz="2000" dirty="0">
                <a:sym typeface="Wingdings" panose="05000000000000000000" pitchFamily="2" charset="2"/>
              </a:rPr>
              <a:t>Removed Swedish and Japanese</a:t>
            </a:r>
            <a:endParaRPr lang="en-US" sz="2000" dirty="0"/>
          </a:p>
        </p:txBody>
      </p:sp>
      <p:sp>
        <p:nvSpPr>
          <p:cNvPr id="17" name="Oval 16">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descr="Text, letter&#10;&#10;Description automatically generated">
            <a:extLst>
              <a:ext uri="{FF2B5EF4-FFF2-40B4-BE49-F238E27FC236}">
                <a16:creationId xmlns:a16="http://schemas.microsoft.com/office/drawing/2014/main" id="{C3C49BCB-E31B-4FA6-8D74-237D01BA7542}"/>
              </a:ext>
            </a:extLst>
          </p:cNvPr>
          <p:cNvPicPr>
            <a:picLocks noChangeAspect="1"/>
          </p:cNvPicPr>
          <p:nvPr/>
        </p:nvPicPr>
        <p:blipFill>
          <a:blip r:embed="rId3"/>
          <a:stretch>
            <a:fillRect/>
          </a:stretch>
        </p:blipFill>
        <p:spPr>
          <a:xfrm>
            <a:off x="6531116" y="2084152"/>
            <a:ext cx="5382217" cy="2852575"/>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9" name="Freeform: Shape 18">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1" name="Straight Connector 20">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3274AC98-3D73-4AF7-A002-CDE93C0E03F7}"/>
              </a:ext>
            </a:extLst>
          </p:cNvPr>
          <p:cNvSpPr>
            <a:spLocks noGrp="1"/>
          </p:cNvSpPr>
          <p:nvPr>
            <p:ph type="dt" sz="half" idx="10"/>
          </p:nvPr>
        </p:nvSpPr>
        <p:spPr>
          <a:xfrm>
            <a:off x="838200" y="6356350"/>
            <a:ext cx="1905000" cy="365125"/>
          </a:xfrm>
        </p:spPr>
        <p:txBody>
          <a:bodyPr>
            <a:normAutofit/>
          </a:bodyPr>
          <a:lstStyle/>
          <a:p>
            <a:pPr>
              <a:spcAft>
                <a:spcPts val="600"/>
              </a:spcAft>
              <a:defRPr/>
            </a:pPr>
            <a:r>
              <a:rPr lang="en-US">
                <a:solidFill>
                  <a:prstClr val="black">
                    <a:tint val="75000"/>
                  </a:prstClr>
                </a:solidFill>
              </a:rPr>
              <a:t>4/21/2022</a:t>
            </a:r>
          </a:p>
        </p:txBody>
      </p:sp>
      <p:sp>
        <p:nvSpPr>
          <p:cNvPr id="5" name="Footer Placeholder 4">
            <a:extLst>
              <a:ext uri="{FF2B5EF4-FFF2-40B4-BE49-F238E27FC236}">
                <a16:creationId xmlns:a16="http://schemas.microsoft.com/office/drawing/2014/main" id="{74E9AD47-A4AF-4809-8A3E-E6D42DB48C5C}"/>
              </a:ext>
            </a:extLst>
          </p:cNvPr>
          <p:cNvSpPr>
            <a:spLocks noGrp="1"/>
          </p:cNvSpPr>
          <p:nvPr>
            <p:ph type="ftr" sz="quarter" idx="11"/>
          </p:nvPr>
        </p:nvSpPr>
        <p:spPr>
          <a:xfrm>
            <a:off x="2858610" y="6356350"/>
            <a:ext cx="3372951" cy="365125"/>
          </a:xfrm>
        </p:spPr>
        <p:txBody>
          <a:bodyPr>
            <a:normAutofit/>
          </a:bodyPr>
          <a:lstStyle/>
          <a:p>
            <a:pPr algn="r">
              <a:spcAft>
                <a:spcPts val="600"/>
              </a:spcAft>
              <a:defRPr/>
            </a:pPr>
            <a:r>
              <a:rPr lang="en-US">
                <a:solidFill>
                  <a:prstClr val="black">
                    <a:tint val="75000"/>
                  </a:prstClr>
                </a:solidFill>
              </a:rPr>
              <a:t>A Linguistic Look Inside Outsider Music</a:t>
            </a:r>
          </a:p>
        </p:txBody>
      </p:sp>
      <p:sp>
        <p:nvSpPr>
          <p:cNvPr id="23" name="Freeform: Shape 22">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6BD2C24A-F97B-4B94-B04A-4CA246CEE6C7}"/>
              </a:ext>
            </a:extLst>
          </p:cNvPr>
          <p:cNvSpPr>
            <a:spLocks noGrp="1"/>
          </p:cNvSpPr>
          <p:nvPr>
            <p:ph type="sldNum" sz="quarter" idx="12"/>
          </p:nvPr>
        </p:nvSpPr>
        <p:spPr>
          <a:xfrm>
            <a:off x="10030244" y="6356350"/>
            <a:ext cx="1323555" cy="365125"/>
          </a:xfrm>
        </p:spPr>
        <p:txBody>
          <a:bodyPr>
            <a:normAutofit/>
          </a:bodyPr>
          <a:lstStyle/>
          <a:p>
            <a:pPr>
              <a:spcAft>
                <a:spcPts val="600"/>
              </a:spcAft>
              <a:defRPr/>
            </a:pPr>
            <a:fld id="{D76B855D-E9CC-4FF8-AD85-6CDC7B89A0DE}" type="slidenum">
              <a:rPr lang="en-US" smtClean="0">
                <a:solidFill>
                  <a:prstClr val="black">
                    <a:tint val="75000"/>
                  </a:prstClr>
                </a:solidFill>
              </a:rPr>
              <a:pPr>
                <a:spcAft>
                  <a:spcPts val="600"/>
                </a:spcAft>
                <a:defRPr/>
              </a:pPr>
              <a:t>12</a:t>
            </a:fld>
            <a:endParaRPr lang="en-US">
              <a:solidFill>
                <a:prstClr val="black">
                  <a:tint val="75000"/>
                </a:prstClr>
              </a:solidFill>
            </a:endParaRPr>
          </a:p>
        </p:txBody>
      </p:sp>
      <p:sp>
        <p:nvSpPr>
          <p:cNvPr id="27" name="Freeform: Shape 26">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7257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657EA44-74B9-4901-ACDF-A3B09F9E1B43}"/>
              </a:ext>
            </a:extLst>
          </p:cNvPr>
          <p:cNvSpPr>
            <a:spLocks noGrp="1"/>
          </p:cNvSpPr>
          <p:nvPr>
            <p:ph type="title"/>
          </p:nvPr>
        </p:nvSpPr>
        <p:spPr>
          <a:xfrm>
            <a:off x="3316224" y="1309182"/>
            <a:ext cx="5559552" cy="2514600"/>
          </a:xfrm>
        </p:spPr>
        <p:txBody>
          <a:bodyPr/>
          <a:lstStyle/>
          <a:p>
            <a:r>
              <a:rPr lang="en-US" dirty="0"/>
              <a:t>Analysis</a:t>
            </a:r>
          </a:p>
        </p:txBody>
      </p:sp>
      <p:sp>
        <p:nvSpPr>
          <p:cNvPr id="4" name="Date Placeholder 3">
            <a:extLst>
              <a:ext uri="{FF2B5EF4-FFF2-40B4-BE49-F238E27FC236}">
                <a16:creationId xmlns:a16="http://schemas.microsoft.com/office/drawing/2014/main" id="{292BBA4B-153A-436E-9698-D16A6416B46E}"/>
              </a:ext>
            </a:extLst>
          </p:cNvPr>
          <p:cNvSpPr>
            <a:spLocks noGrp="1"/>
          </p:cNvSpPr>
          <p:nvPr>
            <p:ph type="dt" sz="half" idx="4294967295"/>
          </p:nvPr>
        </p:nvSpPr>
        <p:spPr>
          <a:xfrm>
            <a:off x="0" y="6356350"/>
            <a:ext cx="2743200" cy="365125"/>
          </a:xfrm>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52DA8CB0-EE1A-4716-9BBA-63FD76074BE8}"/>
              </a:ext>
            </a:extLst>
          </p:cNvPr>
          <p:cNvSpPr>
            <a:spLocks noGrp="1"/>
          </p:cNvSpPr>
          <p:nvPr>
            <p:ph type="ftr" sz="quarter" idx="4294967295"/>
          </p:nvPr>
        </p:nvSpPr>
        <p:spPr>
          <a:xfrm>
            <a:off x="0" y="6356350"/>
            <a:ext cx="4114800" cy="365125"/>
          </a:xfrm>
        </p:spPr>
        <p:txBody>
          <a:body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55C16886-E991-4452-92D0-B3E7D7BAA793}"/>
              </a:ext>
            </a:extLst>
          </p:cNvPr>
          <p:cNvSpPr>
            <a:spLocks noGrp="1"/>
          </p:cNvSpPr>
          <p:nvPr>
            <p:ph type="sldNum" sz="quarter" idx="4294967295"/>
          </p:nvPr>
        </p:nvSpPr>
        <p:spPr>
          <a:xfrm>
            <a:off x="9448800" y="6356350"/>
            <a:ext cx="2743200" cy="365125"/>
          </a:xfrm>
        </p:spPr>
        <p:txBody>
          <a:bodyPr/>
          <a:lstStyle/>
          <a:p>
            <a:pPr>
              <a:defRPr/>
            </a:pPr>
            <a:fld id="{D76B855D-E9CC-4FF8-AD85-6CDC7B89A0DE}" type="slidenum">
              <a:rPr lang="en-US" smtClean="0">
                <a:solidFill>
                  <a:prstClr val="black">
                    <a:tint val="75000"/>
                  </a:prstClr>
                </a:solidFill>
              </a:rPr>
              <a:pPr>
                <a:defRPr/>
              </a:pPr>
              <a:t>13</a:t>
            </a:fld>
            <a:endParaRPr lang="en-US" dirty="0">
              <a:solidFill>
                <a:prstClr val="black">
                  <a:tint val="75000"/>
                </a:prstClr>
              </a:solidFill>
            </a:endParaRPr>
          </a:p>
        </p:txBody>
      </p:sp>
    </p:spTree>
    <p:extLst>
      <p:ext uri="{BB962C8B-B14F-4D97-AF65-F5344CB8AC3E}">
        <p14:creationId xmlns:p14="http://schemas.microsoft.com/office/powerpoint/2010/main" val="3916771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3C493-6056-45C8-85B7-E04E89D10291}"/>
              </a:ext>
            </a:extLst>
          </p:cNvPr>
          <p:cNvSpPr>
            <a:spLocks noGrp="1"/>
          </p:cNvSpPr>
          <p:nvPr>
            <p:ph type="title"/>
          </p:nvPr>
        </p:nvSpPr>
        <p:spPr/>
        <p:txBody>
          <a:bodyPr/>
          <a:lstStyle/>
          <a:p>
            <a:r>
              <a:rPr lang="en-US" dirty="0"/>
              <a:t>Beginning Analysis</a:t>
            </a:r>
          </a:p>
        </p:txBody>
      </p:sp>
      <p:sp>
        <p:nvSpPr>
          <p:cNvPr id="6" name="Content Placeholder 5">
            <a:extLst>
              <a:ext uri="{FF2B5EF4-FFF2-40B4-BE49-F238E27FC236}">
                <a16:creationId xmlns:a16="http://schemas.microsoft.com/office/drawing/2014/main" id="{BA01CCDE-CE1B-4BA0-A925-134FB78E17BF}"/>
              </a:ext>
            </a:extLst>
          </p:cNvPr>
          <p:cNvSpPr>
            <a:spLocks noGrp="1"/>
          </p:cNvSpPr>
          <p:nvPr>
            <p:ph idx="1"/>
          </p:nvPr>
        </p:nvSpPr>
        <p:spPr>
          <a:xfrm>
            <a:off x="1179576" y="1911096"/>
            <a:ext cx="5539276" cy="3859742"/>
          </a:xfrm>
        </p:spPr>
        <p:txBody>
          <a:bodyPr/>
          <a:lstStyle/>
          <a:p>
            <a:r>
              <a:rPr lang="en-US" dirty="0"/>
              <a:t>3,102 lyric entries</a:t>
            </a:r>
          </a:p>
          <a:p>
            <a:r>
              <a:rPr lang="en-US" dirty="0"/>
              <a:t>62 unique artists</a:t>
            </a:r>
          </a:p>
          <a:p>
            <a:pPr lvl="1"/>
            <a:r>
              <a:rPr lang="en-US" dirty="0"/>
              <a:t>561 songs by Wesley Willis (18.1%)</a:t>
            </a:r>
          </a:p>
          <a:p>
            <a:endParaRPr lang="en-US" dirty="0"/>
          </a:p>
        </p:txBody>
      </p:sp>
      <p:sp>
        <p:nvSpPr>
          <p:cNvPr id="3" name="Date Placeholder 2">
            <a:extLst>
              <a:ext uri="{FF2B5EF4-FFF2-40B4-BE49-F238E27FC236}">
                <a16:creationId xmlns:a16="http://schemas.microsoft.com/office/drawing/2014/main" id="{5D617D72-A75E-478B-800E-DB0000952A83}"/>
              </a:ext>
            </a:extLst>
          </p:cNvPr>
          <p:cNvSpPr>
            <a:spLocks noGrp="1"/>
          </p:cNvSpPr>
          <p:nvPr>
            <p:ph type="dt" sz="half" idx="10"/>
          </p:nvPr>
        </p:nvSpPr>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FDC0FEAE-0E44-4EF1-8B93-058600C0450F}"/>
              </a:ext>
            </a:extLst>
          </p:cNvPr>
          <p:cNvSpPr>
            <a:spLocks noGrp="1"/>
          </p:cNvSpPr>
          <p:nvPr>
            <p:ph type="ftr" sz="quarter" idx="11"/>
          </p:nvPr>
        </p:nvSpPr>
        <p:spPr/>
        <p:txBody>
          <a:body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9070946D-561E-4B60-8B06-D7698FDEF842}"/>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14</a:t>
            </a:fld>
            <a:endParaRPr lang="en-US" dirty="0">
              <a:solidFill>
                <a:prstClr val="black">
                  <a:tint val="75000"/>
                </a:prstClr>
              </a:solidFill>
            </a:endParaRPr>
          </a:p>
        </p:txBody>
      </p:sp>
      <p:pic>
        <p:nvPicPr>
          <p:cNvPr id="8" name="Picture 7" descr="Chart, pie chart&#10;&#10;Description automatically generated">
            <a:extLst>
              <a:ext uri="{FF2B5EF4-FFF2-40B4-BE49-F238E27FC236}">
                <a16:creationId xmlns:a16="http://schemas.microsoft.com/office/drawing/2014/main" id="{11C270D2-076D-4D67-95E3-791BAC07229E}"/>
              </a:ext>
            </a:extLst>
          </p:cNvPr>
          <p:cNvPicPr>
            <a:picLocks noChangeAspect="1"/>
          </p:cNvPicPr>
          <p:nvPr/>
        </p:nvPicPr>
        <p:blipFill>
          <a:blip r:embed="rId3"/>
          <a:stretch>
            <a:fillRect/>
          </a:stretch>
        </p:blipFill>
        <p:spPr>
          <a:xfrm>
            <a:off x="7179385" y="1777565"/>
            <a:ext cx="4954306" cy="3302870"/>
          </a:xfrm>
          <a:prstGeom prst="rect">
            <a:avLst/>
          </a:prstGeom>
        </p:spPr>
      </p:pic>
    </p:spTree>
    <p:extLst>
      <p:ext uri="{BB962C8B-B14F-4D97-AF65-F5344CB8AC3E}">
        <p14:creationId xmlns:p14="http://schemas.microsoft.com/office/powerpoint/2010/main" val="1028816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EA2DCDD-3170-418B-BCAB-89AF1349E064}"/>
              </a:ext>
            </a:extLst>
          </p:cNvPr>
          <p:cNvSpPr>
            <a:spLocks noGrp="1"/>
          </p:cNvSpPr>
          <p:nvPr>
            <p:ph type="title"/>
          </p:nvPr>
        </p:nvSpPr>
        <p:spPr/>
        <p:txBody>
          <a:bodyPr/>
          <a:lstStyle/>
          <a:p>
            <a:r>
              <a:rPr lang="en-US" dirty="0"/>
              <a:t>Popular Music</a:t>
            </a:r>
          </a:p>
        </p:txBody>
      </p:sp>
      <p:sp>
        <p:nvSpPr>
          <p:cNvPr id="9" name="Content Placeholder 8">
            <a:extLst>
              <a:ext uri="{FF2B5EF4-FFF2-40B4-BE49-F238E27FC236}">
                <a16:creationId xmlns:a16="http://schemas.microsoft.com/office/drawing/2014/main" id="{7797CC6C-1936-46B9-B7C8-A43750794D16}"/>
              </a:ext>
            </a:extLst>
          </p:cNvPr>
          <p:cNvSpPr>
            <a:spLocks noGrp="1"/>
          </p:cNvSpPr>
          <p:nvPr>
            <p:ph idx="1"/>
          </p:nvPr>
        </p:nvSpPr>
        <p:spPr>
          <a:xfrm>
            <a:off x="1181100" y="1536343"/>
            <a:ext cx="9829800" cy="3859742"/>
          </a:xfrm>
        </p:spPr>
        <p:txBody>
          <a:bodyPr anchor="ctr"/>
          <a:lstStyle/>
          <a:p>
            <a:r>
              <a:rPr lang="en-US" dirty="0"/>
              <a:t>Using Kaylin Pavlik’s “50 Years of Pop Music”</a:t>
            </a:r>
          </a:p>
          <a:p>
            <a:pPr lvl="1"/>
            <a:r>
              <a:rPr lang="en-US" dirty="0">
                <a:solidFill>
                  <a:schemeClr val="accent2"/>
                </a:solidFill>
                <a:hlinkClick r:id="rId2">
                  <a:extLst>
                    <a:ext uri="{A12FA001-AC4F-418D-AE19-62706E023703}">
                      <ahyp:hlinkClr xmlns:ahyp="http://schemas.microsoft.com/office/drawing/2018/hyperlinkcolor" val="tx"/>
                    </a:ext>
                  </a:extLst>
                </a:hlinkClick>
              </a:rPr>
              <a:t>Billboard Hot 100 Dataset</a:t>
            </a:r>
            <a:endParaRPr lang="en-US" dirty="0">
              <a:solidFill>
                <a:schemeClr val="accent2"/>
              </a:solidFill>
            </a:endParaRPr>
          </a:p>
          <a:p>
            <a:endParaRPr lang="en-US" dirty="0"/>
          </a:p>
          <a:p>
            <a:r>
              <a:rPr lang="en-US" dirty="0"/>
              <a:t>Caveats:</a:t>
            </a:r>
          </a:p>
          <a:p>
            <a:pPr lvl="1"/>
            <a:r>
              <a:rPr lang="en-US" dirty="0"/>
              <a:t>Much larger dataset</a:t>
            </a:r>
          </a:p>
          <a:p>
            <a:pPr lvl="1"/>
            <a:r>
              <a:rPr lang="en-US" dirty="0"/>
              <a:t>Pulling from many genres</a:t>
            </a:r>
          </a:p>
          <a:p>
            <a:pPr lvl="1"/>
            <a:r>
              <a:rPr lang="en-US" dirty="0"/>
              <a:t>Only the most popular music of each genre</a:t>
            </a:r>
          </a:p>
          <a:p>
            <a:pPr lvl="1"/>
            <a:r>
              <a:rPr lang="en-US" dirty="0"/>
              <a:t>Different data cleaning schema</a:t>
            </a:r>
          </a:p>
        </p:txBody>
      </p:sp>
      <p:sp>
        <p:nvSpPr>
          <p:cNvPr id="5" name="Date Placeholder 4">
            <a:extLst>
              <a:ext uri="{FF2B5EF4-FFF2-40B4-BE49-F238E27FC236}">
                <a16:creationId xmlns:a16="http://schemas.microsoft.com/office/drawing/2014/main" id="{AD922504-EBCE-4660-9314-10E46186DA7C}"/>
              </a:ext>
            </a:extLst>
          </p:cNvPr>
          <p:cNvSpPr>
            <a:spLocks noGrp="1"/>
          </p:cNvSpPr>
          <p:nvPr>
            <p:ph type="dt" sz="half" idx="10"/>
          </p:nvPr>
        </p:nvSpPr>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6" name="Footer Placeholder 5">
            <a:extLst>
              <a:ext uri="{FF2B5EF4-FFF2-40B4-BE49-F238E27FC236}">
                <a16:creationId xmlns:a16="http://schemas.microsoft.com/office/drawing/2014/main" id="{D2A747D9-274E-473A-81BB-30DB3F706601}"/>
              </a:ext>
            </a:extLst>
          </p:cNvPr>
          <p:cNvSpPr>
            <a:spLocks noGrp="1"/>
          </p:cNvSpPr>
          <p:nvPr>
            <p:ph type="ftr" sz="quarter" idx="11"/>
          </p:nvPr>
        </p:nvSpPr>
        <p:spPr/>
        <p:txBody>
          <a:body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7" name="Slide Number Placeholder 6">
            <a:extLst>
              <a:ext uri="{FF2B5EF4-FFF2-40B4-BE49-F238E27FC236}">
                <a16:creationId xmlns:a16="http://schemas.microsoft.com/office/drawing/2014/main" id="{ED513EE7-05A0-4BB3-9519-ACB769EE8A39}"/>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15</a:t>
            </a:fld>
            <a:endParaRPr lang="en-US" dirty="0">
              <a:solidFill>
                <a:prstClr val="black">
                  <a:tint val="75000"/>
                </a:prstClr>
              </a:solidFill>
            </a:endParaRPr>
          </a:p>
        </p:txBody>
      </p:sp>
    </p:spTree>
    <p:extLst>
      <p:ext uri="{BB962C8B-B14F-4D97-AF65-F5344CB8AC3E}">
        <p14:creationId xmlns:p14="http://schemas.microsoft.com/office/powerpoint/2010/main" val="1592852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3C493-6056-45C8-85B7-E04E89D10291}"/>
              </a:ext>
            </a:extLst>
          </p:cNvPr>
          <p:cNvSpPr>
            <a:spLocks noGrp="1"/>
          </p:cNvSpPr>
          <p:nvPr>
            <p:ph type="title"/>
          </p:nvPr>
        </p:nvSpPr>
        <p:spPr/>
        <p:txBody>
          <a:bodyPr/>
          <a:lstStyle/>
          <a:p>
            <a:r>
              <a:rPr lang="en-US" dirty="0"/>
              <a:t>Beginning Analysis</a:t>
            </a:r>
            <a:br>
              <a:rPr lang="en-US" sz="4400" dirty="0"/>
            </a:br>
            <a:r>
              <a:rPr lang="en-US" sz="3600" dirty="0">
                <a:latin typeface="+mn-lt"/>
              </a:rPr>
              <a:t>Popular Music</a:t>
            </a:r>
            <a:endParaRPr lang="en-US" dirty="0"/>
          </a:p>
        </p:txBody>
      </p:sp>
      <p:sp>
        <p:nvSpPr>
          <p:cNvPr id="6" name="Content Placeholder 5">
            <a:extLst>
              <a:ext uri="{FF2B5EF4-FFF2-40B4-BE49-F238E27FC236}">
                <a16:creationId xmlns:a16="http://schemas.microsoft.com/office/drawing/2014/main" id="{BA01CCDE-CE1B-4BA0-A925-134FB78E17BF}"/>
              </a:ext>
            </a:extLst>
          </p:cNvPr>
          <p:cNvSpPr>
            <a:spLocks noGrp="1"/>
          </p:cNvSpPr>
          <p:nvPr>
            <p:ph idx="1"/>
          </p:nvPr>
        </p:nvSpPr>
        <p:spPr>
          <a:xfrm>
            <a:off x="1179576" y="1911096"/>
            <a:ext cx="5539276" cy="3859742"/>
          </a:xfrm>
        </p:spPr>
        <p:txBody>
          <a:bodyPr/>
          <a:lstStyle/>
          <a:p>
            <a:r>
              <a:rPr lang="en-US" dirty="0"/>
              <a:t>4,847 lyric entries</a:t>
            </a:r>
          </a:p>
          <a:p>
            <a:r>
              <a:rPr lang="en-US" dirty="0"/>
              <a:t>2,340 unique artists</a:t>
            </a:r>
          </a:p>
          <a:p>
            <a:pPr lvl="1"/>
            <a:r>
              <a:rPr lang="en-US" dirty="0"/>
              <a:t>34 songs by Madonna (&lt;1%)</a:t>
            </a:r>
          </a:p>
          <a:p>
            <a:endParaRPr lang="en-US" dirty="0"/>
          </a:p>
          <a:p>
            <a:pPr marL="0" indent="0">
              <a:buNone/>
            </a:pPr>
            <a:r>
              <a:rPr lang="en-US" dirty="0"/>
              <a:t>No one artist dominates this data.</a:t>
            </a:r>
          </a:p>
          <a:p>
            <a:endParaRPr lang="en-US" dirty="0"/>
          </a:p>
        </p:txBody>
      </p:sp>
      <p:sp>
        <p:nvSpPr>
          <p:cNvPr id="3" name="Date Placeholder 2">
            <a:extLst>
              <a:ext uri="{FF2B5EF4-FFF2-40B4-BE49-F238E27FC236}">
                <a16:creationId xmlns:a16="http://schemas.microsoft.com/office/drawing/2014/main" id="{5D617D72-A75E-478B-800E-DB0000952A83}"/>
              </a:ext>
            </a:extLst>
          </p:cNvPr>
          <p:cNvSpPr>
            <a:spLocks noGrp="1"/>
          </p:cNvSpPr>
          <p:nvPr>
            <p:ph type="dt" sz="half" idx="10"/>
          </p:nvPr>
        </p:nvSpPr>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FDC0FEAE-0E44-4EF1-8B93-058600C0450F}"/>
              </a:ext>
            </a:extLst>
          </p:cNvPr>
          <p:cNvSpPr>
            <a:spLocks noGrp="1"/>
          </p:cNvSpPr>
          <p:nvPr>
            <p:ph type="ftr" sz="quarter" idx="11"/>
          </p:nvPr>
        </p:nvSpPr>
        <p:spPr/>
        <p:txBody>
          <a:body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9070946D-561E-4B60-8B06-D7698FDEF842}"/>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16</a:t>
            </a:fld>
            <a:endParaRPr lang="en-US" dirty="0">
              <a:solidFill>
                <a:prstClr val="black">
                  <a:tint val="75000"/>
                </a:prstClr>
              </a:solidFill>
            </a:endParaRPr>
          </a:p>
        </p:txBody>
      </p:sp>
      <p:pic>
        <p:nvPicPr>
          <p:cNvPr id="9" name="Picture 8" descr="Chart, pie chart&#10;&#10;Description automatically generated">
            <a:extLst>
              <a:ext uri="{FF2B5EF4-FFF2-40B4-BE49-F238E27FC236}">
                <a16:creationId xmlns:a16="http://schemas.microsoft.com/office/drawing/2014/main" id="{D2AD758F-CB35-4BB4-850B-16F09A113741}"/>
              </a:ext>
            </a:extLst>
          </p:cNvPr>
          <p:cNvPicPr>
            <a:picLocks noChangeAspect="1"/>
          </p:cNvPicPr>
          <p:nvPr/>
        </p:nvPicPr>
        <p:blipFill>
          <a:blip r:embed="rId3"/>
          <a:stretch>
            <a:fillRect/>
          </a:stretch>
        </p:blipFill>
        <p:spPr>
          <a:xfrm>
            <a:off x="6245846" y="668080"/>
            <a:ext cx="5768676" cy="3845784"/>
          </a:xfrm>
          <a:prstGeom prst="rect">
            <a:avLst/>
          </a:prstGeom>
        </p:spPr>
      </p:pic>
      <p:pic>
        <p:nvPicPr>
          <p:cNvPr id="11" name="Picture 10" descr="A picture containing chart&#10;&#10;Description automatically generated">
            <a:extLst>
              <a:ext uri="{FF2B5EF4-FFF2-40B4-BE49-F238E27FC236}">
                <a16:creationId xmlns:a16="http://schemas.microsoft.com/office/drawing/2014/main" id="{03E7BD74-F31B-44D0-B73C-4035A0CB0DEB}"/>
              </a:ext>
            </a:extLst>
          </p:cNvPr>
          <p:cNvPicPr>
            <a:picLocks noChangeAspect="1"/>
          </p:cNvPicPr>
          <p:nvPr/>
        </p:nvPicPr>
        <p:blipFill rotWithShape="1">
          <a:blip r:embed="rId4"/>
          <a:srcRect b="14170"/>
          <a:stretch/>
        </p:blipFill>
        <p:spPr>
          <a:xfrm>
            <a:off x="6553200" y="4144058"/>
            <a:ext cx="3772043" cy="2158357"/>
          </a:xfrm>
          <a:prstGeom prst="rect">
            <a:avLst/>
          </a:prstGeom>
        </p:spPr>
      </p:pic>
    </p:spTree>
    <p:extLst>
      <p:ext uri="{BB962C8B-B14F-4D97-AF65-F5344CB8AC3E}">
        <p14:creationId xmlns:p14="http://schemas.microsoft.com/office/powerpoint/2010/main" val="2873155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FEB24-5784-41FF-8696-3DB0A95BEF89}"/>
              </a:ext>
            </a:extLst>
          </p:cNvPr>
          <p:cNvSpPr>
            <a:spLocks noGrp="1"/>
          </p:cNvSpPr>
          <p:nvPr>
            <p:ph type="title"/>
          </p:nvPr>
        </p:nvSpPr>
        <p:spPr/>
        <p:txBody>
          <a:bodyPr/>
          <a:lstStyle/>
          <a:p>
            <a:r>
              <a:rPr lang="en-US" dirty="0"/>
              <a:t>Token Count Distribution</a:t>
            </a:r>
          </a:p>
        </p:txBody>
      </p:sp>
      <p:sp>
        <p:nvSpPr>
          <p:cNvPr id="7" name="Text Placeholder 6">
            <a:extLst>
              <a:ext uri="{FF2B5EF4-FFF2-40B4-BE49-F238E27FC236}">
                <a16:creationId xmlns:a16="http://schemas.microsoft.com/office/drawing/2014/main" id="{63C1BCA9-3367-45D1-AE2F-684CFA50A463}"/>
              </a:ext>
            </a:extLst>
          </p:cNvPr>
          <p:cNvSpPr>
            <a:spLocks noGrp="1"/>
          </p:cNvSpPr>
          <p:nvPr>
            <p:ph type="body" idx="1"/>
          </p:nvPr>
        </p:nvSpPr>
        <p:spPr>
          <a:xfrm>
            <a:off x="861786" y="1090054"/>
            <a:ext cx="5157787" cy="823912"/>
          </a:xfrm>
        </p:spPr>
        <p:txBody>
          <a:bodyPr/>
          <a:lstStyle/>
          <a:p>
            <a:pPr algn="ctr"/>
            <a:r>
              <a:rPr lang="en-US" dirty="0"/>
              <a:t>OUTSIDER MUSIC</a:t>
            </a:r>
          </a:p>
        </p:txBody>
      </p:sp>
      <p:sp>
        <p:nvSpPr>
          <p:cNvPr id="8" name="Content Placeholder 7">
            <a:extLst>
              <a:ext uri="{FF2B5EF4-FFF2-40B4-BE49-F238E27FC236}">
                <a16:creationId xmlns:a16="http://schemas.microsoft.com/office/drawing/2014/main" id="{8149FBDD-9A75-4DA9-B55C-37A857E9F375}"/>
              </a:ext>
            </a:extLst>
          </p:cNvPr>
          <p:cNvSpPr>
            <a:spLocks noGrp="1"/>
          </p:cNvSpPr>
          <p:nvPr>
            <p:ph sz="half" idx="2"/>
          </p:nvPr>
        </p:nvSpPr>
        <p:spPr>
          <a:xfrm>
            <a:off x="1273629" y="4210940"/>
            <a:ext cx="4723944" cy="2037541"/>
          </a:xfrm>
        </p:spPr>
        <p:txBody>
          <a:bodyPr/>
          <a:lstStyle/>
          <a:p>
            <a:r>
              <a:rPr lang="en-US" sz="1800" dirty="0"/>
              <a:t>Mean = 215</a:t>
            </a:r>
          </a:p>
          <a:p>
            <a:r>
              <a:rPr lang="en-US" sz="1800" dirty="0"/>
              <a:t>Min = 1</a:t>
            </a:r>
          </a:p>
          <a:p>
            <a:r>
              <a:rPr lang="en-US" sz="1800" dirty="0"/>
              <a:t>Max = 2155 (30 minutes long)</a:t>
            </a:r>
          </a:p>
          <a:p>
            <a:r>
              <a:rPr lang="en-US" sz="1800" dirty="0"/>
              <a:t>50% of data within 119-267 tokens</a:t>
            </a:r>
          </a:p>
          <a:p>
            <a:endParaRPr lang="en-US" dirty="0"/>
          </a:p>
        </p:txBody>
      </p:sp>
      <p:sp>
        <p:nvSpPr>
          <p:cNvPr id="9" name="Text Placeholder 8">
            <a:extLst>
              <a:ext uri="{FF2B5EF4-FFF2-40B4-BE49-F238E27FC236}">
                <a16:creationId xmlns:a16="http://schemas.microsoft.com/office/drawing/2014/main" id="{DD061CA7-3279-4927-B2B9-A8C18B017FFF}"/>
              </a:ext>
            </a:extLst>
          </p:cNvPr>
          <p:cNvSpPr>
            <a:spLocks noGrp="1"/>
          </p:cNvSpPr>
          <p:nvPr>
            <p:ph type="body" sz="quarter" idx="3"/>
          </p:nvPr>
        </p:nvSpPr>
        <p:spPr>
          <a:xfrm>
            <a:off x="6095886" y="1090054"/>
            <a:ext cx="5183188" cy="823912"/>
          </a:xfrm>
        </p:spPr>
        <p:txBody>
          <a:bodyPr/>
          <a:lstStyle/>
          <a:p>
            <a:pPr algn="ctr"/>
            <a:r>
              <a:rPr lang="en-US" dirty="0"/>
              <a:t>POPULAR MUSIC</a:t>
            </a:r>
          </a:p>
        </p:txBody>
      </p:sp>
      <p:sp>
        <p:nvSpPr>
          <p:cNvPr id="10" name="Content Placeholder 9">
            <a:extLst>
              <a:ext uri="{FF2B5EF4-FFF2-40B4-BE49-F238E27FC236}">
                <a16:creationId xmlns:a16="http://schemas.microsoft.com/office/drawing/2014/main" id="{9ED29DAC-5DFC-416C-B32A-4495FB2D4192}"/>
              </a:ext>
            </a:extLst>
          </p:cNvPr>
          <p:cNvSpPr>
            <a:spLocks noGrp="1"/>
          </p:cNvSpPr>
          <p:nvPr>
            <p:ph sz="quarter" idx="4"/>
          </p:nvPr>
        </p:nvSpPr>
        <p:spPr>
          <a:xfrm>
            <a:off x="6628270" y="4210939"/>
            <a:ext cx="4723944" cy="2037542"/>
          </a:xfrm>
        </p:spPr>
        <p:txBody>
          <a:bodyPr/>
          <a:lstStyle/>
          <a:p>
            <a:r>
              <a:rPr lang="en-US" sz="1800" dirty="0"/>
              <a:t>Mean = 333</a:t>
            </a:r>
          </a:p>
          <a:p>
            <a:r>
              <a:rPr lang="en-US" sz="1800" dirty="0"/>
              <a:t>Min = 1</a:t>
            </a:r>
          </a:p>
          <a:p>
            <a:r>
              <a:rPr lang="en-US" sz="1800" dirty="0"/>
              <a:t>Max = 1158</a:t>
            </a:r>
          </a:p>
          <a:p>
            <a:r>
              <a:rPr lang="en-US" sz="1800" dirty="0"/>
              <a:t>50% of data within 216-407 tokens long</a:t>
            </a:r>
          </a:p>
          <a:p>
            <a:endParaRPr lang="en-US" dirty="0"/>
          </a:p>
        </p:txBody>
      </p:sp>
      <p:sp>
        <p:nvSpPr>
          <p:cNvPr id="4" name="Date Placeholder 3">
            <a:extLst>
              <a:ext uri="{FF2B5EF4-FFF2-40B4-BE49-F238E27FC236}">
                <a16:creationId xmlns:a16="http://schemas.microsoft.com/office/drawing/2014/main" id="{14A8AC92-A15B-47B7-8C78-AE13C0AA33F2}"/>
              </a:ext>
            </a:extLst>
          </p:cNvPr>
          <p:cNvSpPr>
            <a:spLocks noGrp="1"/>
          </p:cNvSpPr>
          <p:nvPr>
            <p:ph type="dt" sz="half" idx="10"/>
          </p:nvPr>
        </p:nvSpPr>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B0FF2894-E558-41A9-8E2D-E6C656828A66}"/>
              </a:ext>
            </a:extLst>
          </p:cNvPr>
          <p:cNvSpPr>
            <a:spLocks noGrp="1"/>
          </p:cNvSpPr>
          <p:nvPr>
            <p:ph type="ftr" sz="quarter" idx="11"/>
          </p:nvPr>
        </p:nvSpPr>
        <p:spPr/>
        <p:txBody>
          <a:body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9FB8ECAC-3C6C-4ED8-873E-9996850C1566}"/>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17</a:t>
            </a:fld>
            <a:endParaRPr lang="en-US" dirty="0">
              <a:solidFill>
                <a:prstClr val="black">
                  <a:tint val="75000"/>
                </a:prstClr>
              </a:solidFill>
            </a:endParaRPr>
          </a:p>
        </p:txBody>
      </p:sp>
      <p:pic>
        <p:nvPicPr>
          <p:cNvPr id="11" name="Picture 10" descr="Chart, box and whisker chart&#10;&#10;Description automatically generated">
            <a:extLst>
              <a:ext uri="{FF2B5EF4-FFF2-40B4-BE49-F238E27FC236}">
                <a16:creationId xmlns:a16="http://schemas.microsoft.com/office/drawing/2014/main" id="{DEDB3E94-46BC-4B56-A315-F6854193A767}"/>
              </a:ext>
            </a:extLst>
          </p:cNvPr>
          <p:cNvPicPr>
            <a:picLocks noChangeAspect="1"/>
          </p:cNvPicPr>
          <p:nvPr/>
        </p:nvPicPr>
        <p:blipFill>
          <a:blip r:embed="rId2"/>
          <a:stretch>
            <a:fillRect/>
          </a:stretch>
        </p:blipFill>
        <p:spPr>
          <a:xfrm>
            <a:off x="1678086" y="1947103"/>
            <a:ext cx="3525188" cy="2123925"/>
          </a:xfrm>
          <a:custGeom>
            <a:avLst/>
            <a:gdLst>
              <a:gd name="connsiteX0" fmla="*/ 61937 w 3525188"/>
              <a:gd name="connsiteY0" fmla="*/ 0 h 2123925"/>
              <a:gd name="connsiteX1" fmla="*/ 640160 w 3525188"/>
              <a:gd name="connsiteY1" fmla="*/ 0 h 2123925"/>
              <a:gd name="connsiteX2" fmla="*/ 1286410 w 3525188"/>
              <a:gd name="connsiteY2" fmla="*/ 0 h 2123925"/>
              <a:gd name="connsiteX3" fmla="*/ 1932659 w 3525188"/>
              <a:gd name="connsiteY3" fmla="*/ 0 h 2123925"/>
              <a:gd name="connsiteX4" fmla="*/ 2646935 w 3525188"/>
              <a:gd name="connsiteY4" fmla="*/ 0 h 2123925"/>
              <a:gd name="connsiteX5" fmla="*/ 3463250 w 3525188"/>
              <a:gd name="connsiteY5" fmla="*/ 0 h 2123925"/>
              <a:gd name="connsiteX6" fmla="*/ 3525188 w 3525188"/>
              <a:gd name="connsiteY6" fmla="*/ 31219 h 2123925"/>
              <a:gd name="connsiteX7" fmla="*/ 3525188 w 3525188"/>
              <a:gd name="connsiteY7" fmla="*/ 718381 h 2123925"/>
              <a:gd name="connsiteX8" fmla="*/ 3525188 w 3525188"/>
              <a:gd name="connsiteY8" fmla="*/ 1446773 h 2123925"/>
              <a:gd name="connsiteX9" fmla="*/ 3525188 w 3525188"/>
              <a:gd name="connsiteY9" fmla="*/ 2092705 h 2123925"/>
              <a:gd name="connsiteX10" fmla="*/ 3463250 w 3525188"/>
              <a:gd name="connsiteY10" fmla="*/ 2123925 h 2123925"/>
              <a:gd name="connsiteX11" fmla="*/ 2714961 w 3525188"/>
              <a:gd name="connsiteY11" fmla="*/ 2123925 h 2123925"/>
              <a:gd name="connsiteX12" fmla="*/ 2136738 w 3525188"/>
              <a:gd name="connsiteY12" fmla="*/ 2123925 h 2123925"/>
              <a:gd name="connsiteX13" fmla="*/ 1558515 w 3525188"/>
              <a:gd name="connsiteY13" fmla="*/ 2123925 h 2123925"/>
              <a:gd name="connsiteX14" fmla="*/ 980292 w 3525188"/>
              <a:gd name="connsiteY14" fmla="*/ 2123925 h 2123925"/>
              <a:gd name="connsiteX15" fmla="*/ 61937 w 3525188"/>
              <a:gd name="connsiteY15" fmla="*/ 2123925 h 2123925"/>
              <a:gd name="connsiteX16" fmla="*/ 0 w 3525188"/>
              <a:gd name="connsiteY16" fmla="*/ 2092705 h 2123925"/>
              <a:gd name="connsiteX17" fmla="*/ 0 w 3525188"/>
              <a:gd name="connsiteY17" fmla="*/ 1405543 h 2123925"/>
              <a:gd name="connsiteX18" fmla="*/ 0 w 3525188"/>
              <a:gd name="connsiteY18" fmla="*/ 677151 h 2123925"/>
              <a:gd name="connsiteX19" fmla="*/ 0 w 3525188"/>
              <a:gd name="connsiteY19" fmla="*/ 31219 h 2123925"/>
              <a:gd name="connsiteX20" fmla="*/ 61937 w 3525188"/>
              <a:gd name="connsiteY20" fmla="*/ 0 h 21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25188" h="2123925" fill="none" extrusionOk="0">
                <a:moveTo>
                  <a:pt x="61937" y="0"/>
                </a:moveTo>
                <a:cubicBezTo>
                  <a:pt x="325446" y="-18584"/>
                  <a:pt x="451566" y="16111"/>
                  <a:pt x="640160" y="0"/>
                </a:cubicBezTo>
                <a:cubicBezTo>
                  <a:pt x="828754" y="-16111"/>
                  <a:pt x="1139259" y="7802"/>
                  <a:pt x="1286410" y="0"/>
                </a:cubicBezTo>
                <a:cubicBezTo>
                  <a:pt x="1433561" y="-7802"/>
                  <a:pt x="1782385" y="-2148"/>
                  <a:pt x="1932659" y="0"/>
                </a:cubicBezTo>
                <a:cubicBezTo>
                  <a:pt x="2082933" y="2148"/>
                  <a:pt x="2447742" y="6071"/>
                  <a:pt x="2646935" y="0"/>
                </a:cubicBezTo>
                <a:cubicBezTo>
                  <a:pt x="2846128" y="-6071"/>
                  <a:pt x="3098099" y="9343"/>
                  <a:pt x="3463250" y="0"/>
                </a:cubicBezTo>
                <a:cubicBezTo>
                  <a:pt x="3495631" y="-1796"/>
                  <a:pt x="3523655" y="13001"/>
                  <a:pt x="3525188" y="31219"/>
                </a:cubicBezTo>
                <a:cubicBezTo>
                  <a:pt x="3491240" y="312000"/>
                  <a:pt x="3506924" y="536943"/>
                  <a:pt x="3525188" y="718381"/>
                </a:cubicBezTo>
                <a:cubicBezTo>
                  <a:pt x="3543452" y="899819"/>
                  <a:pt x="3498537" y="1110232"/>
                  <a:pt x="3525188" y="1446773"/>
                </a:cubicBezTo>
                <a:cubicBezTo>
                  <a:pt x="3551839" y="1783314"/>
                  <a:pt x="3516596" y="1850474"/>
                  <a:pt x="3525188" y="2092705"/>
                </a:cubicBezTo>
                <a:cubicBezTo>
                  <a:pt x="3523377" y="2109124"/>
                  <a:pt x="3491224" y="2124409"/>
                  <a:pt x="3463250" y="2123925"/>
                </a:cubicBezTo>
                <a:cubicBezTo>
                  <a:pt x="3218211" y="2098363"/>
                  <a:pt x="3043067" y="2151970"/>
                  <a:pt x="2714961" y="2123925"/>
                </a:cubicBezTo>
                <a:cubicBezTo>
                  <a:pt x="2386855" y="2095880"/>
                  <a:pt x="2411921" y="2122748"/>
                  <a:pt x="2136738" y="2123925"/>
                </a:cubicBezTo>
                <a:cubicBezTo>
                  <a:pt x="1861555" y="2125102"/>
                  <a:pt x="1846673" y="2097073"/>
                  <a:pt x="1558515" y="2123925"/>
                </a:cubicBezTo>
                <a:cubicBezTo>
                  <a:pt x="1270357" y="2150777"/>
                  <a:pt x="1158970" y="2125575"/>
                  <a:pt x="980292" y="2123925"/>
                </a:cubicBezTo>
                <a:cubicBezTo>
                  <a:pt x="801614" y="2122275"/>
                  <a:pt x="252338" y="2136450"/>
                  <a:pt x="61937" y="2123925"/>
                </a:cubicBezTo>
                <a:cubicBezTo>
                  <a:pt x="27260" y="2121728"/>
                  <a:pt x="-2688" y="2111488"/>
                  <a:pt x="0" y="2092705"/>
                </a:cubicBezTo>
                <a:cubicBezTo>
                  <a:pt x="-16273" y="1948765"/>
                  <a:pt x="-3709" y="1722704"/>
                  <a:pt x="0" y="1405543"/>
                </a:cubicBezTo>
                <a:cubicBezTo>
                  <a:pt x="3709" y="1088382"/>
                  <a:pt x="7375" y="961272"/>
                  <a:pt x="0" y="677151"/>
                </a:cubicBezTo>
                <a:cubicBezTo>
                  <a:pt x="-7375" y="393030"/>
                  <a:pt x="-18514" y="323387"/>
                  <a:pt x="0" y="31219"/>
                </a:cubicBezTo>
                <a:cubicBezTo>
                  <a:pt x="7606" y="13087"/>
                  <a:pt x="26465" y="-343"/>
                  <a:pt x="61937" y="0"/>
                </a:cubicBezTo>
                <a:close/>
              </a:path>
              <a:path w="3525188" h="2123925" stroke="0" extrusionOk="0">
                <a:moveTo>
                  <a:pt x="61937" y="0"/>
                </a:moveTo>
                <a:cubicBezTo>
                  <a:pt x="301456" y="29577"/>
                  <a:pt x="505496" y="-25541"/>
                  <a:pt x="776213" y="0"/>
                </a:cubicBezTo>
                <a:cubicBezTo>
                  <a:pt x="1046930" y="25541"/>
                  <a:pt x="1310229" y="-25411"/>
                  <a:pt x="1524502" y="0"/>
                </a:cubicBezTo>
                <a:cubicBezTo>
                  <a:pt x="1738775" y="25411"/>
                  <a:pt x="1911255" y="34256"/>
                  <a:pt x="2238777" y="0"/>
                </a:cubicBezTo>
                <a:cubicBezTo>
                  <a:pt x="2566299" y="-34256"/>
                  <a:pt x="2998760" y="43912"/>
                  <a:pt x="3463250" y="0"/>
                </a:cubicBezTo>
                <a:cubicBezTo>
                  <a:pt x="3498700" y="-1664"/>
                  <a:pt x="3525106" y="14829"/>
                  <a:pt x="3525188" y="31219"/>
                </a:cubicBezTo>
                <a:cubicBezTo>
                  <a:pt x="3554946" y="243148"/>
                  <a:pt x="3549519" y="516853"/>
                  <a:pt x="3525188" y="656536"/>
                </a:cubicBezTo>
                <a:cubicBezTo>
                  <a:pt x="3500857" y="796219"/>
                  <a:pt x="3541503" y="1109182"/>
                  <a:pt x="3525188" y="1384928"/>
                </a:cubicBezTo>
                <a:cubicBezTo>
                  <a:pt x="3508873" y="1660674"/>
                  <a:pt x="3497072" y="1745610"/>
                  <a:pt x="3525188" y="2092705"/>
                </a:cubicBezTo>
                <a:cubicBezTo>
                  <a:pt x="3522315" y="2108368"/>
                  <a:pt x="3495280" y="2128462"/>
                  <a:pt x="3463250" y="2123925"/>
                </a:cubicBezTo>
                <a:cubicBezTo>
                  <a:pt x="3307939" y="2116108"/>
                  <a:pt x="3016500" y="2111289"/>
                  <a:pt x="2714961" y="2123925"/>
                </a:cubicBezTo>
                <a:cubicBezTo>
                  <a:pt x="2413422" y="2136561"/>
                  <a:pt x="2365473" y="2112531"/>
                  <a:pt x="2068712" y="2123925"/>
                </a:cubicBezTo>
                <a:cubicBezTo>
                  <a:pt x="1771951" y="2135319"/>
                  <a:pt x="1619734" y="2101583"/>
                  <a:pt x="1354436" y="2123925"/>
                </a:cubicBezTo>
                <a:cubicBezTo>
                  <a:pt x="1089138" y="2146267"/>
                  <a:pt x="990100" y="2126148"/>
                  <a:pt x="708186" y="2123925"/>
                </a:cubicBezTo>
                <a:cubicBezTo>
                  <a:pt x="426272" y="2121703"/>
                  <a:pt x="328487" y="2154355"/>
                  <a:pt x="61937" y="2123925"/>
                </a:cubicBezTo>
                <a:cubicBezTo>
                  <a:pt x="28450" y="2123820"/>
                  <a:pt x="1052" y="2113208"/>
                  <a:pt x="0" y="2092705"/>
                </a:cubicBezTo>
                <a:cubicBezTo>
                  <a:pt x="16107" y="1895999"/>
                  <a:pt x="17610" y="1680955"/>
                  <a:pt x="0" y="1364313"/>
                </a:cubicBezTo>
                <a:cubicBezTo>
                  <a:pt x="-17610" y="1047671"/>
                  <a:pt x="-22629" y="900644"/>
                  <a:pt x="0" y="697766"/>
                </a:cubicBezTo>
                <a:cubicBezTo>
                  <a:pt x="22629" y="494888"/>
                  <a:pt x="13243" y="331161"/>
                  <a:pt x="0" y="31219"/>
                </a:cubicBezTo>
                <a:cubicBezTo>
                  <a:pt x="3780" y="12888"/>
                  <a:pt x="22411" y="-2587"/>
                  <a:pt x="61937" y="0"/>
                </a:cubicBezTo>
                <a:close/>
              </a:path>
            </a:pathLst>
          </a:custGeom>
          <a:ln w="12700">
            <a:solidFill>
              <a:schemeClr val="accent2"/>
            </a:solidFill>
            <a:extLst>
              <a:ext uri="{C807C97D-BFC1-408E-A445-0C87EB9F89A2}">
                <ask:lineSketchStyleProps xmlns:ask="http://schemas.microsoft.com/office/drawing/2018/sketchyshapes" sd="2937026978">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ask:type>
                    <ask:lineSketchFreehand/>
                  </ask:type>
                </ask:lineSketchStyleProps>
              </a:ext>
            </a:extLst>
          </a:ln>
        </p:spPr>
      </p:pic>
      <p:pic>
        <p:nvPicPr>
          <p:cNvPr id="12" name="Picture 11" descr="Chart, box and whisker chart&#10;&#10;Description automatically generated">
            <a:extLst>
              <a:ext uri="{FF2B5EF4-FFF2-40B4-BE49-F238E27FC236}">
                <a16:creationId xmlns:a16="http://schemas.microsoft.com/office/drawing/2014/main" id="{32316C92-6606-413D-8A3D-1C5216486006}"/>
              </a:ext>
            </a:extLst>
          </p:cNvPr>
          <p:cNvPicPr>
            <a:picLocks noChangeAspect="1"/>
          </p:cNvPicPr>
          <p:nvPr/>
        </p:nvPicPr>
        <p:blipFill>
          <a:blip r:embed="rId3"/>
          <a:stretch>
            <a:fillRect/>
          </a:stretch>
        </p:blipFill>
        <p:spPr>
          <a:xfrm>
            <a:off x="7116722" y="1913966"/>
            <a:ext cx="3235592" cy="2157061"/>
          </a:xfrm>
          <a:custGeom>
            <a:avLst/>
            <a:gdLst>
              <a:gd name="connsiteX0" fmla="*/ 0 w 3235592"/>
              <a:gd name="connsiteY0" fmla="*/ 0 h 2157061"/>
              <a:gd name="connsiteX1" fmla="*/ 711830 w 3235592"/>
              <a:gd name="connsiteY1" fmla="*/ 0 h 2157061"/>
              <a:gd name="connsiteX2" fmla="*/ 1261881 w 3235592"/>
              <a:gd name="connsiteY2" fmla="*/ 0 h 2157061"/>
              <a:gd name="connsiteX3" fmla="*/ 1973711 w 3235592"/>
              <a:gd name="connsiteY3" fmla="*/ 0 h 2157061"/>
              <a:gd name="connsiteX4" fmla="*/ 2685541 w 3235592"/>
              <a:gd name="connsiteY4" fmla="*/ 0 h 2157061"/>
              <a:gd name="connsiteX5" fmla="*/ 3235592 w 3235592"/>
              <a:gd name="connsiteY5" fmla="*/ 0 h 2157061"/>
              <a:gd name="connsiteX6" fmla="*/ 3235592 w 3235592"/>
              <a:gd name="connsiteY6" fmla="*/ 539265 h 2157061"/>
              <a:gd name="connsiteX7" fmla="*/ 3235592 w 3235592"/>
              <a:gd name="connsiteY7" fmla="*/ 1100101 h 2157061"/>
              <a:gd name="connsiteX8" fmla="*/ 3235592 w 3235592"/>
              <a:gd name="connsiteY8" fmla="*/ 1617796 h 2157061"/>
              <a:gd name="connsiteX9" fmla="*/ 3235592 w 3235592"/>
              <a:gd name="connsiteY9" fmla="*/ 2157061 h 2157061"/>
              <a:gd name="connsiteX10" fmla="*/ 2653185 w 3235592"/>
              <a:gd name="connsiteY10" fmla="*/ 2157061 h 2157061"/>
              <a:gd name="connsiteX11" fmla="*/ 1941355 w 3235592"/>
              <a:gd name="connsiteY11" fmla="*/ 2157061 h 2157061"/>
              <a:gd name="connsiteX12" fmla="*/ 1261881 w 3235592"/>
              <a:gd name="connsiteY12" fmla="*/ 2157061 h 2157061"/>
              <a:gd name="connsiteX13" fmla="*/ 679474 w 3235592"/>
              <a:gd name="connsiteY13" fmla="*/ 2157061 h 2157061"/>
              <a:gd name="connsiteX14" fmla="*/ 0 w 3235592"/>
              <a:gd name="connsiteY14" fmla="*/ 2157061 h 2157061"/>
              <a:gd name="connsiteX15" fmla="*/ 0 w 3235592"/>
              <a:gd name="connsiteY15" fmla="*/ 1660937 h 2157061"/>
              <a:gd name="connsiteX16" fmla="*/ 0 w 3235592"/>
              <a:gd name="connsiteY16" fmla="*/ 1143242 h 2157061"/>
              <a:gd name="connsiteX17" fmla="*/ 0 w 3235592"/>
              <a:gd name="connsiteY17" fmla="*/ 647118 h 2157061"/>
              <a:gd name="connsiteX18" fmla="*/ 0 w 3235592"/>
              <a:gd name="connsiteY18" fmla="*/ 0 h 2157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235592" h="2157061" fill="none" extrusionOk="0">
                <a:moveTo>
                  <a:pt x="0" y="0"/>
                </a:moveTo>
                <a:cubicBezTo>
                  <a:pt x="315863" y="34395"/>
                  <a:pt x="564466" y="7933"/>
                  <a:pt x="711830" y="0"/>
                </a:cubicBezTo>
                <a:cubicBezTo>
                  <a:pt x="859194" y="-7933"/>
                  <a:pt x="1004841" y="-13104"/>
                  <a:pt x="1261881" y="0"/>
                </a:cubicBezTo>
                <a:cubicBezTo>
                  <a:pt x="1518921" y="13104"/>
                  <a:pt x="1792572" y="-5575"/>
                  <a:pt x="1973711" y="0"/>
                </a:cubicBezTo>
                <a:cubicBezTo>
                  <a:pt x="2154850" y="5575"/>
                  <a:pt x="2398453" y="-33500"/>
                  <a:pt x="2685541" y="0"/>
                </a:cubicBezTo>
                <a:cubicBezTo>
                  <a:pt x="2972629" y="33500"/>
                  <a:pt x="3097056" y="24455"/>
                  <a:pt x="3235592" y="0"/>
                </a:cubicBezTo>
                <a:cubicBezTo>
                  <a:pt x="3247194" y="163186"/>
                  <a:pt x="3231631" y="401378"/>
                  <a:pt x="3235592" y="539265"/>
                </a:cubicBezTo>
                <a:cubicBezTo>
                  <a:pt x="3239553" y="677152"/>
                  <a:pt x="3247617" y="912528"/>
                  <a:pt x="3235592" y="1100101"/>
                </a:cubicBezTo>
                <a:cubicBezTo>
                  <a:pt x="3223567" y="1287674"/>
                  <a:pt x="3248393" y="1477097"/>
                  <a:pt x="3235592" y="1617796"/>
                </a:cubicBezTo>
                <a:cubicBezTo>
                  <a:pt x="3222791" y="1758495"/>
                  <a:pt x="3224764" y="2036941"/>
                  <a:pt x="3235592" y="2157061"/>
                </a:cubicBezTo>
                <a:cubicBezTo>
                  <a:pt x="2959020" y="2176717"/>
                  <a:pt x="2913911" y="2164479"/>
                  <a:pt x="2653185" y="2157061"/>
                </a:cubicBezTo>
                <a:cubicBezTo>
                  <a:pt x="2392459" y="2149643"/>
                  <a:pt x="2266885" y="2158108"/>
                  <a:pt x="1941355" y="2157061"/>
                </a:cubicBezTo>
                <a:cubicBezTo>
                  <a:pt x="1615825" y="2156015"/>
                  <a:pt x="1486211" y="2190003"/>
                  <a:pt x="1261881" y="2157061"/>
                </a:cubicBezTo>
                <a:cubicBezTo>
                  <a:pt x="1037551" y="2124119"/>
                  <a:pt x="910399" y="2153991"/>
                  <a:pt x="679474" y="2157061"/>
                </a:cubicBezTo>
                <a:cubicBezTo>
                  <a:pt x="448549" y="2160131"/>
                  <a:pt x="314199" y="2158000"/>
                  <a:pt x="0" y="2157061"/>
                </a:cubicBezTo>
                <a:cubicBezTo>
                  <a:pt x="-22843" y="2051749"/>
                  <a:pt x="3503" y="1838676"/>
                  <a:pt x="0" y="1660937"/>
                </a:cubicBezTo>
                <a:cubicBezTo>
                  <a:pt x="-3503" y="1483198"/>
                  <a:pt x="15837" y="1370881"/>
                  <a:pt x="0" y="1143242"/>
                </a:cubicBezTo>
                <a:cubicBezTo>
                  <a:pt x="-15837" y="915603"/>
                  <a:pt x="21047" y="760882"/>
                  <a:pt x="0" y="647118"/>
                </a:cubicBezTo>
                <a:cubicBezTo>
                  <a:pt x="-21047" y="533354"/>
                  <a:pt x="-10351" y="190089"/>
                  <a:pt x="0" y="0"/>
                </a:cubicBezTo>
                <a:close/>
              </a:path>
              <a:path w="3235592" h="2157061" stroke="0" extrusionOk="0">
                <a:moveTo>
                  <a:pt x="0" y="0"/>
                </a:moveTo>
                <a:cubicBezTo>
                  <a:pt x="157588" y="-24566"/>
                  <a:pt x="461788" y="-7011"/>
                  <a:pt x="647118" y="0"/>
                </a:cubicBezTo>
                <a:cubicBezTo>
                  <a:pt x="832448" y="7011"/>
                  <a:pt x="1065094" y="-4790"/>
                  <a:pt x="1294237" y="0"/>
                </a:cubicBezTo>
                <a:cubicBezTo>
                  <a:pt x="1523380" y="4790"/>
                  <a:pt x="1656964" y="11945"/>
                  <a:pt x="1876643" y="0"/>
                </a:cubicBezTo>
                <a:cubicBezTo>
                  <a:pt x="2096322" y="-11945"/>
                  <a:pt x="2271621" y="-7785"/>
                  <a:pt x="2588474" y="0"/>
                </a:cubicBezTo>
                <a:cubicBezTo>
                  <a:pt x="2905327" y="7785"/>
                  <a:pt x="3008410" y="9738"/>
                  <a:pt x="3235592" y="0"/>
                </a:cubicBezTo>
                <a:cubicBezTo>
                  <a:pt x="3248543" y="261950"/>
                  <a:pt x="3244770" y="368536"/>
                  <a:pt x="3235592" y="560836"/>
                </a:cubicBezTo>
                <a:cubicBezTo>
                  <a:pt x="3226414" y="753136"/>
                  <a:pt x="3215185" y="964789"/>
                  <a:pt x="3235592" y="1121672"/>
                </a:cubicBezTo>
                <a:cubicBezTo>
                  <a:pt x="3255999" y="1278555"/>
                  <a:pt x="3213026" y="1533660"/>
                  <a:pt x="3235592" y="1660937"/>
                </a:cubicBezTo>
                <a:cubicBezTo>
                  <a:pt x="3258158" y="1788215"/>
                  <a:pt x="3252044" y="2041009"/>
                  <a:pt x="3235592" y="2157061"/>
                </a:cubicBezTo>
                <a:cubicBezTo>
                  <a:pt x="3036987" y="2187309"/>
                  <a:pt x="2840672" y="2159145"/>
                  <a:pt x="2588474" y="2157061"/>
                </a:cubicBezTo>
                <a:cubicBezTo>
                  <a:pt x="2336276" y="2154977"/>
                  <a:pt x="2100928" y="2163576"/>
                  <a:pt x="1876643" y="2157061"/>
                </a:cubicBezTo>
                <a:cubicBezTo>
                  <a:pt x="1652358" y="2150546"/>
                  <a:pt x="1460083" y="2180667"/>
                  <a:pt x="1197169" y="2157061"/>
                </a:cubicBezTo>
                <a:cubicBezTo>
                  <a:pt x="934255" y="2133455"/>
                  <a:pt x="834510" y="2178179"/>
                  <a:pt x="647118" y="2157061"/>
                </a:cubicBezTo>
                <a:cubicBezTo>
                  <a:pt x="459726" y="2135943"/>
                  <a:pt x="224878" y="2163041"/>
                  <a:pt x="0" y="2157061"/>
                </a:cubicBezTo>
                <a:cubicBezTo>
                  <a:pt x="4440" y="1981535"/>
                  <a:pt x="13584" y="1809004"/>
                  <a:pt x="0" y="1596225"/>
                </a:cubicBezTo>
                <a:cubicBezTo>
                  <a:pt x="-13584" y="1383446"/>
                  <a:pt x="-4555" y="1327787"/>
                  <a:pt x="0" y="1121672"/>
                </a:cubicBezTo>
                <a:cubicBezTo>
                  <a:pt x="4555" y="915557"/>
                  <a:pt x="4132" y="819501"/>
                  <a:pt x="0" y="560836"/>
                </a:cubicBezTo>
                <a:cubicBezTo>
                  <a:pt x="-4132" y="302171"/>
                  <a:pt x="19924" y="133797"/>
                  <a:pt x="0" y="0"/>
                </a:cubicBezTo>
                <a:close/>
              </a:path>
            </a:pathLst>
          </a:custGeom>
          <a:ln w="12700">
            <a:solidFill>
              <a:schemeClr val="accent2"/>
            </a:solidFill>
            <a:extLst>
              <a:ext uri="{C807C97D-BFC1-408E-A445-0C87EB9F89A2}">
                <ask:lineSketchStyleProps xmlns:ask="http://schemas.microsoft.com/office/drawing/2018/sketchyshapes" sd="1231067364">
                  <a:prstGeom prst="rect">
                    <a:avLst/>
                  </a:prstGeom>
                  <ask:type>
                    <ask:lineSketchFreehand/>
                  </ask:type>
                </ask:lineSketchStyleProps>
              </a:ext>
            </a:extLst>
          </a:ln>
        </p:spPr>
      </p:pic>
      <p:sp>
        <p:nvSpPr>
          <p:cNvPr id="13" name="TextBox 12">
            <a:extLst>
              <a:ext uri="{FF2B5EF4-FFF2-40B4-BE49-F238E27FC236}">
                <a16:creationId xmlns:a16="http://schemas.microsoft.com/office/drawing/2014/main" id="{C98DD301-04A3-42E9-B5DC-AA7B5BEDED96}"/>
              </a:ext>
            </a:extLst>
          </p:cNvPr>
          <p:cNvSpPr txBox="1"/>
          <p:nvPr/>
        </p:nvSpPr>
        <p:spPr>
          <a:xfrm>
            <a:off x="7847043" y="897620"/>
            <a:ext cx="3018453" cy="276999"/>
          </a:xfrm>
          <a:prstGeom prst="rect">
            <a:avLst/>
          </a:prstGeom>
          <a:noFill/>
        </p:spPr>
        <p:txBody>
          <a:bodyPr wrap="square" rtlCol="0">
            <a:spAutoFit/>
          </a:bodyPr>
          <a:lstStyle/>
          <a:p>
            <a:r>
              <a:rPr lang="en-US" sz="1200" dirty="0">
                <a:solidFill>
                  <a:schemeClr val="accent2"/>
                </a:solidFill>
              </a:rPr>
              <a:t>Note scale differences*</a:t>
            </a:r>
          </a:p>
        </p:txBody>
      </p:sp>
    </p:spTree>
    <p:extLst>
      <p:ext uri="{BB962C8B-B14F-4D97-AF65-F5344CB8AC3E}">
        <p14:creationId xmlns:p14="http://schemas.microsoft.com/office/powerpoint/2010/main" val="511050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DF242-618B-4668-919B-D5C0422367AD}"/>
              </a:ext>
            </a:extLst>
          </p:cNvPr>
          <p:cNvSpPr>
            <a:spLocks noGrp="1"/>
          </p:cNvSpPr>
          <p:nvPr>
            <p:ph type="title"/>
          </p:nvPr>
        </p:nvSpPr>
        <p:spPr/>
        <p:txBody>
          <a:bodyPr/>
          <a:lstStyle/>
          <a:p>
            <a:r>
              <a:rPr lang="en-US" dirty="0"/>
              <a:t>Most Common Words</a:t>
            </a:r>
            <a:br>
              <a:rPr lang="en-US" dirty="0"/>
            </a:br>
            <a:r>
              <a:rPr lang="en-US" sz="2800" dirty="0">
                <a:latin typeface="+mn-lt"/>
              </a:rPr>
              <a:t>without </a:t>
            </a:r>
            <a:r>
              <a:rPr lang="en-US" sz="2800" dirty="0" err="1">
                <a:latin typeface="+mn-lt"/>
              </a:rPr>
              <a:t>stopwords</a:t>
            </a:r>
            <a:endParaRPr lang="en-US" dirty="0"/>
          </a:p>
        </p:txBody>
      </p:sp>
      <p:sp>
        <p:nvSpPr>
          <p:cNvPr id="3" name="Content Placeholder 2">
            <a:extLst>
              <a:ext uri="{FF2B5EF4-FFF2-40B4-BE49-F238E27FC236}">
                <a16:creationId xmlns:a16="http://schemas.microsoft.com/office/drawing/2014/main" id="{C2026467-DE4C-4E94-BF75-5836C07493DD}"/>
              </a:ext>
            </a:extLst>
          </p:cNvPr>
          <p:cNvSpPr>
            <a:spLocks noGrp="1"/>
          </p:cNvSpPr>
          <p:nvPr>
            <p:ph sz="half" idx="1"/>
          </p:nvPr>
        </p:nvSpPr>
        <p:spPr/>
        <p:txBody>
          <a:bodyPr/>
          <a:lstStyle/>
          <a:p>
            <a:pPr marL="0" indent="0" algn="ctr">
              <a:buNone/>
            </a:pPr>
            <a:r>
              <a:rPr lang="en-US" b="1" dirty="0"/>
              <a:t>OUTSIDER MUSIC</a:t>
            </a:r>
          </a:p>
        </p:txBody>
      </p:sp>
      <p:sp>
        <p:nvSpPr>
          <p:cNvPr id="4" name="Content Placeholder 3">
            <a:extLst>
              <a:ext uri="{FF2B5EF4-FFF2-40B4-BE49-F238E27FC236}">
                <a16:creationId xmlns:a16="http://schemas.microsoft.com/office/drawing/2014/main" id="{67464096-BA03-4CAF-8FE4-C6AC05CE8FB1}"/>
              </a:ext>
            </a:extLst>
          </p:cNvPr>
          <p:cNvSpPr>
            <a:spLocks noGrp="1"/>
          </p:cNvSpPr>
          <p:nvPr>
            <p:ph sz="half" idx="2"/>
          </p:nvPr>
        </p:nvSpPr>
        <p:spPr/>
        <p:txBody>
          <a:bodyPr/>
          <a:lstStyle/>
          <a:p>
            <a:pPr marL="0" indent="0" algn="ctr">
              <a:buNone/>
            </a:pPr>
            <a:r>
              <a:rPr lang="en-US" b="1" dirty="0"/>
              <a:t>POPULAR MUSIC</a:t>
            </a:r>
          </a:p>
        </p:txBody>
      </p:sp>
      <p:sp>
        <p:nvSpPr>
          <p:cNvPr id="5" name="Date Placeholder 4">
            <a:extLst>
              <a:ext uri="{FF2B5EF4-FFF2-40B4-BE49-F238E27FC236}">
                <a16:creationId xmlns:a16="http://schemas.microsoft.com/office/drawing/2014/main" id="{DDF896A8-FE85-4F7D-8533-1C9042EC3B39}"/>
              </a:ext>
            </a:extLst>
          </p:cNvPr>
          <p:cNvSpPr>
            <a:spLocks noGrp="1"/>
          </p:cNvSpPr>
          <p:nvPr>
            <p:ph type="dt" sz="half" idx="10"/>
          </p:nvPr>
        </p:nvSpPr>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6" name="Footer Placeholder 5">
            <a:extLst>
              <a:ext uri="{FF2B5EF4-FFF2-40B4-BE49-F238E27FC236}">
                <a16:creationId xmlns:a16="http://schemas.microsoft.com/office/drawing/2014/main" id="{03A4D966-F3B2-4674-84AC-57FA17CA2EA3}"/>
              </a:ext>
            </a:extLst>
          </p:cNvPr>
          <p:cNvSpPr>
            <a:spLocks noGrp="1"/>
          </p:cNvSpPr>
          <p:nvPr>
            <p:ph type="ftr" sz="quarter" idx="11"/>
          </p:nvPr>
        </p:nvSpPr>
        <p:spPr/>
        <p:txBody>
          <a:body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7" name="Slide Number Placeholder 6">
            <a:extLst>
              <a:ext uri="{FF2B5EF4-FFF2-40B4-BE49-F238E27FC236}">
                <a16:creationId xmlns:a16="http://schemas.microsoft.com/office/drawing/2014/main" id="{CF2CD01D-E400-485A-91D0-22F49AE92722}"/>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18</a:t>
            </a:fld>
            <a:endParaRPr lang="en-US" dirty="0">
              <a:solidFill>
                <a:prstClr val="black">
                  <a:tint val="75000"/>
                </a:prstClr>
              </a:solidFill>
            </a:endParaRPr>
          </a:p>
        </p:txBody>
      </p:sp>
      <p:pic>
        <p:nvPicPr>
          <p:cNvPr id="8" name="Picture 7" descr="Chart, bar chart&#10;&#10;Description automatically generated">
            <a:extLst>
              <a:ext uri="{FF2B5EF4-FFF2-40B4-BE49-F238E27FC236}">
                <a16:creationId xmlns:a16="http://schemas.microsoft.com/office/drawing/2014/main" id="{AAF2F49F-F33B-4D61-BE19-12D78C72B360}"/>
              </a:ext>
            </a:extLst>
          </p:cNvPr>
          <p:cNvPicPr>
            <a:picLocks noChangeAspect="1"/>
          </p:cNvPicPr>
          <p:nvPr/>
        </p:nvPicPr>
        <p:blipFill>
          <a:blip r:embed="rId3"/>
          <a:stretch>
            <a:fillRect/>
          </a:stretch>
        </p:blipFill>
        <p:spPr>
          <a:xfrm>
            <a:off x="6548602" y="2317707"/>
            <a:ext cx="4693163" cy="3128775"/>
          </a:xfrm>
          <a:prstGeom prst="rect">
            <a:avLst/>
          </a:prstGeom>
        </p:spPr>
      </p:pic>
      <p:pic>
        <p:nvPicPr>
          <p:cNvPr id="9" name="Picture 8" descr="Chart, bar chart&#10;&#10;Description automatically generated">
            <a:extLst>
              <a:ext uri="{FF2B5EF4-FFF2-40B4-BE49-F238E27FC236}">
                <a16:creationId xmlns:a16="http://schemas.microsoft.com/office/drawing/2014/main" id="{5C286CA0-5674-4E74-8CD9-D8FA3E38F749}"/>
              </a:ext>
            </a:extLst>
          </p:cNvPr>
          <p:cNvPicPr>
            <a:picLocks noChangeAspect="1"/>
          </p:cNvPicPr>
          <p:nvPr/>
        </p:nvPicPr>
        <p:blipFill>
          <a:blip r:embed="rId4"/>
          <a:stretch>
            <a:fillRect/>
          </a:stretch>
        </p:blipFill>
        <p:spPr>
          <a:xfrm>
            <a:off x="950235" y="2317707"/>
            <a:ext cx="4814455" cy="3209636"/>
          </a:xfrm>
          <a:prstGeom prst="rect">
            <a:avLst/>
          </a:prstGeom>
        </p:spPr>
      </p:pic>
      <p:cxnSp>
        <p:nvCxnSpPr>
          <p:cNvPr id="10" name="Straight Arrow Connector 9">
            <a:extLst>
              <a:ext uri="{FF2B5EF4-FFF2-40B4-BE49-F238E27FC236}">
                <a16:creationId xmlns:a16="http://schemas.microsoft.com/office/drawing/2014/main" id="{918BAAC3-B568-461B-A3E7-AD7FF253DDE8}"/>
              </a:ext>
            </a:extLst>
          </p:cNvPr>
          <p:cNvCxnSpPr>
            <a:cxnSpLocks/>
          </p:cNvCxnSpPr>
          <p:nvPr/>
        </p:nvCxnSpPr>
        <p:spPr>
          <a:xfrm flipV="1">
            <a:off x="2476119" y="5489885"/>
            <a:ext cx="0" cy="31842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13C6267-CFCE-487B-96E4-287B618EE6CF}"/>
              </a:ext>
            </a:extLst>
          </p:cNvPr>
          <p:cNvCxnSpPr>
            <a:cxnSpLocks/>
          </p:cNvCxnSpPr>
          <p:nvPr/>
        </p:nvCxnSpPr>
        <p:spPr>
          <a:xfrm flipV="1">
            <a:off x="4369184" y="5437372"/>
            <a:ext cx="0" cy="37093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3DCA3A8-9C80-454D-B274-951A08D2553A}"/>
              </a:ext>
            </a:extLst>
          </p:cNvPr>
          <p:cNvCxnSpPr>
            <a:cxnSpLocks/>
          </p:cNvCxnSpPr>
          <p:nvPr/>
        </p:nvCxnSpPr>
        <p:spPr>
          <a:xfrm flipV="1">
            <a:off x="7536421" y="5322449"/>
            <a:ext cx="0" cy="318421"/>
          </a:xfrm>
          <a:prstGeom prst="straightConnector1">
            <a:avLst/>
          </a:prstGeom>
          <a:ln w="28575">
            <a:solidFill>
              <a:srgbClr val="45B14D"/>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6772ED5-0AFC-4E07-B8CF-2A04BE6E64D1}"/>
              </a:ext>
            </a:extLst>
          </p:cNvPr>
          <p:cNvCxnSpPr>
            <a:cxnSpLocks/>
          </p:cNvCxnSpPr>
          <p:nvPr/>
        </p:nvCxnSpPr>
        <p:spPr>
          <a:xfrm flipV="1">
            <a:off x="9718229" y="5389829"/>
            <a:ext cx="0" cy="318421"/>
          </a:xfrm>
          <a:prstGeom prst="straightConnector1">
            <a:avLst/>
          </a:prstGeom>
          <a:ln w="28575">
            <a:solidFill>
              <a:srgbClr val="45B14D"/>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9005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6DC9B-96AC-4414-8CE7-3C4AE626A1FE}"/>
              </a:ext>
            </a:extLst>
          </p:cNvPr>
          <p:cNvSpPr>
            <a:spLocks noGrp="1"/>
          </p:cNvSpPr>
          <p:nvPr>
            <p:ph type="title"/>
          </p:nvPr>
        </p:nvSpPr>
        <p:spPr/>
        <p:txBody>
          <a:bodyPr/>
          <a:lstStyle/>
          <a:p>
            <a:r>
              <a:rPr lang="en-US" dirty="0"/>
              <a:t>So far…	OUTSIDER vs. POP</a:t>
            </a:r>
          </a:p>
        </p:txBody>
      </p:sp>
      <p:sp>
        <p:nvSpPr>
          <p:cNvPr id="3" name="Content Placeholder 2">
            <a:extLst>
              <a:ext uri="{FF2B5EF4-FFF2-40B4-BE49-F238E27FC236}">
                <a16:creationId xmlns:a16="http://schemas.microsoft.com/office/drawing/2014/main" id="{D4E9351D-68C8-457A-BCBF-AE9322857AE5}"/>
              </a:ext>
            </a:extLst>
          </p:cNvPr>
          <p:cNvSpPr>
            <a:spLocks noGrp="1"/>
          </p:cNvSpPr>
          <p:nvPr>
            <p:ph idx="1"/>
          </p:nvPr>
        </p:nvSpPr>
        <p:spPr>
          <a:xfrm>
            <a:off x="1181100" y="1499129"/>
            <a:ext cx="9829800" cy="3859742"/>
          </a:xfrm>
        </p:spPr>
        <p:txBody>
          <a:bodyPr anchor="ctr"/>
          <a:lstStyle/>
          <a:p>
            <a:pPr>
              <a:lnSpc>
                <a:spcPct val="150000"/>
              </a:lnSpc>
            </a:pPr>
            <a:r>
              <a:rPr lang="en-US" dirty="0"/>
              <a:t>There is some disparity in average text length</a:t>
            </a:r>
          </a:p>
          <a:p>
            <a:pPr>
              <a:lnSpc>
                <a:spcPct val="150000"/>
              </a:lnSpc>
            </a:pPr>
            <a:r>
              <a:rPr lang="en-US" dirty="0"/>
              <a:t>Notable difference in most common words, BUT:</a:t>
            </a:r>
          </a:p>
          <a:p>
            <a:pPr lvl="1">
              <a:lnSpc>
                <a:spcPct val="150000"/>
              </a:lnSpc>
            </a:pPr>
            <a:r>
              <a:rPr lang="en-US" dirty="0"/>
              <a:t>The artist distribution is very different for the two datasets</a:t>
            </a:r>
          </a:p>
          <a:p>
            <a:pPr lvl="1">
              <a:lnSpc>
                <a:spcPct val="100000"/>
              </a:lnSpc>
            </a:pPr>
            <a:r>
              <a:rPr lang="en-US" dirty="0"/>
              <a:t>The most common words in the outsider corpus appear idiosyncratic</a:t>
            </a:r>
          </a:p>
        </p:txBody>
      </p:sp>
      <p:sp>
        <p:nvSpPr>
          <p:cNvPr id="4" name="Date Placeholder 3">
            <a:extLst>
              <a:ext uri="{FF2B5EF4-FFF2-40B4-BE49-F238E27FC236}">
                <a16:creationId xmlns:a16="http://schemas.microsoft.com/office/drawing/2014/main" id="{D1FF5443-B714-4CE5-BA98-6A876CF22E11}"/>
              </a:ext>
            </a:extLst>
          </p:cNvPr>
          <p:cNvSpPr>
            <a:spLocks noGrp="1"/>
          </p:cNvSpPr>
          <p:nvPr>
            <p:ph type="dt" sz="half" idx="10"/>
          </p:nvPr>
        </p:nvSpPr>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7C229DF4-9112-453D-BC47-B5A6994B3F25}"/>
              </a:ext>
            </a:extLst>
          </p:cNvPr>
          <p:cNvSpPr>
            <a:spLocks noGrp="1"/>
          </p:cNvSpPr>
          <p:nvPr>
            <p:ph type="ftr" sz="quarter" idx="11"/>
          </p:nvPr>
        </p:nvSpPr>
        <p:spPr/>
        <p:txBody>
          <a:body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16DEAC53-12C7-46BC-AEF8-7DCCCF1D91F6}"/>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19</a:t>
            </a:fld>
            <a:endParaRPr lang="en-US" dirty="0">
              <a:solidFill>
                <a:prstClr val="black">
                  <a:tint val="75000"/>
                </a:prstClr>
              </a:solidFill>
            </a:endParaRPr>
          </a:p>
        </p:txBody>
      </p:sp>
    </p:spTree>
    <p:extLst>
      <p:ext uri="{BB962C8B-B14F-4D97-AF65-F5344CB8AC3E}">
        <p14:creationId xmlns:p14="http://schemas.microsoft.com/office/powerpoint/2010/main" val="2730189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EB06E6-AE4C-4447-A4E5-349721CE5F95}"/>
              </a:ext>
            </a:extLst>
          </p:cNvPr>
          <p:cNvSpPr>
            <a:spLocks noGrp="1"/>
          </p:cNvSpPr>
          <p:nvPr>
            <p:ph type="title"/>
          </p:nvPr>
        </p:nvSpPr>
        <p:spPr>
          <a:xfrm>
            <a:off x="3316224" y="1897579"/>
            <a:ext cx="5559552" cy="2514600"/>
          </a:xfrm>
        </p:spPr>
        <p:txBody>
          <a:bodyPr/>
          <a:lstStyle/>
          <a:p>
            <a:r>
              <a:rPr lang="en-US" dirty="0"/>
              <a:t>What is Outsider Music?</a:t>
            </a:r>
          </a:p>
        </p:txBody>
      </p:sp>
      <p:sp>
        <p:nvSpPr>
          <p:cNvPr id="4" name="Date Placeholder 3">
            <a:extLst>
              <a:ext uri="{FF2B5EF4-FFF2-40B4-BE49-F238E27FC236}">
                <a16:creationId xmlns:a16="http://schemas.microsoft.com/office/drawing/2014/main" id="{8B5212AF-E97C-4BEE-A1C3-B5B3951B3548}"/>
              </a:ext>
            </a:extLst>
          </p:cNvPr>
          <p:cNvSpPr>
            <a:spLocks noGrp="1"/>
          </p:cNvSpPr>
          <p:nvPr>
            <p:ph type="dt" sz="half" idx="4294967295"/>
          </p:nvPr>
        </p:nvSpPr>
        <p:spPr>
          <a:xfrm>
            <a:off x="0" y="6356350"/>
            <a:ext cx="2743200" cy="365125"/>
          </a:xfrm>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DF102104-4018-4E85-BB39-33D04D48A274}"/>
              </a:ext>
            </a:extLst>
          </p:cNvPr>
          <p:cNvSpPr>
            <a:spLocks noGrp="1"/>
          </p:cNvSpPr>
          <p:nvPr>
            <p:ph type="sldNum" sz="quarter" idx="4294967295"/>
          </p:nvPr>
        </p:nvSpPr>
        <p:spPr>
          <a:xfrm>
            <a:off x="9448800" y="6356350"/>
            <a:ext cx="2743200" cy="365125"/>
          </a:xfrm>
        </p:spPr>
        <p:txBody>
          <a:bodyPr/>
          <a:lstStyle/>
          <a:p>
            <a:pPr>
              <a:defRPr/>
            </a:pPr>
            <a:fld id="{D76B855D-E9CC-4FF8-AD85-6CDC7B89A0DE}" type="slidenum">
              <a:rPr lang="en-US" smtClean="0">
                <a:solidFill>
                  <a:prstClr val="black">
                    <a:tint val="75000"/>
                  </a:prstClr>
                </a:solidFill>
              </a:rPr>
              <a:pPr>
                <a:defRPr/>
              </a:pPr>
              <a:t>2</a:t>
            </a:fld>
            <a:endParaRPr lang="en-US" dirty="0">
              <a:solidFill>
                <a:prstClr val="black">
                  <a:tint val="75000"/>
                </a:prstClr>
              </a:solidFill>
            </a:endParaRPr>
          </a:p>
        </p:txBody>
      </p:sp>
    </p:spTree>
    <p:extLst>
      <p:ext uri="{BB962C8B-B14F-4D97-AF65-F5344CB8AC3E}">
        <p14:creationId xmlns:p14="http://schemas.microsoft.com/office/powerpoint/2010/main" val="3134892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B2A4F-8B7A-47EF-9FF1-9FB789FD3DB8}"/>
              </a:ext>
            </a:extLst>
          </p:cNvPr>
          <p:cNvSpPr>
            <a:spLocks noGrp="1"/>
          </p:cNvSpPr>
          <p:nvPr>
            <p:ph type="title"/>
          </p:nvPr>
        </p:nvSpPr>
        <p:spPr>
          <a:xfrm>
            <a:off x="3316224" y="1738553"/>
            <a:ext cx="5559552" cy="2514600"/>
          </a:xfrm>
        </p:spPr>
        <p:txBody>
          <a:bodyPr/>
          <a:lstStyle/>
          <a:p>
            <a:r>
              <a:rPr lang="en-US" dirty="0"/>
              <a:t>The Faces of Outsider Music</a:t>
            </a:r>
          </a:p>
        </p:txBody>
      </p:sp>
    </p:spTree>
    <p:extLst>
      <p:ext uri="{BB962C8B-B14F-4D97-AF65-F5344CB8AC3E}">
        <p14:creationId xmlns:p14="http://schemas.microsoft.com/office/powerpoint/2010/main" val="527679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Arc 14">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130A772-427D-4F59-8551-E9AA5B12063E}"/>
              </a:ext>
            </a:extLst>
          </p:cNvPr>
          <p:cNvSpPr>
            <a:spLocks noGrp="1"/>
          </p:cNvSpPr>
          <p:nvPr>
            <p:ph type="title"/>
          </p:nvPr>
        </p:nvSpPr>
        <p:spPr>
          <a:xfrm>
            <a:off x="5894962" y="479493"/>
            <a:ext cx="5458838" cy="1325563"/>
          </a:xfrm>
        </p:spPr>
        <p:txBody>
          <a:bodyPr>
            <a:normAutofit/>
          </a:bodyPr>
          <a:lstStyle/>
          <a:p>
            <a:r>
              <a:rPr lang="en-US" dirty="0"/>
              <a:t>The Top 3 Artists</a:t>
            </a:r>
          </a:p>
        </p:txBody>
      </p:sp>
      <p:sp>
        <p:nvSpPr>
          <p:cNvPr id="17" name="Freeform: Shape 16">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descr="Chart&#10;&#10;Description automatically generated">
            <a:extLst>
              <a:ext uri="{FF2B5EF4-FFF2-40B4-BE49-F238E27FC236}">
                <a16:creationId xmlns:a16="http://schemas.microsoft.com/office/drawing/2014/main" id="{F38B575F-1D28-4776-928D-C66C0707B604}"/>
              </a:ext>
            </a:extLst>
          </p:cNvPr>
          <p:cNvPicPr>
            <a:picLocks noChangeAspect="1"/>
          </p:cNvPicPr>
          <p:nvPr/>
        </p:nvPicPr>
        <p:blipFill>
          <a:blip r:embed="rId3"/>
          <a:stretch>
            <a:fillRect/>
          </a:stretch>
        </p:blipFill>
        <p:spPr>
          <a:xfrm>
            <a:off x="696176" y="1625663"/>
            <a:ext cx="4777381" cy="318492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B07E96B4-7CF0-4042-BC97-5A92158806E5}"/>
              </a:ext>
            </a:extLst>
          </p:cNvPr>
          <p:cNvSpPr>
            <a:spLocks noGrp="1"/>
          </p:cNvSpPr>
          <p:nvPr>
            <p:ph idx="1"/>
          </p:nvPr>
        </p:nvSpPr>
        <p:spPr>
          <a:xfrm>
            <a:off x="5894962" y="1984443"/>
            <a:ext cx="5458838" cy="4192520"/>
          </a:xfrm>
        </p:spPr>
        <p:txBody>
          <a:bodyPr>
            <a:normAutofit/>
          </a:bodyPr>
          <a:lstStyle/>
          <a:p>
            <a:r>
              <a:rPr lang="en-US" sz="2400" dirty="0"/>
              <a:t>Three very well-known artists in the genre with idiosyncratic styles:</a:t>
            </a:r>
          </a:p>
          <a:p>
            <a:pPr lvl="1">
              <a:lnSpc>
                <a:spcPct val="150000"/>
              </a:lnSpc>
            </a:pPr>
            <a:r>
              <a:rPr lang="en-US" sz="2000" b="1" dirty="0"/>
              <a:t>Wesley Willis</a:t>
            </a:r>
          </a:p>
          <a:p>
            <a:pPr lvl="1">
              <a:lnSpc>
                <a:spcPct val="150000"/>
              </a:lnSpc>
            </a:pPr>
            <a:r>
              <a:rPr lang="en-US" sz="2000" dirty="0" err="1"/>
              <a:t>Jandek</a:t>
            </a:r>
            <a:endParaRPr lang="en-US" sz="2000" dirty="0"/>
          </a:p>
          <a:p>
            <a:pPr lvl="1">
              <a:lnSpc>
                <a:spcPct val="150000"/>
              </a:lnSpc>
            </a:pPr>
            <a:r>
              <a:rPr lang="en-US" sz="2000" dirty="0"/>
              <a:t>Daniel Johnston</a:t>
            </a:r>
          </a:p>
        </p:txBody>
      </p:sp>
      <p:sp>
        <p:nvSpPr>
          <p:cNvPr id="4" name="Date Placeholder 3">
            <a:extLst>
              <a:ext uri="{FF2B5EF4-FFF2-40B4-BE49-F238E27FC236}">
                <a16:creationId xmlns:a16="http://schemas.microsoft.com/office/drawing/2014/main" id="{FB844ADA-7A4E-4D15-AE10-7841A057CF95}"/>
              </a:ext>
            </a:extLst>
          </p:cNvPr>
          <p:cNvSpPr>
            <a:spLocks noGrp="1"/>
          </p:cNvSpPr>
          <p:nvPr>
            <p:ph type="dt" sz="half" idx="10"/>
          </p:nvPr>
        </p:nvSpPr>
        <p:spPr>
          <a:xfrm>
            <a:off x="838200" y="6356350"/>
            <a:ext cx="2743200" cy="365125"/>
          </a:xfrm>
        </p:spPr>
        <p:txBody>
          <a:bodyPr>
            <a:normAutofit/>
          </a:bodyPr>
          <a:lstStyle/>
          <a:p>
            <a:pPr>
              <a:spcAft>
                <a:spcPts val="600"/>
              </a:spcAft>
              <a:defRPr/>
            </a:pPr>
            <a:r>
              <a:rPr lang="en-US">
                <a:solidFill>
                  <a:schemeClr val="bg1">
                    <a:lumMod val="75000"/>
                  </a:schemeClr>
                </a:solidFill>
              </a:rPr>
              <a:t>4/21/2022</a:t>
            </a:r>
            <a:endParaRPr lang="en-US" dirty="0">
              <a:solidFill>
                <a:schemeClr val="bg1">
                  <a:lumMod val="75000"/>
                </a:schemeClr>
              </a:solidFill>
            </a:endParaRPr>
          </a:p>
        </p:txBody>
      </p:sp>
      <p:sp>
        <p:nvSpPr>
          <p:cNvPr id="5" name="Footer Placeholder 4">
            <a:extLst>
              <a:ext uri="{FF2B5EF4-FFF2-40B4-BE49-F238E27FC236}">
                <a16:creationId xmlns:a16="http://schemas.microsoft.com/office/drawing/2014/main" id="{81C8F69B-AA9D-4A50-B737-28DFF8981FAD}"/>
              </a:ext>
            </a:extLst>
          </p:cNvPr>
          <p:cNvSpPr>
            <a:spLocks noGrp="1"/>
          </p:cNvSpPr>
          <p:nvPr>
            <p:ph type="ftr" sz="quarter" idx="11"/>
          </p:nvPr>
        </p:nvSpPr>
        <p:spPr>
          <a:xfrm>
            <a:off x="4038600" y="6356350"/>
            <a:ext cx="4114800" cy="365125"/>
          </a:xfrm>
        </p:spPr>
        <p:txBody>
          <a:bodyPr>
            <a:normAutofit/>
          </a:bodyPr>
          <a:lstStyle/>
          <a:p>
            <a:pPr>
              <a:spcAft>
                <a:spcPts val="600"/>
              </a:spcAft>
              <a:defRPr/>
            </a:pPr>
            <a:r>
              <a:rPr lang="en-US">
                <a:solidFill>
                  <a:prstClr val="black">
                    <a:tint val="75000"/>
                  </a:prstClr>
                </a:solidFill>
              </a:rPr>
              <a:t>A Linguistic Look Inside Outsider Music</a:t>
            </a:r>
          </a:p>
        </p:txBody>
      </p:sp>
      <p:sp>
        <p:nvSpPr>
          <p:cNvPr id="6" name="Slide Number Placeholder 5">
            <a:extLst>
              <a:ext uri="{FF2B5EF4-FFF2-40B4-BE49-F238E27FC236}">
                <a16:creationId xmlns:a16="http://schemas.microsoft.com/office/drawing/2014/main" id="{684713DA-3C02-47BE-8635-70870337ADB1}"/>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D76B855D-E9CC-4FF8-AD85-6CDC7B89A0DE}" type="slidenum">
              <a:rPr lang="en-US" smtClean="0">
                <a:solidFill>
                  <a:prstClr val="black">
                    <a:tint val="75000"/>
                  </a:prstClr>
                </a:solidFill>
              </a:rPr>
              <a:pPr>
                <a:spcAft>
                  <a:spcPts val="600"/>
                </a:spcAft>
                <a:defRPr/>
              </a:pPr>
              <a:t>21</a:t>
            </a:fld>
            <a:endParaRPr lang="en-US">
              <a:solidFill>
                <a:prstClr val="black">
                  <a:tint val="75000"/>
                </a:prstClr>
              </a:solidFill>
            </a:endParaRPr>
          </a:p>
        </p:txBody>
      </p:sp>
      <p:sp>
        <p:nvSpPr>
          <p:cNvPr id="12" name="TextBox 11">
            <a:extLst>
              <a:ext uri="{FF2B5EF4-FFF2-40B4-BE49-F238E27FC236}">
                <a16:creationId xmlns:a16="http://schemas.microsoft.com/office/drawing/2014/main" id="{D0940F1E-2BAE-4BA3-A969-850FBC3685EC}"/>
              </a:ext>
            </a:extLst>
          </p:cNvPr>
          <p:cNvSpPr txBox="1"/>
          <p:nvPr/>
        </p:nvSpPr>
        <p:spPr>
          <a:xfrm>
            <a:off x="1336431" y="4810583"/>
            <a:ext cx="3496869" cy="523220"/>
          </a:xfrm>
          <a:prstGeom prst="rect">
            <a:avLst/>
          </a:prstGeom>
          <a:noFill/>
        </p:spPr>
        <p:txBody>
          <a:bodyPr wrap="square" rtlCol="0">
            <a:spAutoFit/>
          </a:bodyPr>
          <a:lstStyle/>
          <a:p>
            <a:pPr algn="ctr"/>
            <a:r>
              <a:rPr lang="en-US" sz="1400" dirty="0"/>
              <a:t>In the cleaned dataset, these 3 artists make up nearly 40% of the data.</a:t>
            </a:r>
          </a:p>
        </p:txBody>
      </p:sp>
    </p:spTree>
    <p:extLst>
      <p:ext uri="{BB962C8B-B14F-4D97-AF65-F5344CB8AC3E}">
        <p14:creationId xmlns:p14="http://schemas.microsoft.com/office/powerpoint/2010/main" val="2152715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7CCB4-BDDA-4EEA-9A23-A876C4DC3EE3}"/>
              </a:ext>
            </a:extLst>
          </p:cNvPr>
          <p:cNvSpPr>
            <a:spLocks noGrp="1"/>
          </p:cNvSpPr>
          <p:nvPr>
            <p:ph type="title"/>
          </p:nvPr>
        </p:nvSpPr>
        <p:spPr/>
        <p:txBody>
          <a:bodyPr>
            <a:normAutofit/>
          </a:bodyPr>
          <a:lstStyle/>
          <a:p>
            <a:r>
              <a:rPr lang="en-US" sz="4400" dirty="0"/>
              <a:t>Rock N Roll McDonalds</a:t>
            </a:r>
            <a:br>
              <a:rPr lang="en-US" sz="4400" dirty="0"/>
            </a:br>
            <a:r>
              <a:rPr lang="en-US" sz="3600" dirty="0">
                <a:latin typeface="+mn-lt"/>
              </a:rPr>
              <a:t>Wesley Willis</a:t>
            </a:r>
            <a:endParaRPr lang="en-US" dirty="0"/>
          </a:p>
        </p:txBody>
      </p:sp>
      <p:sp>
        <p:nvSpPr>
          <p:cNvPr id="4" name="Date Placeholder 3">
            <a:extLst>
              <a:ext uri="{FF2B5EF4-FFF2-40B4-BE49-F238E27FC236}">
                <a16:creationId xmlns:a16="http://schemas.microsoft.com/office/drawing/2014/main" id="{CF3371E6-FE1B-4365-A230-BB71221EB3D9}"/>
              </a:ext>
            </a:extLst>
          </p:cNvPr>
          <p:cNvSpPr>
            <a:spLocks noGrp="1"/>
          </p:cNvSpPr>
          <p:nvPr>
            <p:ph type="dt" sz="half" idx="10"/>
          </p:nvPr>
        </p:nvSpPr>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301B5FA2-27B9-4C21-8AD5-CAB9561639B1}"/>
              </a:ext>
            </a:extLst>
          </p:cNvPr>
          <p:cNvSpPr>
            <a:spLocks noGrp="1"/>
          </p:cNvSpPr>
          <p:nvPr>
            <p:ph type="ftr" sz="quarter" idx="11"/>
          </p:nvPr>
        </p:nvSpPr>
        <p:spPr/>
        <p:txBody>
          <a:body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F969E1AA-9B5C-451C-9B1E-4DDD29305651}"/>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22</a:t>
            </a:fld>
            <a:endParaRPr lang="en-US" dirty="0">
              <a:solidFill>
                <a:prstClr val="black">
                  <a:tint val="75000"/>
                </a:prstClr>
              </a:solidFill>
            </a:endParaRPr>
          </a:p>
        </p:txBody>
      </p:sp>
      <p:pic>
        <p:nvPicPr>
          <p:cNvPr id="7" name="Picture 6">
            <a:extLst>
              <a:ext uri="{FF2B5EF4-FFF2-40B4-BE49-F238E27FC236}">
                <a16:creationId xmlns:a16="http://schemas.microsoft.com/office/drawing/2014/main" id="{3C92DDEC-096A-4931-AFFE-319287D5AAE7}"/>
              </a:ext>
            </a:extLst>
          </p:cNvPr>
          <p:cNvPicPr>
            <a:picLocks noChangeAspect="1"/>
          </p:cNvPicPr>
          <p:nvPr/>
        </p:nvPicPr>
        <p:blipFill>
          <a:blip r:embed="rId3"/>
          <a:stretch>
            <a:fillRect/>
          </a:stretch>
        </p:blipFill>
        <p:spPr>
          <a:xfrm>
            <a:off x="1435105" y="1690688"/>
            <a:ext cx="4292590" cy="4512194"/>
          </a:xfrm>
          <a:prstGeom prst="rect">
            <a:avLst/>
          </a:prstGeom>
        </p:spPr>
      </p:pic>
      <p:pic>
        <p:nvPicPr>
          <p:cNvPr id="8" name="Picture 7">
            <a:extLst>
              <a:ext uri="{FF2B5EF4-FFF2-40B4-BE49-F238E27FC236}">
                <a16:creationId xmlns:a16="http://schemas.microsoft.com/office/drawing/2014/main" id="{562B4B4E-5966-46D5-B129-9B5DD435B0B7}"/>
              </a:ext>
            </a:extLst>
          </p:cNvPr>
          <p:cNvPicPr>
            <a:picLocks noChangeAspect="1"/>
          </p:cNvPicPr>
          <p:nvPr/>
        </p:nvPicPr>
        <p:blipFill>
          <a:blip r:embed="rId4"/>
          <a:stretch>
            <a:fillRect/>
          </a:stretch>
        </p:blipFill>
        <p:spPr>
          <a:xfrm>
            <a:off x="6476181" y="729576"/>
            <a:ext cx="4292590" cy="5626774"/>
          </a:xfrm>
          <a:prstGeom prst="rect">
            <a:avLst/>
          </a:prstGeom>
        </p:spPr>
      </p:pic>
      <p:sp>
        <p:nvSpPr>
          <p:cNvPr id="10" name="TextBox 9">
            <a:extLst>
              <a:ext uri="{FF2B5EF4-FFF2-40B4-BE49-F238E27FC236}">
                <a16:creationId xmlns:a16="http://schemas.microsoft.com/office/drawing/2014/main" id="{CF6EF3C6-A000-4541-8C01-0BBCC23AB268}"/>
              </a:ext>
            </a:extLst>
          </p:cNvPr>
          <p:cNvSpPr txBox="1"/>
          <p:nvPr/>
        </p:nvSpPr>
        <p:spPr>
          <a:xfrm>
            <a:off x="9541486" y="369178"/>
            <a:ext cx="2454571" cy="246221"/>
          </a:xfrm>
          <a:prstGeom prst="rect">
            <a:avLst/>
          </a:prstGeom>
          <a:noFill/>
        </p:spPr>
        <p:txBody>
          <a:bodyPr wrap="square" rtlCol="0">
            <a:spAutoFit/>
          </a:bodyPr>
          <a:lstStyle/>
          <a:p>
            <a:r>
              <a:rPr lang="en-US" sz="1000" dirty="0"/>
              <a:t>Lyrics screenshotted from </a:t>
            </a:r>
            <a:r>
              <a:rPr lang="en-US" sz="1000" dirty="0">
                <a:solidFill>
                  <a:schemeClr val="accent2"/>
                </a:solidFill>
                <a:hlinkClick r:id="rId5">
                  <a:extLst>
                    <a:ext uri="{A12FA001-AC4F-418D-AE19-62706E023703}">
                      <ahyp:hlinkClr xmlns:ahyp="http://schemas.microsoft.com/office/drawing/2018/hyperlinkcolor" val="tx"/>
                    </a:ext>
                  </a:extLst>
                </a:hlinkClick>
              </a:rPr>
              <a:t>Genius.com</a:t>
            </a:r>
            <a:endParaRPr lang="en-US" sz="1000" dirty="0">
              <a:solidFill>
                <a:schemeClr val="accent2"/>
              </a:solidFill>
            </a:endParaRPr>
          </a:p>
        </p:txBody>
      </p:sp>
      <p:cxnSp>
        <p:nvCxnSpPr>
          <p:cNvPr id="9" name="Straight Connector 8">
            <a:extLst>
              <a:ext uri="{FF2B5EF4-FFF2-40B4-BE49-F238E27FC236}">
                <a16:creationId xmlns:a16="http://schemas.microsoft.com/office/drawing/2014/main" id="{63DE5D9E-D1CD-46C0-BF6E-79F5EC951F54}"/>
              </a:ext>
            </a:extLst>
          </p:cNvPr>
          <p:cNvCxnSpPr/>
          <p:nvPr/>
        </p:nvCxnSpPr>
        <p:spPr>
          <a:xfrm>
            <a:off x="3552038" y="2200647"/>
            <a:ext cx="3154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1747E64-5232-4AA1-AF38-8F8D39F1EC1A}"/>
              </a:ext>
            </a:extLst>
          </p:cNvPr>
          <p:cNvCxnSpPr/>
          <p:nvPr/>
        </p:nvCxnSpPr>
        <p:spPr>
          <a:xfrm>
            <a:off x="4409113" y="2990611"/>
            <a:ext cx="3154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35E6D61-F067-4E70-90FB-56C2C6EC5BE8}"/>
              </a:ext>
            </a:extLst>
          </p:cNvPr>
          <p:cNvCxnSpPr/>
          <p:nvPr/>
        </p:nvCxnSpPr>
        <p:spPr>
          <a:xfrm>
            <a:off x="1528893" y="3738629"/>
            <a:ext cx="3154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35A1327-1A7F-45B8-B171-8F91AFD81F8C}"/>
              </a:ext>
            </a:extLst>
          </p:cNvPr>
          <p:cNvCxnSpPr/>
          <p:nvPr/>
        </p:nvCxnSpPr>
        <p:spPr>
          <a:xfrm>
            <a:off x="1528893" y="4000086"/>
            <a:ext cx="3154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9EAA74C-96DF-4CA9-A14B-183B9A8F3E00}"/>
              </a:ext>
            </a:extLst>
          </p:cNvPr>
          <p:cNvCxnSpPr/>
          <p:nvPr/>
        </p:nvCxnSpPr>
        <p:spPr>
          <a:xfrm>
            <a:off x="1528893" y="4286710"/>
            <a:ext cx="3154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0B88877-8016-4137-AF23-832AB3894724}"/>
              </a:ext>
            </a:extLst>
          </p:cNvPr>
          <p:cNvCxnSpPr/>
          <p:nvPr/>
        </p:nvCxnSpPr>
        <p:spPr>
          <a:xfrm>
            <a:off x="1528893" y="4543973"/>
            <a:ext cx="3154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CAFDD5F-BC8E-4F1D-9ECE-258936CFEC70}"/>
              </a:ext>
            </a:extLst>
          </p:cNvPr>
          <p:cNvCxnSpPr/>
          <p:nvPr/>
        </p:nvCxnSpPr>
        <p:spPr>
          <a:xfrm>
            <a:off x="6600534" y="1212274"/>
            <a:ext cx="3154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702DE6C-1B9D-486B-BC8F-864F324908AE}"/>
              </a:ext>
            </a:extLst>
          </p:cNvPr>
          <p:cNvCxnSpPr/>
          <p:nvPr/>
        </p:nvCxnSpPr>
        <p:spPr>
          <a:xfrm>
            <a:off x="6600534" y="1473731"/>
            <a:ext cx="3154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5E43128-B575-4460-BC53-961A68F2DFA5}"/>
              </a:ext>
            </a:extLst>
          </p:cNvPr>
          <p:cNvCxnSpPr/>
          <p:nvPr/>
        </p:nvCxnSpPr>
        <p:spPr>
          <a:xfrm>
            <a:off x="6600534" y="1732202"/>
            <a:ext cx="3154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4D9AF7A-37A5-4FE8-8587-2CF2282379C2}"/>
              </a:ext>
            </a:extLst>
          </p:cNvPr>
          <p:cNvCxnSpPr/>
          <p:nvPr/>
        </p:nvCxnSpPr>
        <p:spPr>
          <a:xfrm>
            <a:off x="6600534" y="1982894"/>
            <a:ext cx="3154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CEA257-77A3-4A3D-BEDE-0626EE004F85}"/>
              </a:ext>
            </a:extLst>
          </p:cNvPr>
          <p:cNvCxnSpPr/>
          <p:nvPr/>
        </p:nvCxnSpPr>
        <p:spPr>
          <a:xfrm>
            <a:off x="6600534" y="4200471"/>
            <a:ext cx="3154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F2BE4BA-4858-426C-8499-A5663012A3AC}"/>
              </a:ext>
            </a:extLst>
          </p:cNvPr>
          <p:cNvCxnSpPr/>
          <p:nvPr/>
        </p:nvCxnSpPr>
        <p:spPr>
          <a:xfrm>
            <a:off x="6600534" y="4461928"/>
            <a:ext cx="3154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DB826C1-510D-404A-8C5A-20DDDFA0A844}"/>
              </a:ext>
            </a:extLst>
          </p:cNvPr>
          <p:cNvCxnSpPr/>
          <p:nvPr/>
        </p:nvCxnSpPr>
        <p:spPr>
          <a:xfrm>
            <a:off x="6600534" y="4748552"/>
            <a:ext cx="3154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E3B06CE-164D-4C4F-B38F-DB37FDF5663B}"/>
              </a:ext>
            </a:extLst>
          </p:cNvPr>
          <p:cNvCxnSpPr/>
          <p:nvPr/>
        </p:nvCxnSpPr>
        <p:spPr>
          <a:xfrm>
            <a:off x="6600534" y="5005815"/>
            <a:ext cx="3154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ADAF4AD-7EED-4594-9F9B-F5ABDA51FBE2}"/>
              </a:ext>
            </a:extLst>
          </p:cNvPr>
          <p:cNvCxnSpPr/>
          <p:nvPr/>
        </p:nvCxnSpPr>
        <p:spPr>
          <a:xfrm>
            <a:off x="6591505" y="5718378"/>
            <a:ext cx="3154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6B2AA54-4422-4BDD-84DF-0C6C4CE5B977}"/>
              </a:ext>
            </a:extLst>
          </p:cNvPr>
          <p:cNvCxnSpPr/>
          <p:nvPr/>
        </p:nvCxnSpPr>
        <p:spPr>
          <a:xfrm>
            <a:off x="6603644" y="5963375"/>
            <a:ext cx="315433"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352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B96D2-38A2-4351-A6B4-05F34DD44E3C}"/>
              </a:ext>
            </a:extLst>
          </p:cNvPr>
          <p:cNvSpPr>
            <a:spLocks noGrp="1"/>
          </p:cNvSpPr>
          <p:nvPr>
            <p:ph type="title"/>
          </p:nvPr>
        </p:nvSpPr>
        <p:spPr/>
        <p:txBody>
          <a:bodyPr>
            <a:normAutofit/>
          </a:bodyPr>
          <a:lstStyle/>
          <a:p>
            <a:r>
              <a:rPr lang="en-US" sz="4400" dirty="0"/>
              <a:t>I Whipped Batman’s Ass</a:t>
            </a:r>
            <a:br>
              <a:rPr lang="en-US" sz="4400" dirty="0"/>
            </a:br>
            <a:r>
              <a:rPr lang="en-US" sz="3600" dirty="0">
                <a:latin typeface="+mn-lt"/>
              </a:rPr>
              <a:t>Wesley Willis</a:t>
            </a:r>
            <a:endParaRPr lang="en-US" dirty="0"/>
          </a:p>
        </p:txBody>
      </p:sp>
      <p:sp>
        <p:nvSpPr>
          <p:cNvPr id="3" name="Date Placeholder 2">
            <a:extLst>
              <a:ext uri="{FF2B5EF4-FFF2-40B4-BE49-F238E27FC236}">
                <a16:creationId xmlns:a16="http://schemas.microsoft.com/office/drawing/2014/main" id="{4AEF4718-14E2-4E6B-9FF6-48D807B00876}"/>
              </a:ext>
            </a:extLst>
          </p:cNvPr>
          <p:cNvSpPr>
            <a:spLocks noGrp="1"/>
          </p:cNvSpPr>
          <p:nvPr>
            <p:ph type="dt" sz="half" idx="10"/>
          </p:nvPr>
        </p:nvSpPr>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4129CEA1-8160-436C-BD0F-D6DF65FDFA77}"/>
              </a:ext>
            </a:extLst>
          </p:cNvPr>
          <p:cNvSpPr>
            <a:spLocks noGrp="1"/>
          </p:cNvSpPr>
          <p:nvPr>
            <p:ph type="ftr" sz="quarter" idx="11"/>
          </p:nvPr>
        </p:nvSpPr>
        <p:spPr/>
        <p:txBody>
          <a:body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516A1D8D-7A1E-403C-895B-E9788C7E3510}"/>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23</a:t>
            </a:fld>
            <a:endParaRPr lang="en-US" dirty="0">
              <a:solidFill>
                <a:prstClr val="black">
                  <a:tint val="75000"/>
                </a:prstClr>
              </a:solidFill>
            </a:endParaRPr>
          </a:p>
        </p:txBody>
      </p:sp>
      <p:pic>
        <p:nvPicPr>
          <p:cNvPr id="8" name="Picture 7">
            <a:extLst>
              <a:ext uri="{FF2B5EF4-FFF2-40B4-BE49-F238E27FC236}">
                <a16:creationId xmlns:a16="http://schemas.microsoft.com/office/drawing/2014/main" id="{C45D14B2-05B4-4FCD-98AF-524C9D16BE6C}"/>
              </a:ext>
            </a:extLst>
          </p:cNvPr>
          <p:cNvPicPr>
            <a:picLocks noChangeAspect="1"/>
          </p:cNvPicPr>
          <p:nvPr/>
        </p:nvPicPr>
        <p:blipFill>
          <a:blip r:embed="rId3"/>
          <a:stretch>
            <a:fillRect/>
          </a:stretch>
        </p:blipFill>
        <p:spPr>
          <a:xfrm>
            <a:off x="1718534" y="1703039"/>
            <a:ext cx="4262555" cy="4586129"/>
          </a:xfrm>
          <a:prstGeom prst="rect">
            <a:avLst/>
          </a:prstGeom>
        </p:spPr>
      </p:pic>
      <p:pic>
        <p:nvPicPr>
          <p:cNvPr id="9" name="Picture 8">
            <a:extLst>
              <a:ext uri="{FF2B5EF4-FFF2-40B4-BE49-F238E27FC236}">
                <a16:creationId xmlns:a16="http://schemas.microsoft.com/office/drawing/2014/main" id="{0501C45B-4ADD-48D2-A8E6-DAA3C69AC37A}"/>
              </a:ext>
            </a:extLst>
          </p:cNvPr>
          <p:cNvPicPr>
            <a:picLocks noChangeAspect="1"/>
          </p:cNvPicPr>
          <p:nvPr/>
        </p:nvPicPr>
        <p:blipFill>
          <a:blip r:embed="rId4"/>
          <a:stretch>
            <a:fillRect/>
          </a:stretch>
        </p:blipFill>
        <p:spPr>
          <a:xfrm>
            <a:off x="6335933" y="709218"/>
            <a:ext cx="4433976" cy="5613541"/>
          </a:xfrm>
          <a:prstGeom prst="rect">
            <a:avLst/>
          </a:prstGeom>
        </p:spPr>
      </p:pic>
      <p:sp>
        <p:nvSpPr>
          <p:cNvPr id="15" name="TextBox 14">
            <a:extLst>
              <a:ext uri="{FF2B5EF4-FFF2-40B4-BE49-F238E27FC236}">
                <a16:creationId xmlns:a16="http://schemas.microsoft.com/office/drawing/2014/main" id="{414703BA-1A26-4717-9C87-A74BAB261DB0}"/>
              </a:ext>
            </a:extLst>
          </p:cNvPr>
          <p:cNvSpPr txBox="1"/>
          <p:nvPr/>
        </p:nvSpPr>
        <p:spPr>
          <a:xfrm>
            <a:off x="9541486" y="369178"/>
            <a:ext cx="2454571" cy="246221"/>
          </a:xfrm>
          <a:prstGeom prst="rect">
            <a:avLst/>
          </a:prstGeom>
          <a:noFill/>
        </p:spPr>
        <p:txBody>
          <a:bodyPr wrap="square" rtlCol="0">
            <a:spAutoFit/>
          </a:bodyPr>
          <a:lstStyle/>
          <a:p>
            <a:r>
              <a:rPr lang="en-US" sz="1000" dirty="0"/>
              <a:t>Lyrics screenshotted from </a:t>
            </a:r>
            <a:r>
              <a:rPr lang="en-US" sz="1000" dirty="0">
                <a:solidFill>
                  <a:schemeClr val="accent2"/>
                </a:solidFill>
                <a:hlinkClick r:id="rId5">
                  <a:extLst>
                    <a:ext uri="{A12FA001-AC4F-418D-AE19-62706E023703}">
                      <ahyp:hlinkClr xmlns:ahyp="http://schemas.microsoft.com/office/drawing/2018/hyperlinkcolor" val="tx"/>
                    </a:ext>
                  </a:extLst>
                </a:hlinkClick>
              </a:rPr>
              <a:t>Genius.com</a:t>
            </a:r>
            <a:endParaRPr lang="en-US" sz="1000" dirty="0">
              <a:solidFill>
                <a:schemeClr val="accent2"/>
              </a:solidFill>
            </a:endParaRPr>
          </a:p>
        </p:txBody>
      </p:sp>
      <p:sp>
        <p:nvSpPr>
          <p:cNvPr id="10" name="Right Brace 9">
            <a:extLst>
              <a:ext uri="{FF2B5EF4-FFF2-40B4-BE49-F238E27FC236}">
                <a16:creationId xmlns:a16="http://schemas.microsoft.com/office/drawing/2014/main" id="{B84E2EAF-532B-42B2-8E8C-F73E9FBFEB33}"/>
              </a:ext>
            </a:extLst>
          </p:cNvPr>
          <p:cNvSpPr/>
          <p:nvPr/>
        </p:nvSpPr>
        <p:spPr>
          <a:xfrm>
            <a:off x="8398329" y="4174671"/>
            <a:ext cx="332014" cy="974272"/>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C93B5D83-40AC-4675-812E-D93353A217F2}"/>
              </a:ext>
            </a:extLst>
          </p:cNvPr>
          <p:cNvSpPr txBox="1"/>
          <p:nvPr/>
        </p:nvSpPr>
        <p:spPr>
          <a:xfrm>
            <a:off x="8757321" y="4538696"/>
            <a:ext cx="2743200" cy="246221"/>
          </a:xfrm>
          <a:prstGeom prst="rect">
            <a:avLst/>
          </a:prstGeom>
          <a:noFill/>
        </p:spPr>
        <p:txBody>
          <a:bodyPr wrap="square" rtlCol="0">
            <a:spAutoFit/>
          </a:bodyPr>
          <a:lstStyle/>
          <a:p>
            <a:r>
              <a:rPr lang="en-US" sz="1000" b="1" dirty="0">
                <a:solidFill>
                  <a:schemeClr val="accent2"/>
                </a:solidFill>
              </a:rPr>
              <a:t>Does this look familiar?</a:t>
            </a:r>
          </a:p>
        </p:txBody>
      </p:sp>
    </p:spTree>
    <p:extLst>
      <p:ext uri="{BB962C8B-B14F-4D97-AF65-F5344CB8AC3E}">
        <p14:creationId xmlns:p14="http://schemas.microsoft.com/office/powerpoint/2010/main" val="4249709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2B586-B14A-46FB-B9AA-0A1C301EFF99}"/>
              </a:ext>
            </a:extLst>
          </p:cNvPr>
          <p:cNvSpPr>
            <a:spLocks noGrp="1"/>
          </p:cNvSpPr>
          <p:nvPr>
            <p:ph type="title"/>
          </p:nvPr>
        </p:nvSpPr>
        <p:spPr/>
        <p:txBody>
          <a:bodyPr/>
          <a:lstStyle/>
          <a:p>
            <a:r>
              <a:rPr lang="en-US" dirty="0"/>
              <a:t>What’s the Problem?</a:t>
            </a:r>
          </a:p>
        </p:txBody>
      </p:sp>
      <p:sp>
        <p:nvSpPr>
          <p:cNvPr id="3" name="Content Placeholder 2">
            <a:extLst>
              <a:ext uri="{FF2B5EF4-FFF2-40B4-BE49-F238E27FC236}">
                <a16:creationId xmlns:a16="http://schemas.microsoft.com/office/drawing/2014/main" id="{27975AC9-B699-40B9-B51A-F3E86133B376}"/>
              </a:ext>
            </a:extLst>
          </p:cNvPr>
          <p:cNvSpPr>
            <a:spLocks noGrp="1"/>
          </p:cNvSpPr>
          <p:nvPr>
            <p:ph idx="1"/>
          </p:nvPr>
        </p:nvSpPr>
        <p:spPr/>
        <p:txBody>
          <a:bodyPr/>
          <a:lstStyle/>
          <a:p>
            <a:r>
              <a:rPr lang="en-US" dirty="0"/>
              <a:t>Perhaps if we were to only look at the top artists, existing generalizations would apply.</a:t>
            </a:r>
          </a:p>
          <a:p>
            <a:endParaRPr lang="en-US" dirty="0"/>
          </a:p>
          <a:p>
            <a:r>
              <a:rPr lang="en-US" b="1" dirty="0"/>
              <a:t>But what about </a:t>
            </a:r>
            <a:r>
              <a:rPr lang="en-US" b="1" dirty="0" err="1"/>
              <a:t>IceJJFish</a:t>
            </a:r>
            <a:r>
              <a:rPr lang="en-US" b="1" dirty="0"/>
              <a:t>?</a:t>
            </a:r>
          </a:p>
        </p:txBody>
      </p:sp>
      <p:sp>
        <p:nvSpPr>
          <p:cNvPr id="4" name="Date Placeholder 3">
            <a:extLst>
              <a:ext uri="{FF2B5EF4-FFF2-40B4-BE49-F238E27FC236}">
                <a16:creationId xmlns:a16="http://schemas.microsoft.com/office/drawing/2014/main" id="{96257116-5C26-4378-B836-BE8D6A80FB4B}"/>
              </a:ext>
            </a:extLst>
          </p:cNvPr>
          <p:cNvSpPr>
            <a:spLocks noGrp="1"/>
          </p:cNvSpPr>
          <p:nvPr>
            <p:ph type="dt" sz="half" idx="10"/>
          </p:nvPr>
        </p:nvSpPr>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9739508A-0CCE-47F2-8D3E-357109C91440}"/>
              </a:ext>
            </a:extLst>
          </p:cNvPr>
          <p:cNvSpPr>
            <a:spLocks noGrp="1"/>
          </p:cNvSpPr>
          <p:nvPr>
            <p:ph type="ftr" sz="quarter" idx="11"/>
          </p:nvPr>
        </p:nvSpPr>
        <p:spPr/>
        <p:txBody>
          <a:body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6DFF358D-B980-4EC7-9E75-E401F604129C}"/>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24</a:t>
            </a:fld>
            <a:endParaRPr lang="en-US" dirty="0">
              <a:solidFill>
                <a:prstClr val="black">
                  <a:tint val="75000"/>
                </a:prstClr>
              </a:solidFill>
            </a:endParaRPr>
          </a:p>
        </p:txBody>
      </p:sp>
    </p:spTree>
    <p:extLst>
      <p:ext uri="{BB962C8B-B14F-4D97-AF65-F5344CB8AC3E}">
        <p14:creationId xmlns:p14="http://schemas.microsoft.com/office/powerpoint/2010/main" val="1767533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28B6A-5D43-4CD8-A9D5-082316B04B0E}"/>
              </a:ext>
            </a:extLst>
          </p:cNvPr>
          <p:cNvSpPr>
            <a:spLocks noGrp="1"/>
          </p:cNvSpPr>
          <p:nvPr>
            <p:ph type="title"/>
          </p:nvPr>
        </p:nvSpPr>
        <p:spPr>
          <a:xfrm>
            <a:off x="838200" y="245382"/>
            <a:ext cx="10515600" cy="1325563"/>
          </a:xfrm>
        </p:spPr>
        <p:txBody>
          <a:bodyPr/>
          <a:lstStyle/>
          <a:p>
            <a:r>
              <a:rPr lang="en-US" dirty="0"/>
              <a:t>O</a:t>
            </a:r>
            <a:r>
              <a:rPr lang="en-US" sz="4400" dirty="0"/>
              <a:t>n the Floor</a:t>
            </a:r>
            <a:br>
              <a:rPr lang="en-US" sz="4400" dirty="0"/>
            </a:br>
            <a:r>
              <a:rPr lang="en-US" sz="3600" dirty="0" err="1">
                <a:latin typeface="+mn-lt"/>
              </a:rPr>
              <a:t>IceJJFish</a:t>
            </a:r>
            <a:endParaRPr lang="en-US" dirty="0"/>
          </a:p>
        </p:txBody>
      </p:sp>
      <p:sp>
        <p:nvSpPr>
          <p:cNvPr id="3" name="Date Placeholder 2">
            <a:extLst>
              <a:ext uri="{FF2B5EF4-FFF2-40B4-BE49-F238E27FC236}">
                <a16:creationId xmlns:a16="http://schemas.microsoft.com/office/drawing/2014/main" id="{1AA7DDB4-FF89-4084-8A3B-2481B9AA8BFA}"/>
              </a:ext>
            </a:extLst>
          </p:cNvPr>
          <p:cNvSpPr>
            <a:spLocks noGrp="1"/>
          </p:cNvSpPr>
          <p:nvPr>
            <p:ph type="dt" sz="half" idx="10"/>
          </p:nvPr>
        </p:nvSpPr>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F2BAD045-3864-4A74-8FA1-D15DE657A856}"/>
              </a:ext>
            </a:extLst>
          </p:cNvPr>
          <p:cNvSpPr>
            <a:spLocks noGrp="1"/>
          </p:cNvSpPr>
          <p:nvPr>
            <p:ph type="ftr" sz="quarter" idx="11"/>
          </p:nvPr>
        </p:nvSpPr>
        <p:spPr/>
        <p:txBody>
          <a:body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8F8AAC8B-2CE7-4C65-8BCD-3FF9894D3B1E}"/>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25</a:t>
            </a:fld>
            <a:endParaRPr lang="en-US" dirty="0">
              <a:solidFill>
                <a:prstClr val="black">
                  <a:tint val="75000"/>
                </a:prstClr>
              </a:solidFill>
            </a:endParaRPr>
          </a:p>
        </p:txBody>
      </p:sp>
      <p:pic>
        <p:nvPicPr>
          <p:cNvPr id="8" name="Picture 7">
            <a:extLst>
              <a:ext uri="{FF2B5EF4-FFF2-40B4-BE49-F238E27FC236}">
                <a16:creationId xmlns:a16="http://schemas.microsoft.com/office/drawing/2014/main" id="{0C95BBC5-9980-4341-87C8-147F8539BE1E}"/>
              </a:ext>
            </a:extLst>
          </p:cNvPr>
          <p:cNvPicPr>
            <a:picLocks noChangeAspect="1"/>
          </p:cNvPicPr>
          <p:nvPr/>
        </p:nvPicPr>
        <p:blipFill>
          <a:blip r:embed="rId3"/>
          <a:stretch>
            <a:fillRect/>
          </a:stretch>
        </p:blipFill>
        <p:spPr>
          <a:xfrm>
            <a:off x="1492908" y="1647711"/>
            <a:ext cx="4557984" cy="4446814"/>
          </a:xfrm>
          <a:prstGeom prst="rect">
            <a:avLst/>
          </a:prstGeom>
        </p:spPr>
      </p:pic>
      <p:sp>
        <p:nvSpPr>
          <p:cNvPr id="9" name="TextBox 8">
            <a:extLst>
              <a:ext uri="{FF2B5EF4-FFF2-40B4-BE49-F238E27FC236}">
                <a16:creationId xmlns:a16="http://schemas.microsoft.com/office/drawing/2014/main" id="{E7876EDE-98E4-4234-968C-3B942C17B288}"/>
              </a:ext>
            </a:extLst>
          </p:cNvPr>
          <p:cNvSpPr txBox="1"/>
          <p:nvPr/>
        </p:nvSpPr>
        <p:spPr>
          <a:xfrm>
            <a:off x="9541486" y="369178"/>
            <a:ext cx="2454571" cy="246221"/>
          </a:xfrm>
          <a:prstGeom prst="rect">
            <a:avLst/>
          </a:prstGeom>
          <a:noFill/>
        </p:spPr>
        <p:txBody>
          <a:bodyPr wrap="square" rtlCol="0">
            <a:spAutoFit/>
          </a:bodyPr>
          <a:lstStyle/>
          <a:p>
            <a:r>
              <a:rPr lang="en-US" sz="1000" dirty="0"/>
              <a:t>Lyrics screenshotted from </a:t>
            </a:r>
            <a:r>
              <a:rPr lang="en-US" sz="1000" dirty="0">
                <a:solidFill>
                  <a:schemeClr val="accent2"/>
                </a:solidFill>
                <a:hlinkClick r:id="rId4">
                  <a:extLst>
                    <a:ext uri="{A12FA001-AC4F-418D-AE19-62706E023703}">
                      <ahyp:hlinkClr xmlns:ahyp="http://schemas.microsoft.com/office/drawing/2018/hyperlinkcolor" val="tx"/>
                    </a:ext>
                  </a:extLst>
                </a:hlinkClick>
              </a:rPr>
              <a:t>Genius.com</a:t>
            </a:r>
            <a:endParaRPr lang="en-US" sz="1000" dirty="0">
              <a:solidFill>
                <a:schemeClr val="accent2"/>
              </a:solidFill>
            </a:endParaRPr>
          </a:p>
        </p:txBody>
      </p:sp>
      <p:sp>
        <p:nvSpPr>
          <p:cNvPr id="10" name="Content Placeholder 2">
            <a:extLst>
              <a:ext uri="{FF2B5EF4-FFF2-40B4-BE49-F238E27FC236}">
                <a16:creationId xmlns:a16="http://schemas.microsoft.com/office/drawing/2014/main" id="{ACCD26BB-14D2-4AB7-968B-C51B091C7DD3}"/>
              </a:ext>
            </a:extLst>
          </p:cNvPr>
          <p:cNvSpPr>
            <a:spLocks noGrp="1"/>
          </p:cNvSpPr>
          <p:nvPr>
            <p:ph idx="1"/>
          </p:nvPr>
        </p:nvSpPr>
        <p:spPr>
          <a:xfrm>
            <a:off x="5788151" y="1527048"/>
            <a:ext cx="5407805" cy="3931920"/>
          </a:xfrm>
        </p:spPr>
        <p:txBody>
          <a:bodyPr anchor="ctr"/>
          <a:lstStyle/>
          <a:p>
            <a:r>
              <a:rPr lang="en-US" dirty="0"/>
              <a:t>Represents only </a:t>
            </a:r>
            <a:r>
              <a:rPr lang="en-US" b="1" dirty="0"/>
              <a:t>1.8% </a:t>
            </a:r>
            <a:r>
              <a:rPr lang="en-US" dirty="0"/>
              <a:t>of the data</a:t>
            </a:r>
          </a:p>
          <a:p>
            <a:pPr lvl="1"/>
            <a:r>
              <a:rPr lang="en-US" dirty="0"/>
              <a:t>Many other artists with low representation</a:t>
            </a:r>
          </a:p>
          <a:p>
            <a:endParaRPr lang="en-US" dirty="0"/>
          </a:p>
          <a:p>
            <a:r>
              <a:rPr lang="en-US" dirty="0"/>
              <a:t>Totally different subgenre</a:t>
            </a:r>
          </a:p>
          <a:p>
            <a:pPr marL="0" indent="0">
              <a:buNone/>
            </a:pPr>
            <a:endParaRPr lang="en-US" dirty="0"/>
          </a:p>
        </p:txBody>
      </p:sp>
    </p:spTree>
    <p:extLst>
      <p:ext uri="{BB962C8B-B14F-4D97-AF65-F5344CB8AC3E}">
        <p14:creationId xmlns:p14="http://schemas.microsoft.com/office/powerpoint/2010/main" val="29923848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a:extLst>
              <a:ext uri="{FF2B5EF4-FFF2-40B4-BE49-F238E27FC236}">
                <a16:creationId xmlns:a16="http://schemas.microsoft.com/office/drawing/2014/main" id="{442D2C40-7ED8-45E4-9E7D-C3407F9CA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descr="A picture containing map&#10;&#10;Description automatically generated">
            <a:extLst>
              <a:ext uri="{FF2B5EF4-FFF2-40B4-BE49-F238E27FC236}">
                <a16:creationId xmlns:a16="http://schemas.microsoft.com/office/drawing/2014/main" id="{51AB2853-A40A-4CC9-B0D2-8386D18FC6FF}"/>
              </a:ext>
            </a:extLst>
          </p:cNvPr>
          <p:cNvPicPr>
            <a:picLocks noChangeAspect="1"/>
          </p:cNvPicPr>
          <p:nvPr/>
        </p:nvPicPr>
        <p:blipFill rotWithShape="1">
          <a:blip r:embed="rId3">
            <a:alphaModFix amt="35000"/>
          </a:blip>
          <a:srcRect t="4162" b="13919"/>
          <a:stretch/>
        </p:blipFill>
        <p:spPr>
          <a:xfrm>
            <a:off x="20" y="-8467"/>
            <a:ext cx="12191980" cy="6866467"/>
          </a:xfrm>
          <a:prstGeom prst="rect">
            <a:avLst/>
          </a:prstGeom>
        </p:spPr>
      </p:pic>
      <p:sp>
        <p:nvSpPr>
          <p:cNvPr id="2" name="Title 1">
            <a:extLst>
              <a:ext uri="{FF2B5EF4-FFF2-40B4-BE49-F238E27FC236}">
                <a16:creationId xmlns:a16="http://schemas.microsoft.com/office/drawing/2014/main" id="{FFCAC3CF-2099-4F4D-B780-551B117377D0}"/>
              </a:ext>
            </a:extLst>
          </p:cNvPr>
          <p:cNvSpPr>
            <a:spLocks noGrp="1"/>
          </p:cNvSpPr>
          <p:nvPr>
            <p:ph type="title"/>
          </p:nvPr>
        </p:nvSpPr>
        <p:spPr>
          <a:xfrm>
            <a:off x="686834" y="591344"/>
            <a:ext cx="3200400" cy="5585619"/>
          </a:xfrm>
        </p:spPr>
        <p:txBody>
          <a:bodyPr>
            <a:normAutofit/>
          </a:bodyPr>
          <a:lstStyle/>
          <a:p>
            <a:r>
              <a:rPr lang="en-US" dirty="0">
                <a:solidFill>
                  <a:srgbClr val="FFFFFF"/>
                </a:solidFill>
              </a:rPr>
              <a:t>In the Future…</a:t>
            </a:r>
          </a:p>
        </p:txBody>
      </p:sp>
      <p:sp>
        <p:nvSpPr>
          <p:cNvPr id="3" name="Content Placeholder 2">
            <a:extLst>
              <a:ext uri="{FF2B5EF4-FFF2-40B4-BE49-F238E27FC236}">
                <a16:creationId xmlns:a16="http://schemas.microsoft.com/office/drawing/2014/main" id="{B479631F-2F44-4DC3-AE1F-4A879D917F2C}"/>
              </a:ext>
            </a:extLst>
          </p:cNvPr>
          <p:cNvSpPr>
            <a:spLocks noGrp="1"/>
          </p:cNvSpPr>
          <p:nvPr>
            <p:ph idx="1"/>
          </p:nvPr>
        </p:nvSpPr>
        <p:spPr>
          <a:xfrm>
            <a:off x="4447308" y="591344"/>
            <a:ext cx="6906491" cy="5585619"/>
          </a:xfrm>
        </p:spPr>
        <p:txBody>
          <a:bodyPr anchor="ctr">
            <a:normAutofit/>
          </a:bodyPr>
          <a:lstStyle/>
          <a:p>
            <a:pPr>
              <a:lnSpc>
                <a:spcPct val="100000"/>
              </a:lnSpc>
            </a:pPr>
            <a:r>
              <a:rPr lang="en-US" dirty="0">
                <a:solidFill>
                  <a:srgbClr val="FFFFFF"/>
                </a:solidFill>
              </a:rPr>
              <a:t>Separate </a:t>
            </a:r>
            <a:r>
              <a:rPr lang="en-US" i="1" dirty="0">
                <a:solidFill>
                  <a:srgbClr val="FFFFFF"/>
                </a:solidFill>
              </a:rPr>
              <a:t>at least </a:t>
            </a:r>
            <a:r>
              <a:rPr lang="en-US" dirty="0">
                <a:solidFill>
                  <a:srgbClr val="FFFFFF"/>
                </a:solidFill>
              </a:rPr>
              <a:t>the Wesley Willis data</a:t>
            </a:r>
          </a:p>
          <a:p>
            <a:pPr lvl="1">
              <a:lnSpc>
                <a:spcPct val="100000"/>
              </a:lnSpc>
            </a:pPr>
            <a:r>
              <a:rPr lang="en-US" dirty="0">
                <a:solidFill>
                  <a:srgbClr val="FFFFFF"/>
                </a:solidFill>
              </a:rPr>
              <a:t>Analyze the possible effects of skew in the full dataset</a:t>
            </a:r>
          </a:p>
          <a:p>
            <a:pPr lvl="1">
              <a:lnSpc>
                <a:spcPct val="100000"/>
              </a:lnSpc>
            </a:pPr>
            <a:r>
              <a:rPr lang="en-US" dirty="0">
                <a:solidFill>
                  <a:srgbClr val="FFFFFF"/>
                </a:solidFill>
              </a:rPr>
              <a:t>Re-analyze the remaining music</a:t>
            </a:r>
          </a:p>
          <a:p>
            <a:pPr lvl="1">
              <a:lnSpc>
                <a:spcPct val="100000"/>
              </a:lnSpc>
            </a:pPr>
            <a:r>
              <a:rPr lang="en-US" dirty="0">
                <a:solidFill>
                  <a:srgbClr val="FFFFFF"/>
                </a:solidFill>
              </a:rPr>
              <a:t>How much do the trends change without Willis’s music present?</a:t>
            </a:r>
          </a:p>
        </p:txBody>
      </p:sp>
      <p:sp>
        <p:nvSpPr>
          <p:cNvPr id="4" name="Date Placeholder 3">
            <a:extLst>
              <a:ext uri="{FF2B5EF4-FFF2-40B4-BE49-F238E27FC236}">
                <a16:creationId xmlns:a16="http://schemas.microsoft.com/office/drawing/2014/main" id="{544EB532-F717-41D2-B0F2-50CE5C4FF38E}"/>
              </a:ext>
            </a:extLst>
          </p:cNvPr>
          <p:cNvSpPr>
            <a:spLocks noGrp="1"/>
          </p:cNvSpPr>
          <p:nvPr>
            <p:ph type="dt" sz="half" idx="10"/>
          </p:nvPr>
        </p:nvSpPr>
        <p:spPr>
          <a:xfrm>
            <a:off x="838200" y="6356350"/>
            <a:ext cx="2743200" cy="365125"/>
          </a:xfrm>
        </p:spPr>
        <p:txBody>
          <a:bodyPr>
            <a:normAutofit/>
          </a:bodyPr>
          <a:lstStyle/>
          <a:p>
            <a:pPr>
              <a:spcAft>
                <a:spcPts val="600"/>
              </a:spcAft>
              <a:defRPr/>
            </a:pPr>
            <a:r>
              <a:rPr lang="en-US">
                <a:solidFill>
                  <a:srgbClr val="FFFFFF"/>
                </a:solidFill>
              </a:rPr>
              <a:t>4/21/2022</a:t>
            </a:r>
          </a:p>
        </p:txBody>
      </p:sp>
      <p:sp>
        <p:nvSpPr>
          <p:cNvPr id="5" name="Footer Placeholder 4">
            <a:extLst>
              <a:ext uri="{FF2B5EF4-FFF2-40B4-BE49-F238E27FC236}">
                <a16:creationId xmlns:a16="http://schemas.microsoft.com/office/drawing/2014/main" id="{58E578B2-4A9D-440D-A9D1-FE123E3AAE52}"/>
              </a:ext>
            </a:extLst>
          </p:cNvPr>
          <p:cNvSpPr>
            <a:spLocks noGrp="1"/>
          </p:cNvSpPr>
          <p:nvPr>
            <p:ph type="ftr" sz="quarter" idx="11"/>
          </p:nvPr>
        </p:nvSpPr>
        <p:spPr>
          <a:xfrm>
            <a:off x="4447308" y="6356350"/>
            <a:ext cx="4842466" cy="365125"/>
          </a:xfrm>
        </p:spPr>
        <p:txBody>
          <a:bodyPr>
            <a:normAutofit/>
          </a:bodyPr>
          <a:lstStyle/>
          <a:p>
            <a:pPr>
              <a:spcAft>
                <a:spcPts val="600"/>
              </a:spcAft>
              <a:defRPr/>
            </a:pPr>
            <a:r>
              <a:rPr lang="en-US">
                <a:solidFill>
                  <a:srgbClr val="FFFFFF"/>
                </a:solidFill>
              </a:rPr>
              <a:t>A Linguistic Look Inside Outsider Music</a:t>
            </a:r>
          </a:p>
        </p:txBody>
      </p:sp>
      <p:sp>
        <p:nvSpPr>
          <p:cNvPr id="6" name="Slide Number Placeholder 5">
            <a:extLst>
              <a:ext uri="{FF2B5EF4-FFF2-40B4-BE49-F238E27FC236}">
                <a16:creationId xmlns:a16="http://schemas.microsoft.com/office/drawing/2014/main" id="{53F7625C-A005-40CB-9980-2D5276C79E14}"/>
              </a:ext>
            </a:extLst>
          </p:cNvPr>
          <p:cNvSpPr>
            <a:spLocks noGrp="1"/>
          </p:cNvSpPr>
          <p:nvPr>
            <p:ph type="sldNum" sz="quarter" idx="12"/>
          </p:nvPr>
        </p:nvSpPr>
        <p:spPr>
          <a:xfrm>
            <a:off x="9819860" y="6356350"/>
            <a:ext cx="1533939" cy="365125"/>
          </a:xfrm>
        </p:spPr>
        <p:txBody>
          <a:bodyPr>
            <a:normAutofit/>
          </a:bodyPr>
          <a:lstStyle/>
          <a:p>
            <a:pPr>
              <a:spcAft>
                <a:spcPts val="600"/>
              </a:spcAft>
              <a:defRPr/>
            </a:pPr>
            <a:fld id="{D76B855D-E9CC-4FF8-AD85-6CDC7B89A0DE}" type="slidenum">
              <a:rPr lang="en-US">
                <a:solidFill>
                  <a:srgbClr val="FFFFFF"/>
                </a:solidFill>
              </a:rPr>
              <a:pPr>
                <a:spcAft>
                  <a:spcPts val="600"/>
                </a:spcAft>
                <a:defRPr/>
              </a:pPr>
              <a:t>26</a:t>
            </a:fld>
            <a:endParaRPr lang="en-US">
              <a:solidFill>
                <a:srgbClr val="FFFFFF"/>
              </a:solidFill>
            </a:endParaRPr>
          </a:p>
        </p:txBody>
      </p:sp>
      <p:sp>
        <p:nvSpPr>
          <p:cNvPr id="15" name="Arc 1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C5075E02-CC04-4A12-A0A0-3D150DCD2DF5}"/>
              </a:ext>
            </a:extLst>
          </p:cNvPr>
          <p:cNvSpPr txBox="1"/>
          <p:nvPr/>
        </p:nvSpPr>
        <p:spPr>
          <a:xfrm>
            <a:off x="397486" y="241733"/>
            <a:ext cx="2454571" cy="276999"/>
          </a:xfrm>
          <a:prstGeom prst="rect">
            <a:avLst/>
          </a:prstGeom>
          <a:noFill/>
        </p:spPr>
        <p:txBody>
          <a:bodyPr wrap="square" rtlCol="0">
            <a:spAutoFit/>
          </a:bodyPr>
          <a:lstStyle/>
          <a:p>
            <a:r>
              <a:rPr lang="en-US" sz="1200" dirty="0">
                <a:solidFill>
                  <a:schemeClr val="accent1">
                    <a:lumMod val="60000"/>
                    <a:lumOff val="40000"/>
                  </a:schemeClr>
                </a:solidFill>
                <a:hlinkClick r:id="rId4">
                  <a:extLst>
                    <a:ext uri="{A12FA001-AC4F-418D-AE19-62706E023703}">
                      <ahyp:hlinkClr xmlns:ahyp="http://schemas.microsoft.com/office/drawing/2018/hyperlinkcolor" val="tx"/>
                    </a:ext>
                  </a:extLst>
                </a:hlinkClick>
              </a:rPr>
              <a:t>Photo Source Link</a:t>
            </a:r>
            <a:endParaRPr lang="en-US" sz="1200" dirty="0">
              <a:solidFill>
                <a:schemeClr val="accent1">
                  <a:lumMod val="60000"/>
                  <a:lumOff val="40000"/>
                </a:schemeClr>
              </a:solidFill>
            </a:endParaRPr>
          </a:p>
        </p:txBody>
      </p:sp>
    </p:spTree>
    <p:extLst>
      <p:ext uri="{BB962C8B-B14F-4D97-AF65-F5344CB8AC3E}">
        <p14:creationId xmlns:p14="http://schemas.microsoft.com/office/powerpoint/2010/main" val="34096581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Arc 28">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31" name="Rectangle 30">
            <a:extLst>
              <a:ext uri="{FF2B5EF4-FFF2-40B4-BE49-F238E27FC236}">
                <a16:creationId xmlns:a16="http://schemas.microsoft.com/office/drawing/2014/main" id="{EF8C1CD2-E59C-42CC-91D0-39F8E0CF16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p:spPr>
        <p:txBody>
          <a:bodyPr vert="horz" lIns="91440" tIns="45720" rIns="91440" bIns="45720" rtlCol="0" anchor="ctr"/>
          <a:lstStyle/>
          <a:p>
            <a:endParaRPr lang="en-US" sz="1200">
              <a:solidFill>
                <a:prstClr val="black">
                  <a:tint val="75000"/>
                </a:prstClr>
              </a:solidFill>
            </a:endParaRPr>
          </a:p>
        </p:txBody>
      </p:sp>
      <p:sp>
        <p:nvSpPr>
          <p:cNvPr id="2" name="Title 1">
            <a:extLst>
              <a:ext uri="{FF2B5EF4-FFF2-40B4-BE49-F238E27FC236}">
                <a16:creationId xmlns:a16="http://schemas.microsoft.com/office/drawing/2014/main" id="{659706C9-F26D-46CA-93BF-8C27012F6B12}"/>
              </a:ext>
            </a:extLst>
          </p:cNvPr>
          <p:cNvSpPr>
            <a:spLocks noGrp="1"/>
          </p:cNvSpPr>
          <p:nvPr>
            <p:ph type="title"/>
          </p:nvPr>
        </p:nvSpPr>
        <p:spPr>
          <a:xfrm>
            <a:off x="6403685" y="753626"/>
            <a:ext cx="5081925" cy="3004145"/>
          </a:xfrm>
        </p:spPr>
        <p:txBody>
          <a:bodyPr vert="horz" lIns="91440" tIns="45720" rIns="91440" bIns="45720" rtlCol="0" anchor="b">
            <a:normAutofit/>
          </a:bodyPr>
          <a:lstStyle/>
          <a:p>
            <a:r>
              <a:rPr lang="en-US" sz="6000" kern="1200" dirty="0">
                <a:solidFill>
                  <a:schemeClr val="tx1"/>
                </a:solidFill>
                <a:latin typeface="+mj-lt"/>
                <a:ea typeface="+mj-ea"/>
                <a:cs typeface="+mj-cs"/>
              </a:rPr>
              <a:t>Thank you!</a:t>
            </a:r>
          </a:p>
        </p:txBody>
      </p:sp>
      <p:sp>
        <p:nvSpPr>
          <p:cNvPr id="8" name="Content Placeholder 7">
            <a:extLst>
              <a:ext uri="{FF2B5EF4-FFF2-40B4-BE49-F238E27FC236}">
                <a16:creationId xmlns:a16="http://schemas.microsoft.com/office/drawing/2014/main" id="{79AD9BF6-709B-4812-BE16-F8158723B5F8}"/>
              </a:ext>
            </a:extLst>
          </p:cNvPr>
          <p:cNvSpPr>
            <a:spLocks noGrp="1"/>
          </p:cNvSpPr>
          <p:nvPr>
            <p:ph idx="1"/>
          </p:nvPr>
        </p:nvSpPr>
        <p:spPr>
          <a:xfrm>
            <a:off x="6403685" y="3849845"/>
            <a:ext cx="5081926" cy="2189214"/>
          </a:xfrm>
        </p:spPr>
        <p:txBody>
          <a:bodyPr vert="horz" lIns="91440" tIns="45720" rIns="91440" bIns="45720" rtlCol="0">
            <a:normAutofit/>
          </a:bodyPr>
          <a:lstStyle/>
          <a:p>
            <a:pPr algn="ctr"/>
            <a:r>
              <a:rPr lang="en-US" dirty="0"/>
              <a:t>Feel free to ask any</a:t>
            </a:r>
            <a:r>
              <a:rPr lang="en-US" kern="1200" dirty="0">
                <a:solidFill>
                  <a:schemeClr val="tx1"/>
                </a:solidFill>
                <a:latin typeface="+mn-lt"/>
                <a:ea typeface="+mn-ea"/>
                <a:cs typeface="+mn-cs"/>
              </a:rPr>
              <a:t> questions</a:t>
            </a:r>
          </a:p>
        </p:txBody>
      </p:sp>
      <p:pic>
        <p:nvPicPr>
          <p:cNvPr id="10" name="Graphic 9" descr="Help with solid fill">
            <a:extLst>
              <a:ext uri="{FF2B5EF4-FFF2-40B4-BE49-F238E27FC236}">
                <a16:creationId xmlns:a16="http://schemas.microsoft.com/office/drawing/2014/main" id="{41E1E96A-A46B-4C4E-835F-3F1191151C3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7964" y="186914"/>
            <a:ext cx="2480088" cy="2480088"/>
          </a:xfrm>
          <a:custGeom>
            <a:avLst/>
            <a:gdLst/>
            <a:ahLst/>
            <a:cxnLst/>
            <a:rect l="l" t="t" r="r" b="b"/>
            <a:pathLst>
              <a:path w="1964763" h="1856167">
                <a:moveTo>
                  <a:pt x="34265" y="0"/>
                </a:moveTo>
                <a:lnTo>
                  <a:pt x="1930498" y="0"/>
                </a:lnTo>
                <a:cubicBezTo>
                  <a:pt x="1949422" y="0"/>
                  <a:pt x="1964763" y="15341"/>
                  <a:pt x="1964763" y="34265"/>
                </a:cubicBezTo>
                <a:lnTo>
                  <a:pt x="1964763" y="1821902"/>
                </a:lnTo>
                <a:cubicBezTo>
                  <a:pt x="1964763" y="1840826"/>
                  <a:pt x="1949422" y="1856167"/>
                  <a:pt x="1930498" y="1856167"/>
                </a:cubicBezTo>
                <a:lnTo>
                  <a:pt x="34265" y="1856167"/>
                </a:lnTo>
                <a:cubicBezTo>
                  <a:pt x="15341" y="1856167"/>
                  <a:pt x="0" y="1840826"/>
                  <a:pt x="0" y="1821902"/>
                </a:cubicBezTo>
                <a:lnTo>
                  <a:pt x="0" y="34265"/>
                </a:lnTo>
                <a:cubicBezTo>
                  <a:pt x="0" y="15341"/>
                  <a:pt x="15341" y="0"/>
                  <a:pt x="34265" y="0"/>
                </a:cubicBezTo>
                <a:close/>
              </a:path>
            </a:pathLst>
          </a:custGeom>
        </p:spPr>
      </p:pic>
      <p:sp>
        <p:nvSpPr>
          <p:cNvPr id="33" name="Freeform: Shape 32">
            <a:extLst>
              <a:ext uri="{FF2B5EF4-FFF2-40B4-BE49-F238E27FC236}">
                <a16:creationId xmlns:a16="http://schemas.microsoft.com/office/drawing/2014/main" id="{07062BB1-E215-424E-80C4-7E1CF179A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80392" y="0"/>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B368E167-B2D7-4904-BB6B-AE0486A2C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775097"/>
            <a:ext cx="765366" cy="1000485"/>
          </a:xfrm>
          <a:custGeom>
            <a:avLst/>
            <a:gdLst>
              <a:gd name="connsiteX0" fmla="*/ 824347 w 1261243"/>
              <a:gd name="connsiteY0" fmla="*/ 0 h 1648694"/>
              <a:gd name="connsiteX1" fmla="*/ 1145220 w 1261243"/>
              <a:gd name="connsiteY1" fmla="*/ 64781 h 1648694"/>
              <a:gd name="connsiteX2" fmla="*/ 1261243 w 1261243"/>
              <a:gd name="connsiteY2" fmla="*/ 127757 h 1648694"/>
              <a:gd name="connsiteX3" fmla="*/ 1261243 w 1261243"/>
              <a:gd name="connsiteY3" fmla="*/ 1520938 h 1648694"/>
              <a:gd name="connsiteX4" fmla="*/ 1145220 w 1261243"/>
              <a:gd name="connsiteY4" fmla="*/ 1583913 h 1648694"/>
              <a:gd name="connsiteX5" fmla="*/ 824347 w 1261243"/>
              <a:gd name="connsiteY5" fmla="*/ 1648694 h 1648694"/>
              <a:gd name="connsiteX6" fmla="*/ 0 w 1261243"/>
              <a:gd name="connsiteY6" fmla="*/ 824347 h 1648694"/>
              <a:gd name="connsiteX7" fmla="*/ 824347 w 1261243"/>
              <a:gd name="connsiteY7" fmla="*/ 0 h 1648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1243" h="1648694">
                <a:moveTo>
                  <a:pt x="824347" y="0"/>
                </a:moveTo>
                <a:cubicBezTo>
                  <a:pt x="938165" y="0"/>
                  <a:pt x="1046596" y="23067"/>
                  <a:pt x="1145220" y="64781"/>
                </a:cubicBezTo>
                <a:lnTo>
                  <a:pt x="1261243" y="127757"/>
                </a:lnTo>
                <a:lnTo>
                  <a:pt x="1261243" y="1520938"/>
                </a:lnTo>
                <a:lnTo>
                  <a:pt x="1145220" y="1583913"/>
                </a:lnTo>
                <a:cubicBezTo>
                  <a:pt x="1046596" y="1625627"/>
                  <a:pt x="938165" y="1648694"/>
                  <a:pt x="824347" y="1648694"/>
                </a:cubicBezTo>
                <a:cubicBezTo>
                  <a:pt x="369073" y="1648694"/>
                  <a:pt x="0" y="1279621"/>
                  <a:pt x="0" y="824347"/>
                </a:cubicBezTo>
                <a:cubicBezTo>
                  <a:pt x="0" y="369073"/>
                  <a:pt x="369073" y="0"/>
                  <a:pt x="824347" y="0"/>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Oval 36">
            <a:extLst>
              <a:ext uri="{FF2B5EF4-FFF2-40B4-BE49-F238E27FC236}">
                <a16:creationId xmlns:a16="http://schemas.microsoft.com/office/drawing/2014/main" id="{6FD0FBFA-B43E-40C1-A6E4-B88234171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55896" y="3280331"/>
            <a:ext cx="569514" cy="569514"/>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2" name="Graphic 21" descr="Man in business attire">
            <a:extLst>
              <a:ext uri="{FF2B5EF4-FFF2-40B4-BE49-F238E27FC236}">
                <a16:creationId xmlns:a16="http://schemas.microsoft.com/office/drawing/2014/main" id="{6ADA93A7-72DD-4077-BD58-02B679FE10A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67252" y="2096851"/>
            <a:ext cx="1850581" cy="2498961"/>
          </a:xfrm>
          <a:custGeom>
            <a:avLst/>
            <a:gdLst/>
            <a:ahLst/>
            <a:cxnLst/>
            <a:rect l="l" t="t" r="r" b="b"/>
            <a:pathLst>
              <a:path w="2565029" h="2588972">
                <a:moveTo>
                  <a:pt x="69897" y="0"/>
                </a:moveTo>
                <a:lnTo>
                  <a:pt x="2495132" y="0"/>
                </a:lnTo>
                <a:cubicBezTo>
                  <a:pt x="2533735" y="0"/>
                  <a:pt x="2565029" y="31294"/>
                  <a:pt x="2565029" y="69897"/>
                </a:cubicBezTo>
                <a:lnTo>
                  <a:pt x="2565029" y="2519075"/>
                </a:lnTo>
                <a:cubicBezTo>
                  <a:pt x="2565029" y="2557678"/>
                  <a:pt x="2533735" y="2588972"/>
                  <a:pt x="2495132" y="2588972"/>
                </a:cubicBezTo>
                <a:lnTo>
                  <a:pt x="69897" y="2588972"/>
                </a:lnTo>
                <a:cubicBezTo>
                  <a:pt x="31294" y="2588972"/>
                  <a:pt x="0" y="2557678"/>
                  <a:pt x="0" y="2519075"/>
                </a:cubicBezTo>
                <a:lnTo>
                  <a:pt x="0" y="69897"/>
                </a:lnTo>
                <a:cubicBezTo>
                  <a:pt x="0" y="31294"/>
                  <a:pt x="31294" y="0"/>
                  <a:pt x="69897" y="0"/>
                </a:cubicBezTo>
                <a:close/>
              </a:path>
            </a:pathLst>
          </a:custGeom>
        </p:spPr>
      </p:pic>
      <p:sp>
        <p:nvSpPr>
          <p:cNvPr id="4" name="Date Placeholder 3">
            <a:extLst>
              <a:ext uri="{FF2B5EF4-FFF2-40B4-BE49-F238E27FC236}">
                <a16:creationId xmlns:a16="http://schemas.microsoft.com/office/drawing/2014/main" id="{6F95E0EB-F1F4-436B-A218-93E100A66902}"/>
              </a:ext>
            </a:extLst>
          </p:cNvPr>
          <p:cNvSpPr>
            <a:spLocks noGrp="1"/>
          </p:cNvSpPr>
          <p:nvPr>
            <p:ph type="dt" sz="half" idx="10"/>
          </p:nvPr>
        </p:nvSpPr>
        <p:spPr>
          <a:xfrm>
            <a:off x="643465" y="6356350"/>
            <a:ext cx="2081945" cy="365125"/>
          </a:xfrm>
        </p:spPr>
        <p:txBody>
          <a:bodyPr vert="horz" lIns="91440" tIns="45720" rIns="91440" bIns="45720" rtlCol="0" anchor="ctr">
            <a:normAutofit/>
          </a:bodyPr>
          <a:lstStyle/>
          <a:p>
            <a:pPr lvl="0">
              <a:spcAft>
                <a:spcPts val="600"/>
              </a:spcAft>
            </a:pPr>
            <a:r>
              <a:rPr lang="en-US" noProof="0">
                <a:solidFill>
                  <a:srgbClr val="FFFFFF"/>
                </a:solidFill>
              </a:rPr>
              <a:t>4/21/2022</a:t>
            </a:r>
          </a:p>
        </p:txBody>
      </p:sp>
      <p:pic>
        <p:nvPicPr>
          <p:cNvPr id="7" name="Graphic 6" descr="Badge Question Mark outline">
            <a:extLst>
              <a:ext uri="{FF2B5EF4-FFF2-40B4-BE49-F238E27FC236}">
                <a16:creationId xmlns:a16="http://schemas.microsoft.com/office/drawing/2014/main" id="{C947B67E-CA63-4F51-AA73-F533F0DB719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37964" y="4148514"/>
            <a:ext cx="2475053" cy="2475053"/>
          </a:xfrm>
          <a:custGeom>
            <a:avLst/>
            <a:gdLst/>
            <a:ahLst/>
            <a:cxnLst/>
            <a:rect l="l" t="t" r="r" b="b"/>
            <a:pathLst>
              <a:path w="2565029" h="2588972">
                <a:moveTo>
                  <a:pt x="69897" y="0"/>
                </a:moveTo>
                <a:lnTo>
                  <a:pt x="2495132" y="0"/>
                </a:lnTo>
                <a:cubicBezTo>
                  <a:pt x="2533735" y="0"/>
                  <a:pt x="2565029" y="31294"/>
                  <a:pt x="2565029" y="69897"/>
                </a:cubicBezTo>
                <a:lnTo>
                  <a:pt x="2565029" y="2519075"/>
                </a:lnTo>
                <a:cubicBezTo>
                  <a:pt x="2565029" y="2557678"/>
                  <a:pt x="2533735" y="2588972"/>
                  <a:pt x="2495132" y="2588972"/>
                </a:cubicBezTo>
                <a:lnTo>
                  <a:pt x="69897" y="2588972"/>
                </a:lnTo>
                <a:cubicBezTo>
                  <a:pt x="31294" y="2588972"/>
                  <a:pt x="0" y="2557678"/>
                  <a:pt x="0" y="2519075"/>
                </a:cubicBezTo>
                <a:lnTo>
                  <a:pt x="0" y="69897"/>
                </a:lnTo>
                <a:cubicBezTo>
                  <a:pt x="0" y="31294"/>
                  <a:pt x="31294" y="0"/>
                  <a:pt x="69897" y="0"/>
                </a:cubicBezTo>
                <a:close/>
              </a:path>
            </a:pathLst>
          </a:custGeom>
        </p:spPr>
      </p:pic>
      <p:sp>
        <p:nvSpPr>
          <p:cNvPr id="39" name="Freeform: Shape 38">
            <a:extLst>
              <a:ext uri="{FF2B5EF4-FFF2-40B4-BE49-F238E27FC236}">
                <a16:creationId xmlns:a16="http://schemas.microsoft.com/office/drawing/2014/main" id="{E97546D8-565E-45FE-8079-058CAED5A0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136562" flipH="1">
            <a:off x="3369694" y="5005247"/>
            <a:ext cx="2170501" cy="2254419"/>
          </a:xfrm>
          <a:custGeom>
            <a:avLst/>
            <a:gdLst>
              <a:gd name="connsiteX0" fmla="*/ 2129607 w 2170501"/>
              <a:gd name="connsiteY0" fmla="*/ 1918583 h 2254419"/>
              <a:gd name="connsiteX1" fmla="*/ 2170492 w 2170501"/>
              <a:gd name="connsiteY1" fmla="*/ 1986678 h 2254419"/>
              <a:gd name="connsiteX2" fmla="*/ 2143122 w 2170501"/>
              <a:gd name="connsiteY2" fmla="*/ 2219532 h 2254419"/>
              <a:gd name="connsiteX3" fmla="*/ 2134528 w 2170501"/>
              <a:gd name="connsiteY3" fmla="*/ 2254419 h 2254419"/>
              <a:gd name="connsiteX4" fmla="*/ 1992178 w 2170501"/>
              <a:gd name="connsiteY4" fmla="*/ 2205563 h 2254419"/>
              <a:gd name="connsiteX5" fmla="*/ 1995353 w 2170501"/>
              <a:gd name="connsiteY5" fmla="*/ 2192695 h 2254419"/>
              <a:gd name="connsiteX6" fmla="*/ 2020595 w 2170501"/>
              <a:gd name="connsiteY6" fmla="*/ 1978457 h 2254419"/>
              <a:gd name="connsiteX7" fmla="*/ 2102402 w 2170501"/>
              <a:gd name="connsiteY7" fmla="*/ 1910681 h 2254419"/>
              <a:gd name="connsiteX8" fmla="*/ 2129607 w 2170501"/>
              <a:gd name="connsiteY8" fmla="*/ 1918583 h 2254419"/>
              <a:gd name="connsiteX9" fmla="*/ 1874324 w 2170501"/>
              <a:gd name="connsiteY9" fmla="*/ 904226 h 2254419"/>
              <a:gd name="connsiteX10" fmla="*/ 1919011 w 2170501"/>
              <a:gd name="connsiteY10" fmla="*/ 937393 h 2254419"/>
              <a:gd name="connsiteX11" fmla="*/ 2101793 w 2170501"/>
              <a:gd name="connsiteY11" fmla="*/ 1368166 h 2254419"/>
              <a:gd name="connsiteX12" fmla="*/ 2049988 w 2170501"/>
              <a:gd name="connsiteY12" fmla="*/ 1460853 h 2254419"/>
              <a:gd name="connsiteX13" fmla="*/ 2029492 w 2170501"/>
              <a:gd name="connsiteY13" fmla="*/ 1463442 h 2254419"/>
              <a:gd name="connsiteX14" fmla="*/ 2029492 w 2170501"/>
              <a:gd name="connsiteY14" fmla="*/ 1463668 h 2254419"/>
              <a:gd name="connsiteX15" fmla="*/ 1957302 w 2170501"/>
              <a:gd name="connsiteY15" fmla="*/ 1409047 h 2254419"/>
              <a:gd name="connsiteX16" fmla="*/ 1789159 w 2170501"/>
              <a:gd name="connsiteY16" fmla="*/ 1012848 h 2254419"/>
              <a:gd name="connsiteX17" fmla="*/ 1819072 w 2170501"/>
              <a:gd name="connsiteY17" fmla="*/ 910914 h 2254419"/>
              <a:gd name="connsiteX18" fmla="*/ 1874324 w 2170501"/>
              <a:gd name="connsiteY18" fmla="*/ 904226 h 2254419"/>
              <a:gd name="connsiteX19" fmla="*/ 565076 w 2170501"/>
              <a:gd name="connsiteY19" fmla="*/ 25347 h 2254419"/>
              <a:gd name="connsiteX20" fmla="*/ 602104 w 2170501"/>
              <a:gd name="connsiteY20" fmla="*/ 99534 h 2254419"/>
              <a:gd name="connsiteX21" fmla="*/ 527134 w 2170501"/>
              <a:gd name="connsiteY21" fmla="*/ 165379 h 2254419"/>
              <a:gd name="connsiteX22" fmla="*/ 517223 w 2170501"/>
              <a:gd name="connsiteY22" fmla="*/ 164816 h 2254419"/>
              <a:gd name="connsiteX23" fmla="*/ 86562 w 2170501"/>
              <a:gd name="connsiteY23" fmla="*/ 162226 h 2254419"/>
              <a:gd name="connsiteX24" fmla="*/ 886 w 2170501"/>
              <a:gd name="connsiteY24" fmla="*/ 99416 h 2254419"/>
              <a:gd name="connsiteX25" fmla="*/ 63695 w 2170501"/>
              <a:gd name="connsiteY25" fmla="*/ 13740 h 2254419"/>
              <a:gd name="connsiteX26" fmla="*/ 68993 w 2170501"/>
              <a:gd name="connsiteY26" fmla="*/ 13116 h 2254419"/>
              <a:gd name="connsiteX27" fmla="*/ 536819 w 2170501"/>
              <a:gd name="connsiteY27" fmla="*/ 15931 h 2254419"/>
              <a:gd name="connsiteX28" fmla="*/ 565076 w 2170501"/>
              <a:gd name="connsiteY28" fmla="*/ 25347 h 2254419"/>
              <a:gd name="connsiteX29" fmla="*/ 1132468 w 2170501"/>
              <a:gd name="connsiteY29" fmla="*/ 198602 h 2254419"/>
              <a:gd name="connsiteX30" fmla="*/ 1521686 w 2170501"/>
              <a:gd name="connsiteY30" fmla="*/ 458304 h 2254419"/>
              <a:gd name="connsiteX31" fmla="*/ 1529659 w 2170501"/>
              <a:gd name="connsiteY31" fmla="*/ 564078 h 2254419"/>
              <a:gd name="connsiteX32" fmla="*/ 1472583 w 2170501"/>
              <a:gd name="connsiteY32" fmla="*/ 590184 h 2254419"/>
              <a:gd name="connsiteX33" fmla="*/ 1472245 w 2170501"/>
              <a:gd name="connsiteY33" fmla="*/ 590184 h 2254419"/>
              <a:gd name="connsiteX34" fmla="*/ 1423143 w 2170501"/>
              <a:gd name="connsiteY34" fmla="*/ 572389 h 2254419"/>
              <a:gd name="connsiteX35" fmla="*/ 1064896 w 2170501"/>
              <a:gd name="connsiteY35" fmla="*/ 332846 h 2254419"/>
              <a:gd name="connsiteX36" fmla="*/ 1031562 w 2170501"/>
              <a:gd name="connsiteY36" fmla="*/ 231938 h 2254419"/>
              <a:gd name="connsiteX37" fmla="*/ 1132468 w 2170501"/>
              <a:gd name="connsiteY37" fmla="*/ 198602 h 2254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170501" h="2254419">
                <a:moveTo>
                  <a:pt x="2129607" y="1918583"/>
                </a:moveTo>
                <a:cubicBezTo>
                  <a:pt x="2154398" y="1931279"/>
                  <a:pt x="2170966" y="1957258"/>
                  <a:pt x="2170492" y="1986678"/>
                </a:cubicBezTo>
                <a:cubicBezTo>
                  <a:pt x="2166208" y="2064866"/>
                  <a:pt x="2157057" y="2142632"/>
                  <a:pt x="2143122" y="2219532"/>
                </a:cubicBezTo>
                <a:lnTo>
                  <a:pt x="2134528" y="2254419"/>
                </a:lnTo>
                <a:lnTo>
                  <a:pt x="1992178" y="2205563"/>
                </a:lnTo>
                <a:lnTo>
                  <a:pt x="1995353" y="2192695"/>
                </a:lnTo>
                <a:cubicBezTo>
                  <a:pt x="2008198" y="2121944"/>
                  <a:pt x="2016634" y="2050393"/>
                  <a:pt x="2020595" y="1978457"/>
                </a:cubicBezTo>
                <a:cubicBezTo>
                  <a:pt x="2024469" y="1937147"/>
                  <a:pt x="2061092" y="1906808"/>
                  <a:pt x="2102402" y="1910681"/>
                </a:cubicBezTo>
                <a:cubicBezTo>
                  <a:pt x="2112167" y="1911596"/>
                  <a:pt x="2121344" y="1914352"/>
                  <a:pt x="2129607" y="1918583"/>
                </a:cubicBezTo>
                <a:close/>
                <a:moveTo>
                  <a:pt x="1874324" y="904226"/>
                </a:moveTo>
                <a:cubicBezTo>
                  <a:pt x="1892306" y="908991"/>
                  <a:pt x="1908526" y="920398"/>
                  <a:pt x="1919011" y="937393"/>
                </a:cubicBezTo>
                <a:cubicBezTo>
                  <a:pt x="1997699" y="1072785"/>
                  <a:pt x="2059099" y="1217502"/>
                  <a:pt x="2101793" y="1368166"/>
                </a:cubicBezTo>
                <a:cubicBezTo>
                  <a:pt x="2113067" y="1408067"/>
                  <a:pt x="2089878" y="1449546"/>
                  <a:pt x="2049988" y="1460853"/>
                </a:cubicBezTo>
                <a:cubicBezTo>
                  <a:pt x="2043310" y="1462643"/>
                  <a:pt x="2036406" y="1463511"/>
                  <a:pt x="2029492" y="1463442"/>
                </a:cubicBezTo>
                <a:lnTo>
                  <a:pt x="2029492" y="1463668"/>
                </a:lnTo>
                <a:cubicBezTo>
                  <a:pt x="1995920" y="1463668"/>
                  <a:pt x="1966424" y="1441358"/>
                  <a:pt x="1957302" y="1409047"/>
                </a:cubicBezTo>
                <a:cubicBezTo>
                  <a:pt x="1918054" y="1270468"/>
                  <a:pt x="1861564" y="1137362"/>
                  <a:pt x="1789159" y="1012848"/>
                </a:cubicBezTo>
                <a:cubicBezTo>
                  <a:pt x="1769270" y="976439"/>
                  <a:pt x="1782660" y="930802"/>
                  <a:pt x="1819072" y="910914"/>
                </a:cubicBezTo>
                <a:cubicBezTo>
                  <a:pt x="1836601" y="901341"/>
                  <a:pt x="1856343" y="899462"/>
                  <a:pt x="1874324" y="904226"/>
                </a:cubicBezTo>
                <a:close/>
                <a:moveTo>
                  <a:pt x="565076" y="25347"/>
                </a:moveTo>
                <a:cubicBezTo>
                  <a:pt x="590405" y="39934"/>
                  <a:pt x="605899" y="68698"/>
                  <a:pt x="602104" y="99534"/>
                </a:cubicBezTo>
                <a:cubicBezTo>
                  <a:pt x="597454" y="137333"/>
                  <a:pt x="565217" y="165647"/>
                  <a:pt x="527134" y="165379"/>
                </a:cubicBezTo>
                <a:cubicBezTo>
                  <a:pt x="523821" y="165412"/>
                  <a:pt x="520510" y="165224"/>
                  <a:pt x="517223" y="164816"/>
                </a:cubicBezTo>
                <a:cubicBezTo>
                  <a:pt x="374328" y="146158"/>
                  <a:pt x="229672" y="145287"/>
                  <a:pt x="86562" y="162226"/>
                </a:cubicBezTo>
                <a:cubicBezTo>
                  <a:pt x="45559" y="168541"/>
                  <a:pt x="7201" y="140420"/>
                  <a:pt x="886" y="99416"/>
                </a:cubicBezTo>
                <a:cubicBezTo>
                  <a:pt x="-5428" y="58412"/>
                  <a:pt x="22692" y="20054"/>
                  <a:pt x="63695" y="13740"/>
                </a:cubicBezTo>
                <a:cubicBezTo>
                  <a:pt x="65453" y="13470"/>
                  <a:pt x="67220" y="13261"/>
                  <a:pt x="68993" y="13116"/>
                </a:cubicBezTo>
                <a:cubicBezTo>
                  <a:pt x="224454" y="-5269"/>
                  <a:pt x="381592" y="-4323"/>
                  <a:pt x="536819" y="15931"/>
                </a:cubicBezTo>
                <a:cubicBezTo>
                  <a:pt x="547097" y="17195"/>
                  <a:pt x="556633" y="20483"/>
                  <a:pt x="565076" y="25347"/>
                </a:cubicBezTo>
                <a:close/>
                <a:moveTo>
                  <a:pt x="1132468" y="198602"/>
                </a:moveTo>
                <a:cubicBezTo>
                  <a:pt x="1272445" y="268739"/>
                  <a:pt x="1403185" y="355973"/>
                  <a:pt x="1521686" y="458304"/>
                </a:cubicBezTo>
                <a:cubicBezTo>
                  <a:pt x="1553095" y="485311"/>
                  <a:pt x="1556665" y="532668"/>
                  <a:pt x="1529659" y="564078"/>
                </a:cubicBezTo>
                <a:cubicBezTo>
                  <a:pt x="1515367" y="580705"/>
                  <a:pt x="1494511" y="590242"/>
                  <a:pt x="1472583" y="590184"/>
                </a:cubicBezTo>
                <a:lnTo>
                  <a:pt x="1472245" y="590184"/>
                </a:lnTo>
                <a:cubicBezTo>
                  <a:pt x="1454271" y="590357"/>
                  <a:pt x="1436837" y="584037"/>
                  <a:pt x="1423143" y="572389"/>
                </a:cubicBezTo>
                <a:cubicBezTo>
                  <a:pt x="1314092" y="478031"/>
                  <a:pt x="1193758" y="397569"/>
                  <a:pt x="1064896" y="332846"/>
                </a:cubicBezTo>
                <a:cubicBezTo>
                  <a:pt x="1027826" y="314186"/>
                  <a:pt x="1012901" y="269007"/>
                  <a:pt x="1031562" y="231938"/>
                </a:cubicBezTo>
                <a:cubicBezTo>
                  <a:pt x="1050220" y="194867"/>
                  <a:pt x="1095399" y="179942"/>
                  <a:pt x="1132468" y="198602"/>
                </a:cubicBezTo>
                <a:close/>
              </a:path>
            </a:pathLst>
          </a:custGeom>
          <a:solidFill>
            <a:schemeClr val="accent4"/>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Shape 40">
            <a:extLst>
              <a:ext uri="{FF2B5EF4-FFF2-40B4-BE49-F238E27FC236}">
                <a16:creationId xmlns:a16="http://schemas.microsoft.com/office/drawing/2014/main" id="{33E49524-66B4-4DB0-AD09-DC8B9874E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13698" y="6039059"/>
            <a:ext cx="1978348" cy="818941"/>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75D06EF-9416-46F7-8230-B49EE1269F53}"/>
              </a:ext>
            </a:extLst>
          </p:cNvPr>
          <p:cNvSpPr>
            <a:spLocks noGrp="1"/>
          </p:cNvSpPr>
          <p:nvPr>
            <p:ph type="ftr" sz="quarter" idx="11"/>
          </p:nvPr>
        </p:nvSpPr>
        <p:spPr>
          <a:xfrm>
            <a:off x="6400799" y="6356350"/>
            <a:ext cx="3716080" cy="365125"/>
          </a:xfrm>
        </p:spPr>
        <p:txBody>
          <a:bodyPr vert="horz" lIns="91440" tIns="45720" rIns="91440" bIns="45720" rtlCol="0" anchor="ctr">
            <a:normAutofit/>
          </a:bodyPr>
          <a:lstStyle/>
          <a:p>
            <a:pPr lvl="0">
              <a:spcAft>
                <a:spcPts val="600"/>
              </a:spcAft>
            </a:pPr>
            <a:r>
              <a:rPr lang="en-US" kern="1200" cap="none" spc="0" baseline="0" noProof="0">
                <a:solidFill>
                  <a:prstClr val="black">
                    <a:tint val="75000"/>
                  </a:prstClr>
                </a:solidFill>
                <a:latin typeface="+mn-lt"/>
                <a:ea typeface="+mn-ea"/>
                <a:cs typeface="+mn-cs"/>
              </a:rPr>
              <a:t>A Linguistic Look Inside Outsider Music</a:t>
            </a:r>
          </a:p>
        </p:txBody>
      </p:sp>
      <p:sp>
        <p:nvSpPr>
          <p:cNvPr id="6" name="Slide Number Placeholder 5">
            <a:extLst>
              <a:ext uri="{FF2B5EF4-FFF2-40B4-BE49-F238E27FC236}">
                <a16:creationId xmlns:a16="http://schemas.microsoft.com/office/drawing/2014/main" id="{7359025F-68D1-4F50-8480-3F981455D4DE}"/>
              </a:ext>
            </a:extLst>
          </p:cNvPr>
          <p:cNvSpPr>
            <a:spLocks noGrp="1"/>
          </p:cNvSpPr>
          <p:nvPr>
            <p:ph type="sldNum" sz="quarter" idx="12"/>
          </p:nvPr>
        </p:nvSpPr>
        <p:spPr>
          <a:xfrm>
            <a:off x="10403958" y="6356350"/>
            <a:ext cx="1144577" cy="365125"/>
          </a:xfrm>
        </p:spPr>
        <p:txBody>
          <a:bodyPr vert="horz" lIns="91440" tIns="45720" rIns="91440" bIns="45720" rtlCol="0" anchor="ctr">
            <a:normAutofit/>
          </a:bodyPr>
          <a:lstStyle/>
          <a:p>
            <a:pPr lvl="0">
              <a:spcAft>
                <a:spcPts val="600"/>
              </a:spcAft>
            </a:pPr>
            <a:fld id="{D76B855D-E9CC-4FF8-AD85-6CDC7B89A0DE}" type="slidenum">
              <a:rPr lang="en-US" noProof="0">
                <a:solidFill>
                  <a:prstClr val="black">
                    <a:tint val="75000"/>
                  </a:prstClr>
                </a:solidFill>
              </a:rPr>
              <a:pPr lvl="0">
                <a:spcAft>
                  <a:spcPts val="600"/>
                </a:spcAft>
              </a:pPr>
              <a:t>27</a:t>
            </a:fld>
            <a:endParaRPr lang="en-US" noProof="0">
              <a:solidFill>
                <a:prstClr val="black">
                  <a:tint val="75000"/>
                </a:prstClr>
              </a:solidFill>
            </a:endParaRPr>
          </a:p>
        </p:txBody>
      </p:sp>
    </p:spTree>
    <p:extLst>
      <p:ext uri="{BB962C8B-B14F-4D97-AF65-F5344CB8AC3E}">
        <p14:creationId xmlns:p14="http://schemas.microsoft.com/office/powerpoint/2010/main" val="962258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0">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Rounded Corners 1">
            <a:extLst>
              <a:ext uri="{FF2B5EF4-FFF2-40B4-BE49-F238E27FC236}">
                <a16:creationId xmlns:a16="http://schemas.microsoft.com/office/drawing/2014/main" id="{157B3B4D-1641-4356-81B0-2A4DDB4B36A6}"/>
              </a:ext>
            </a:extLst>
          </p:cNvPr>
          <p:cNvSpPr/>
          <p:nvPr/>
        </p:nvSpPr>
        <p:spPr>
          <a:xfrm>
            <a:off x="1614346" y="2473198"/>
            <a:ext cx="4919296" cy="2789184"/>
          </a:xfrm>
          <a:prstGeom prst="round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7C0094B-3454-478D-BBA5-E3B83179703D}"/>
              </a:ext>
            </a:extLst>
          </p:cNvPr>
          <p:cNvSpPr>
            <a:spLocks noGrp="1"/>
          </p:cNvSpPr>
          <p:nvPr>
            <p:ph type="title"/>
          </p:nvPr>
        </p:nvSpPr>
        <p:spPr>
          <a:xfrm>
            <a:off x="838200" y="365125"/>
            <a:ext cx="5393361" cy="1325563"/>
          </a:xfrm>
        </p:spPr>
        <p:txBody>
          <a:bodyPr>
            <a:normAutofit/>
          </a:bodyPr>
          <a:lstStyle/>
          <a:p>
            <a:r>
              <a:rPr lang="en-US" dirty="0"/>
              <a:t>Outsider Art</a:t>
            </a:r>
          </a:p>
        </p:txBody>
      </p:sp>
      <p:sp>
        <p:nvSpPr>
          <p:cNvPr id="20" name="Freeform: Shape 12">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6B047FC2-B0D6-4645-BE13-7CDCA20EA74C}"/>
              </a:ext>
            </a:extLst>
          </p:cNvPr>
          <p:cNvSpPr>
            <a:spLocks noGrp="1"/>
          </p:cNvSpPr>
          <p:nvPr>
            <p:ph idx="1"/>
          </p:nvPr>
        </p:nvSpPr>
        <p:spPr>
          <a:xfrm>
            <a:off x="838200" y="1825625"/>
            <a:ext cx="5911402" cy="3301820"/>
          </a:xfrm>
        </p:spPr>
        <p:txBody>
          <a:bodyPr>
            <a:normAutofit/>
          </a:bodyPr>
          <a:lstStyle/>
          <a:p>
            <a:pPr marL="0" indent="0">
              <a:buNone/>
            </a:pPr>
            <a:r>
              <a:rPr lang="en-US" sz="2400" dirty="0">
                <a:solidFill>
                  <a:schemeClr val="accent2"/>
                </a:solidFill>
                <a:hlinkClick r:id="rId2">
                  <a:extLst>
                    <a:ext uri="{A12FA001-AC4F-418D-AE19-62706E023703}">
                      <ahyp:hlinkClr xmlns:ahyp="http://schemas.microsoft.com/office/drawing/2018/hyperlinkcolor" val="tx"/>
                    </a:ext>
                  </a:extLst>
                </a:hlinkClick>
              </a:rPr>
              <a:t>Encyclopedia Britannica</a:t>
            </a:r>
            <a:r>
              <a:rPr lang="en-US" sz="2400" dirty="0">
                <a:solidFill>
                  <a:schemeClr val="accent2"/>
                </a:solidFill>
              </a:rPr>
              <a:t> </a:t>
            </a:r>
            <a:r>
              <a:rPr lang="en-US" sz="2400" dirty="0"/>
              <a:t>describes it as:</a:t>
            </a:r>
          </a:p>
          <a:p>
            <a:pPr marL="0" indent="0">
              <a:buNone/>
            </a:pPr>
            <a:r>
              <a:rPr lang="en-US" sz="2400" dirty="0">
                <a:hlinkClick r:id="rId2"/>
              </a:rPr>
              <a:t> </a:t>
            </a:r>
            <a:endParaRPr lang="en-US" sz="2400" dirty="0"/>
          </a:p>
          <a:p>
            <a:pPr marL="914400" lvl="2" indent="0">
              <a:lnSpc>
                <a:spcPct val="125000"/>
              </a:lnSpc>
              <a:buNone/>
            </a:pPr>
            <a:r>
              <a:rPr lang="en-US" sz="2400" dirty="0"/>
              <a:t>“any work of art produced by an </a:t>
            </a:r>
            <a:r>
              <a:rPr lang="en-US" sz="2400" dirty="0">
                <a:solidFill>
                  <a:schemeClr val="accent2"/>
                </a:solidFill>
              </a:rPr>
              <a:t>untrained </a:t>
            </a:r>
            <a:r>
              <a:rPr lang="en-US" sz="2400" dirty="0"/>
              <a:t>idiosyncratic</a:t>
            </a:r>
            <a:r>
              <a:rPr lang="en-US" sz="2400" dirty="0">
                <a:solidFill>
                  <a:schemeClr val="accent2"/>
                </a:solidFill>
              </a:rPr>
              <a:t> </a:t>
            </a:r>
            <a:r>
              <a:rPr lang="en-US" sz="2400" dirty="0"/>
              <a:t>artist who is typically </a:t>
            </a:r>
            <a:r>
              <a:rPr lang="en-US" sz="2400" dirty="0">
                <a:solidFill>
                  <a:schemeClr val="accent2"/>
                </a:solidFill>
              </a:rPr>
              <a:t>unconnected </a:t>
            </a:r>
            <a:r>
              <a:rPr lang="en-US" sz="2400" dirty="0"/>
              <a:t>to the conventional art world—</a:t>
            </a:r>
            <a:r>
              <a:rPr lang="en-US" sz="2400" dirty="0">
                <a:solidFill>
                  <a:schemeClr val="accent2"/>
                </a:solidFill>
              </a:rPr>
              <a:t>not by choice but by</a:t>
            </a:r>
            <a:r>
              <a:rPr lang="en-US" sz="2400" b="1" dirty="0">
                <a:solidFill>
                  <a:schemeClr val="accent2"/>
                </a:solidFill>
              </a:rPr>
              <a:t> circumstance</a:t>
            </a:r>
            <a:r>
              <a:rPr lang="en-US" sz="2400" dirty="0"/>
              <a:t>.”</a:t>
            </a:r>
          </a:p>
        </p:txBody>
      </p:sp>
      <p:sp>
        <p:nvSpPr>
          <p:cNvPr id="22" name="Oval 14">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B2DED32D-F225-43D3-BBD2-FE4C695BE3C6}"/>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8347663" y="1285901"/>
            <a:ext cx="2979416" cy="3759516"/>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7" name="Freeform: Shape 16">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9" name="Straight Connector 18">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08471785-352B-428E-8B7E-A45B5AC2C317}"/>
              </a:ext>
            </a:extLst>
          </p:cNvPr>
          <p:cNvSpPr txBox="1"/>
          <p:nvPr/>
        </p:nvSpPr>
        <p:spPr>
          <a:xfrm>
            <a:off x="8247825" y="5127445"/>
            <a:ext cx="3175205" cy="507831"/>
          </a:xfrm>
          <a:prstGeom prst="rect">
            <a:avLst/>
          </a:prstGeom>
          <a:noFill/>
        </p:spPr>
        <p:txBody>
          <a:bodyPr wrap="square" rtlCol="0">
            <a:spAutoFit/>
          </a:bodyPr>
          <a:lstStyle/>
          <a:p>
            <a:pPr algn="ctr"/>
            <a:r>
              <a:rPr lang="en-US" sz="900" dirty="0">
                <a:solidFill>
                  <a:schemeClr val="accent6">
                    <a:lumMod val="75000"/>
                  </a:schemeClr>
                </a:solidFill>
              </a:rPr>
              <a:t>© ADAGP, Paris and DACS, London. Photo credit: Collection Foundation Dubuffet, Paris</a:t>
            </a:r>
          </a:p>
          <a:p>
            <a:pPr algn="ctr"/>
            <a:r>
              <a:rPr lang="en-US" sz="900" dirty="0">
                <a:solidFill>
                  <a:schemeClr val="accent6">
                    <a:lumMod val="75000"/>
                  </a:schemeClr>
                </a:solidFill>
                <a:hlinkClick r:id="rId4">
                  <a:extLst>
                    <a:ext uri="{A12FA001-AC4F-418D-AE19-62706E023703}">
                      <ahyp:hlinkClr xmlns:ahyp="http://schemas.microsoft.com/office/drawing/2018/hyperlinkcolor" val="tx"/>
                    </a:ext>
                  </a:extLst>
                </a:hlinkClick>
              </a:rPr>
              <a:t>Source Link</a:t>
            </a:r>
            <a:endParaRPr lang="en-US" sz="900" dirty="0">
              <a:solidFill>
                <a:schemeClr val="accent6">
                  <a:lumMod val="75000"/>
                </a:schemeClr>
              </a:solidFill>
            </a:endParaRPr>
          </a:p>
        </p:txBody>
      </p:sp>
      <p:sp>
        <p:nvSpPr>
          <p:cNvPr id="10" name="Date Placeholder 9">
            <a:extLst>
              <a:ext uri="{FF2B5EF4-FFF2-40B4-BE49-F238E27FC236}">
                <a16:creationId xmlns:a16="http://schemas.microsoft.com/office/drawing/2014/main" id="{4F98E39A-B960-4A2B-B0E8-9F5B1D738DE6}"/>
              </a:ext>
            </a:extLst>
          </p:cNvPr>
          <p:cNvSpPr>
            <a:spLocks noGrp="1"/>
          </p:cNvSpPr>
          <p:nvPr>
            <p:ph type="dt" sz="half" idx="10"/>
          </p:nvPr>
        </p:nvSpPr>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12" name="Footer Placeholder 11">
            <a:extLst>
              <a:ext uri="{FF2B5EF4-FFF2-40B4-BE49-F238E27FC236}">
                <a16:creationId xmlns:a16="http://schemas.microsoft.com/office/drawing/2014/main" id="{05FAAF8B-9A94-4213-A8FE-82583ED3FF0C}"/>
              </a:ext>
            </a:extLst>
          </p:cNvPr>
          <p:cNvSpPr>
            <a:spLocks noGrp="1"/>
          </p:cNvSpPr>
          <p:nvPr>
            <p:ph type="ftr" sz="quarter" idx="11"/>
          </p:nvPr>
        </p:nvSpPr>
        <p:spPr/>
        <p:txBody>
          <a:body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14" name="Slide Number Placeholder 13">
            <a:extLst>
              <a:ext uri="{FF2B5EF4-FFF2-40B4-BE49-F238E27FC236}">
                <a16:creationId xmlns:a16="http://schemas.microsoft.com/office/drawing/2014/main" id="{83E0F98A-9735-4E04-AC70-856C17504D33}"/>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3</a:t>
            </a:fld>
            <a:endParaRPr lang="en-US" dirty="0">
              <a:solidFill>
                <a:prstClr val="black">
                  <a:tint val="75000"/>
                </a:prstClr>
              </a:solidFill>
            </a:endParaRPr>
          </a:p>
        </p:txBody>
      </p:sp>
    </p:spTree>
    <p:extLst>
      <p:ext uri="{BB962C8B-B14F-4D97-AF65-F5344CB8AC3E}">
        <p14:creationId xmlns:p14="http://schemas.microsoft.com/office/powerpoint/2010/main" val="910001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45D489D-16E1-484D-867B-144368D74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9A496F5-B01E-4BF8-9D1E-C4E53B6F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225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2906963" y="1348064"/>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F9763CB-09F0-4BE0-B2BF-C0897E6DF72F}"/>
              </a:ext>
            </a:extLst>
          </p:cNvPr>
          <p:cNvSpPr>
            <a:spLocks noGrp="1"/>
          </p:cNvSpPr>
          <p:nvPr>
            <p:ph type="title"/>
          </p:nvPr>
        </p:nvSpPr>
        <p:spPr>
          <a:xfrm>
            <a:off x="838200" y="643467"/>
            <a:ext cx="2951205" cy="5571066"/>
          </a:xfrm>
        </p:spPr>
        <p:txBody>
          <a:bodyPr>
            <a:normAutofit/>
          </a:bodyPr>
          <a:lstStyle/>
          <a:p>
            <a:r>
              <a:rPr lang="en-US">
                <a:solidFill>
                  <a:srgbClr val="FFFFFF"/>
                </a:solidFill>
              </a:rPr>
              <a:t>Expanded to Music</a:t>
            </a:r>
          </a:p>
        </p:txBody>
      </p:sp>
      <p:sp>
        <p:nvSpPr>
          <p:cNvPr id="4" name="Date Placeholder 3">
            <a:extLst>
              <a:ext uri="{FF2B5EF4-FFF2-40B4-BE49-F238E27FC236}">
                <a16:creationId xmlns:a16="http://schemas.microsoft.com/office/drawing/2014/main" id="{A0E3543E-A8D0-48EC-BFBA-FFDA835DABB6}"/>
              </a:ext>
            </a:extLst>
          </p:cNvPr>
          <p:cNvSpPr>
            <a:spLocks noGrp="1"/>
          </p:cNvSpPr>
          <p:nvPr>
            <p:ph type="dt" sz="half" idx="10"/>
          </p:nvPr>
        </p:nvSpPr>
        <p:spPr>
          <a:xfrm>
            <a:off x="838200" y="6356350"/>
            <a:ext cx="2743200" cy="365125"/>
          </a:xfrm>
        </p:spPr>
        <p:txBody>
          <a:bodyPr>
            <a:normAutofit/>
          </a:bodyPr>
          <a:lstStyle/>
          <a:p>
            <a:pPr>
              <a:spcAft>
                <a:spcPts val="600"/>
              </a:spcAft>
              <a:defRPr/>
            </a:pPr>
            <a:r>
              <a:rPr lang="en-US">
                <a:solidFill>
                  <a:srgbClr val="FFFFFF"/>
                </a:solidFill>
              </a:rPr>
              <a:t>4/21/2022</a:t>
            </a:r>
          </a:p>
        </p:txBody>
      </p:sp>
      <p:sp>
        <p:nvSpPr>
          <p:cNvPr id="5" name="Footer Placeholder 4">
            <a:extLst>
              <a:ext uri="{FF2B5EF4-FFF2-40B4-BE49-F238E27FC236}">
                <a16:creationId xmlns:a16="http://schemas.microsoft.com/office/drawing/2014/main" id="{54B460D7-243E-416E-AF5B-BEBF10428D6F}"/>
              </a:ext>
            </a:extLst>
          </p:cNvPr>
          <p:cNvSpPr>
            <a:spLocks noGrp="1"/>
          </p:cNvSpPr>
          <p:nvPr>
            <p:ph type="ftr" sz="quarter" idx="11"/>
          </p:nvPr>
        </p:nvSpPr>
        <p:spPr>
          <a:xfrm>
            <a:off x="5237018" y="6356350"/>
            <a:ext cx="4244607" cy="365125"/>
          </a:xfrm>
        </p:spPr>
        <p:txBody>
          <a:bodyPr>
            <a:normAutofit/>
          </a:bodyPr>
          <a:lstStyle/>
          <a:p>
            <a:pPr algn="l">
              <a:spcAft>
                <a:spcPts val="600"/>
              </a:spcAft>
              <a:defRPr/>
            </a:pPr>
            <a:r>
              <a:rPr lang="en-US">
                <a:solidFill>
                  <a:prstClr val="black">
                    <a:tint val="75000"/>
                  </a:prstClr>
                </a:solidFill>
              </a:rPr>
              <a:t>A Linguistic Look Inside Outsider Music</a:t>
            </a:r>
          </a:p>
        </p:txBody>
      </p:sp>
      <p:sp>
        <p:nvSpPr>
          <p:cNvPr id="6" name="Slide Number Placeholder 5">
            <a:extLst>
              <a:ext uri="{FF2B5EF4-FFF2-40B4-BE49-F238E27FC236}">
                <a16:creationId xmlns:a16="http://schemas.microsoft.com/office/drawing/2014/main" id="{CA645D42-CF91-4C87-9DA7-30F013E85C1D}"/>
              </a:ext>
            </a:extLst>
          </p:cNvPr>
          <p:cNvSpPr>
            <a:spLocks noGrp="1"/>
          </p:cNvSpPr>
          <p:nvPr>
            <p:ph type="sldNum" sz="quarter" idx="12"/>
          </p:nvPr>
        </p:nvSpPr>
        <p:spPr>
          <a:xfrm>
            <a:off x="9664504" y="6356350"/>
            <a:ext cx="1689295" cy="365125"/>
          </a:xfrm>
        </p:spPr>
        <p:txBody>
          <a:bodyPr>
            <a:normAutofit/>
          </a:bodyPr>
          <a:lstStyle/>
          <a:p>
            <a:pPr>
              <a:spcAft>
                <a:spcPts val="600"/>
              </a:spcAft>
              <a:defRPr/>
            </a:pPr>
            <a:fld id="{D76B855D-E9CC-4FF8-AD85-6CDC7B89A0DE}" type="slidenum">
              <a:rPr lang="en-US" smtClean="0">
                <a:solidFill>
                  <a:prstClr val="black">
                    <a:tint val="75000"/>
                  </a:prstClr>
                </a:solidFill>
              </a:rPr>
              <a:pPr>
                <a:spcAft>
                  <a:spcPts val="600"/>
                </a:spcAft>
                <a:defRPr/>
              </a:pPr>
              <a:t>4</a:t>
            </a:fld>
            <a:endParaRPr lang="en-US">
              <a:solidFill>
                <a:prstClr val="black">
                  <a:tint val="75000"/>
                </a:prstClr>
              </a:solidFill>
            </a:endParaRPr>
          </a:p>
        </p:txBody>
      </p:sp>
      <p:graphicFrame>
        <p:nvGraphicFramePr>
          <p:cNvPr id="8" name="Content Placeholder 2">
            <a:extLst>
              <a:ext uri="{FF2B5EF4-FFF2-40B4-BE49-F238E27FC236}">
                <a16:creationId xmlns:a16="http://schemas.microsoft.com/office/drawing/2014/main" id="{14C64E0C-EA24-D5DE-F1E8-A44FC012770C}"/>
              </a:ext>
            </a:extLst>
          </p:cNvPr>
          <p:cNvGraphicFramePr>
            <a:graphicFrameLocks noGrp="1"/>
          </p:cNvGraphicFramePr>
          <p:nvPr>
            <p:ph idx="1"/>
            <p:extLst>
              <p:ext uri="{D42A27DB-BD31-4B8C-83A1-F6EECF244321}">
                <p14:modId xmlns:p14="http://schemas.microsoft.com/office/powerpoint/2010/main" val="883219358"/>
              </p:ext>
            </p:extLst>
          </p:nvPr>
        </p:nvGraphicFramePr>
        <p:xfrm>
          <a:off x="5237018" y="653693"/>
          <a:ext cx="6303729" cy="55608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2945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34F68CF-445A-472E-958F-FF2E43A32FEA}"/>
              </a:ext>
            </a:extLst>
          </p:cNvPr>
          <p:cNvSpPr>
            <a:spLocks noGrp="1"/>
          </p:cNvSpPr>
          <p:nvPr>
            <p:ph type="title"/>
          </p:nvPr>
        </p:nvSpPr>
        <p:spPr>
          <a:xfrm>
            <a:off x="838199" y="525380"/>
            <a:ext cx="5980235" cy="1325563"/>
          </a:xfrm>
        </p:spPr>
        <p:txBody>
          <a:bodyPr>
            <a:normAutofit/>
          </a:bodyPr>
          <a:lstStyle/>
          <a:p>
            <a:r>
              <a:rPr lang="en-US" dirty="0"/>
              <a:t>But it’s hard to define…</a:t>
            </a:r>
          </a:p>
        </p:txBody>
      </p:sp>
      <p:sp>
        <p:nvSpPr>
          <p:cNvPr id="3" name="Content Placeholder 2">
            <a:extLst>
              <a:ext uri="{FF2B5EF4-FFF2-40B4-BE49-F238E27FC236}">
                <a16:creationId xmlns:a16="http://schemas.microsoft.com/office/drawing/2014/main" id="{F7905C53-3716-47BA-A3CF-98F3E2CCC59C}"/>
              </a:ext>
            </a:extLst>
          </p:cNvPr>
          <p:cNvSpPr>
            <a:spLocks noGrp="1"/>
          </p:cNvSpPr>
          <p:nvPr>
            <p:ph idx="1"/>
          </p:nvPr>
        </p:nvSpPr>
        <p:spPr>
          <a:xfrm>
            <a:off x="838200" y="1690688"/>
            <a:ext cx="5387502" cy="4351338"/>
          </a:xfrm>
        </p:spPr>
        <p:txBody>
          <a:bodyPr anchor="ctr">
            <a:normAutofit/>
          </a:bodyPr>
          <a:lstStyle/>
          <a:p>
            <a:pPr marL="0" indent="0">
              <a:lnSpc>
                <a:spcPct val="100000"/>
              </a:lnSpc>
              <a:buNone/>
            </a:pPr>
            <a:r>
              <a:rPr lang="en-US" dirty="0"/>
              <a:t>These characteristics clearly apply to a few central figures</a:t>
            </a:r>
          </a:p>
          <a:p>
            <a:pPr marL="0" indent="0">
              <a:lnSpc>
                <a:spcPct val="100000"/>
              </a:lnSpc>
              <a:spcBef>
                <a:spcPts val="500"/>
              </a:spcBef>
              <a:buNone/>
            </a:pPr>
            <a:endParaRPr lang="en-US" dirty="0"/>
          </a:p>
          <a:p>
            <a:pPr marL="0" indent="0">
              <a:lnSpc>
                <a:spcPct val="100000"/>
              </a:lnSpc>
              <a:buNone/>
            </a:pPr>
            <a:r>
              <a:rPr lang="en-US" dirty="0"/>
              <a:t>But do they apply to all artists?</a:t>
            </a:r>
          </a:p>
          <a:p>
            <a:pPr marL="457200" lvl="1" indent="0">
              <a:lnSpc>
                <a:spcPct val="150000"/>
              </a:lnSpc>
              <a:buNone/>
            </a:pPr>
            <a:r>
              <a:rPr lang="en-US" sz="1600" i="1" dirty="0">
                <a:solidFill>
                  <a:schemeClr val="accent2"/>
                </a:solidFill>
              </a:rPr>
              <a:t>And can we determine that computationally?</a:t>
            </a:r>
          </a:p>
          <a:p>
            <a:pPr marL="0" indent="0">
              <a:buNone/>
            </a:pPr>
            <a:endParaRPr lang="en-US" i="1" dirty="0"/>
          </a:p>
        </p:txBody>
      </p:sp>
      <p:sp>
        <p:nvSpPr>
          <p:cNvPr id="4" name="Date Placeholder 3">
            <a:extLst>
              <a:ext uri="{FF2B5EF4-FFF2-40B4-BE49-F238E27FC236}">
                <a16:creationId xmlns:a16="http://schemas.microsoft.com/office/drawing/2014/main" id="{2D3FB219-4CB1-482D-85D0-0762B0A8E958}"/>
              </a:ext>
            </a:extLst>
          </p:cNvPr>
          <p:cNvSpPr>
            <a:spLocks noGrp="1"/>
          </p:cNvSpPr>
          <p:nvPr>
            <p:ph type="dt" sz="half" idx="10"/>
          </p:nvPr>
        </p:nvSpPr>
        <p:spPr>
          <a:xfrm>
            <a:off x="838200" y="6356350"/>
            <a:ext cx="1835227" cy="365125"/>
          </a:xfrm>
        </p:spPr>
        <p:txBody>
          <a:bodyPr>
            <a:normAutofit/>
          </a:bodyPr>
          <a:lstStyle/>
          <a:p>
            <a:pPr>
              <a:spcAft>
                <a:spcPts val="600"/>
              </a:spcAft>
              <a:defRPr/>
            </a:pPr>
            <a:r>
              <a:rPr lang="en-US">
                <a:solidFill>
                  <a:prstClr val="black">
                    <a:tint val="75000"/>
                  </a:prstClr>
                </a:solidFill>
              </a:rPr>
              <a:t>4/21/2022</a:t>
            </a:r>
          </a:p>
        </p:txBody>
      </p:sp>
      <p:sp>
        <p:nvSpPr>
          <p:cNvPr id="5" name="Footer Placeholder 4">
            <a:extLst>
              <a:ext uri="{FF2B5EF4-FFF2-40B4-BE49-F238E27FC236}">
                <a16:creationId xmlns:a16="http://schemas.microsoft.com/office/drawing/2014/main" id="{BE57BB5F-DCB6-4BAD-890B-F39BDE810B36}"/>
              </a:ext>
            </a:extLst>
          </p:cNvPr>
          <p:cNvSpPr>
            <a:spLocks noGrp="1"/>
          </p:cNvSpPr>
          <p:nvPr>
            <p:ph type="ftr" sz="quarter" idx="11"/>
          </p:nvPr>
        </p:nvSpPr>
        <p:spPr>
          <a:xfrm>
            <a:off x="3213253" y="6356350"/>
            <a:ext cx="3012449" cy="365125"/>
          </a:xfrm>
        </p:spPr>
        <p:txBody>
          <a:bodyPr>
            <a:normAutofit/>
          </a:bodyPr>
          <a:lstStyle/>
          <a:p>
            <a:pPr algn="r">
              <a:spcAft>
                <a:spcPts val="600"/>
              </a:spcAft>
              <a:defRPr/>
            </a:pPr>
            <a:r>
              <a:rPr lang="en-US">
                <a:solidFill>
                  <a:prstClr val="black">
                    <a:tint val="75000"/>
                  </a:prstClr>
                </a:solidFill>
              </a:rPr>
              <a:t>A Linguistic Look Inside Outsider Music</a:t>
            </a:r>
          </a:p>
        </p:txBody>
      </p:sp>
      <p:pic>
        <p:nvPicPr>
          <p:cNvPr id="7" name="Content Placeholder 11" descr="Text&#10;&#10;Description automatically generated">
            <a:extLst>
              <a:ext uri="{FF2B5EF4-FFF2-40B4-BE49-F238E27FC236}">
                <a16:creationId xmlns:a16="http://schemas.microsoft.com/office/drawing/2014/main" id="{C1E7BF93-D786-4EDA-8F1E-D442F1EE75DE}"/>
              </a:ext>
            </a:extLst>
          </p:cNvPr>
          <p:cNvPicPr>
            <a:picLocks noChangeAspect="1"/>
          </p:cNvPicPr>
          <p:nvPr/>
        </p:nvPicPr>
        <p:blipFill rotWithShape="1">
          <a:blip r:embed="rId2"/>
          <a:srcRect l="26317" r="8590" b="2"/>
          <a:stretch/>
        </p:blipFill>
        <p:spPr>
          <a:xfrm>
            <a:off x="6621294" y="1295416"/>
            <a:ext cx="5570706" cy="5562584"/>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p:spPr>
      </p:pic>
      <p:sp>
        <p:nvSpPr>
          <p:cNvPr id="21" name="!!Oval">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3" name="!!Arc">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E3D78A77-EB1A-4241-9152-26B9CB49855B}"/>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D76B855D-E9CC-4FF8-AD85-6CDC7B89A0DE}" type="slidenum">
              <a:rPr lang="en-US" smtClean="0">
                <a:solidFill>
                  <a:srgbClr val="FFFFFF"/>
                </a:solidFill>
              </a:rPr>
              <a:pPr>
                <a:spcAft>
                  <a:spcPts val="600"/>
                </a:spcAft>
                <a:defRPr/>
              </a:pPr>
              <a:t>5</a:t>
            </a:fld>
            <a:endParaRPr lang="en-US">
              <a:solidFill>
                <a:srgbClr val="FFFFFF"/>
              </a:solidFill>
            </a:endParaRPr>
          </a:p>
        </p:txBody>
      </p:sp>
      <p:sp>
        <p:nvSpPr>
          <p:cNvPr id="8" name="TextBox 7">
            <a:extLst>
              <a:ext uri="{FF2B5EF4-FFF2-40B4-BE49-F238E27FC236}">
                <a16:creationId xmlns:a16="http://schemas.microsoft.com/office/drawing/2014/main" id="{5039EA23-317A-49CF-9165-D2594E0676F6}"/>
              </a:ext>
            </a:extLst>
          </p:cNvPr>
          <p:cNvSpPr txBox="1"/>
          <p:nvPr/>
        </p:nvSpPr>
        <p:spPr>
          <a:xfrm>
            <a:off x="10376537" y="143214"/>
            <a:ext cx="2365306" cy="307777"/>
          </a:xfrm>
          <a:prstGeom prst="rect">
            <a:avLst/>
          </a:prstGeom>
          <a:noFill/>
        </p:spPr>
        <p:txBody>
          <a:bodyPr wrap="square" rtlCol="0">
            <a:spAutoFit/>
          </a:bodyPr>
          <a:lstStyle/>
          <a:p>
            <a:pPr>
              <a:spcAft>
                <a:spcPts val="600"/>
              </a:spcAft>
            </a:pPr>
            <a:r>
              <a:rPr lang="en-US" sz="1400" dirty="0">
                <a:solidFill>
                  <a:schemeClr val="accent2"/>
                </a:solidFill>
                <a:hlinkClick r:id="rId3">
                  <a:extLst>
                    <a:ext uri="{A12FA001-AC4F-418D-AE19-62706E023703}">
                      <ahyp:hlinkClr xmlns:ahyp="http://schemas.microsoft.com/office/drawing/2018/hyperlinkcolor" val="tx"/>
                    </a:ext>
                  </a:extLst>
                </a:hlinkClick>
              </a:rPr>
              <a:t>Photo Source Link</a:t>
            </a:r>
            <a:endParaRPr lang="en-US" sz="1400" dirty="0">
              <a:solidFill>
                <a:schemeClr val="accent2"/>
              </a:solidFill>
            </a:endParaRPr>
          </a:p>
        </p:txBody>
      </p:sp>
    </p:spTree>
    <p:extLst>
      <p:ext uri="{BB962C8B-B14F-4D97-AF65-F5344CB8AC3E}">
        <p14:creationId xmlns:p14="http://schemas.microsoft.com/office/powerpoint/2010/main" val="4031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01B7A70-408D-48E2-AAE3-D84F62F24D30}"/>
              </a:ext>
            </a:extLst>
          </p:cNvPr>
          <p:cNvSpPr>
            <a:spLocks noGrp="1"/>
          </p:cNvSpPr>
          <p:nvPr>
            <p:ph type="title"/>
          </p:nvPr>
        </p:nvSpPr>
        <p:spPr>
          <a:xfrm>
            <a:off x="838200" y="459863"/>
            <a:ext cx="10515600" cy="1004594"/>
          </a:xfrm>
        </p:spPr>
        <p:txBody>
          <a:bodyPr>
            <a:normAutofit/>
          </a:bodyPr>
          <a:lstStyle/>
          <a:p>
            <a:pPr algn="ctr"/>
            <a:r>
              <a:rPr lang="en-US">
                <a:solidFill>
                  <a:srgbClr val="FFFFFF"/>
                </a:solidFill>
              </a:rPr>
              <a:t>Initial Research Questions</a:t>
            </a:r>
          </a:p>
        </p:txBody>
      </p:sp>
      <p:sp>
        <p:nvSpPr>
          <p:cNvPr id="14" name="Rectangle: Rounded Corners 13">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id="{66703C0D-564A-4A66-AE2F-81DDFE523AD4}"/>
              </a:ext>
            </a:extLst>
          </p:cNvPr>
          <p:cNvSpPr>
            <a:spLocks noGrp="1"/>
          </p:cNvSpPr>
          <p:nvPr>
            <p:ph type="dt" sz="half" idx="10"/>
          </p:nvPr>
        </p:nvSpPr>
        <p:spPr>
          <a:xfrm>
            <a:off x="838200" y="6356350"/>
            <a:ext cx="2743200" cy="365125"/>
          </a:xfrm>
        </p:spPr>
        <p:txBody>
          <a:bodyPr>
            <a:normAutofit/>
          </a:bodyPr>
          <a:lstStyle/>
          <a:p>
            <a:pPr>
              <a:spcAft>
                <a:spcPts val="600"/>
              </a:spcAft>
              <a:defRPr/>
            </a:pPr>
            <a:r>
              <a:rPr lang="en-US">
                <a:solidFill>
                  <a:srgbClr val="FFFFFF"/>
                </a:solidFill>
              </a:rPr>
              <a:t>4/21/2022</a:t>
            </a:r>
          </a:p>
        </p:txBody>
      </p:sp>
      <p:sp>
        <p:nvSpPr>
          <p:cNvPr id="5" name="Footer Placeholder 4">
            <a:extLst>
              <a:ext uri="{FF2B5EF4-FFF2-40B4-BE49-F238E27FC236}">
                <a16:creationId xmlns:a16="http://schemas.microsoft.com/office/drawing/2014/main" id="{A1ABC5DC-DDB9-4626-A04B-ADCD52E41492}"/>
              </a:ext>
            </a:extLst>
          </p:cNvPr>
          <p:cNvSpPr>
            <a:spLocks noGrp="1"/>
          </p:cNvSpPr>
          <p:nvPr>
            <p:ph type="ftr" sz="quarter" idx="11"/>
          </p:nvPr>
        </p:nvSpPr>
        <p:spPr>
          <a:xfrm>
            <a:off x="4038600" y="6356350"/>
            <a:ext cx="4114800" cy="365125"/>
          </a:xfrm>
        </p:spPr>
        <p:txBody>
          <a:bodyPr>
            <a:normAutofit/>
          </a:bodyPr>
          <a:lstStyle/>
          <a:p>
            <a:pPr>
              <a:spcAft>
                <a:spcPts val="600"/>
              </a:spcAft>
              <a:defRPr/>
            </a:pPr>
            <a:r>
              <a:rPr lang="en-US">
                <a:solidFill>
                  <a:srgbClr val="FFFFFF"/>
                </a:solidFill>
              </a:rPr>
              <a:t>A Linguistic Look Inside Outsider Music</a:t>
            </a:r>
          </a:p>
        </p:txBody>
      </p:sp>
      <p:sp>
        <p:nvSpPr>
          <p:cNvPr id="6" name="Slide Number Placeholder 5">
            <a:extLst>
              <a:ext uri="{FF2B5EF4-FFF2-40B4-BE49-F238E27FC236}">
                <a16:creationId xmlns:a16="http://schemas.microsoft.com/office/drawing/2014/main" id="{3147D0B7-1101-4030-8116-66D87F628A99}"/>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D76B855D-E9CC-4FF8-AD85-6CDC7B89A0DE}" type="slidenum">
              <a:rPr lang="en-US" smtClean="0">
                <a:solidFill>
                  <a:srgbClr val="FFFFFF"/>
                </a:solidFill>
              </a:rPr>
              <a:pPr>
                <a:spcAft>
                  <a:spcPts val="600"/>
                </a:spcAft>
                <a:defRPr/>
              </a:pPr>
              <a:t>6</a:t>
            </a:fld>
            <a:endParaRPr lang="en-US">
              <a:solidFill>
                <a:srgbClr val="FFFFFF"/>
              </a:solidFill>
            </a:endParaRPr>
          </a:p>
        </p:txBody>
      </p:sp>
      <p:graphicFrame>
        <p:nvGraphicFramePr>
          <p:cNvPr id="8" name="Content Placeholder 2">
            <a:extLst>
              <a:ext uri="{FF2B5EF4-FFF2-40B4-BE49-F238E27FC236}">
                <a16:creationId xmlns:a16="http://schemas.microsoft.com/office/drawing/2014/main" id="{37FA27DB-3068-8690-4701-A12085E55BC9}"/>
              </a:ext>
            </a:extLst>
          </p:cNvPr>
          <p:cNvGraphicFramePr>
            <a:graphicFrameLocks noGrp="1"/>
          </p:cNvGraphicFramePr>
          <p:nvPr>
            <p:ph idx="1"/>
            <p:extLst>
              <p:ext uri="{D42A27DB-BD31-4B8C-83A1-F6EECF244321}">
                <p14:modId xmlns:p14="http://schemas.microsoft.com/office/powerpoint/2010/main" val="1711335020"/>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730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62676-FCB6-428F-8C57-C649102E0613}"/>
              </a:ext>
            </a:extLst>
          </p:cNvPr>
          <p:cNvSpPr>
            <a:spLocks noGrp="1"/>
          </p:cNvSpPr>
          <p:nvPr>
            <p:ph type="title"/>
          </p:nvPr>
        </p:nvSpPr>
        <p:spPr/>
        <p:txBody>
          <a:bodyPr/>
          <a:lstStyle/>
          <a:p>
            <a:r>
              <a:rPr lang="en-US" dirty="0"/>
              <a:t>The Data</a:t>
            </a:r>
          </a:p>
        </p:txBody>
      </p:sp>
    </p:spTree>
    <p:extLst>
      <p:ext uri="{BB962C8B-B14F-4D97-AF65-F5344CB8AC3E}">
        <p14:creationId xmlns:p14="http://schemas.microsoft.com/office/powerpoint/2010/main" val="4192635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E614C-EB73-4FA3-9E12-444F71342C66}"/>
              </a:ext>
            </a:extLst>
          </p:cNvPr>
          <p:cNvSpPr>
            <a:spLocks noGrp="1"/>
          </p:cNvSpPr>
          <p:nvPr>
            <p:ph type="title"/>
          </p:nvPr>
        </p:nvSpPr>
        <p:spPr/>
        <p:txBody>
          <a:bodyPr/>
          <a:lstStyle/>
          <a:p>
            <a:r>
              <a:rPr lang="en-US" sz="4400" dirty="0"/>
              <a:t>Data Collection</a:t>
            </a:r>
            <a:br>
              <a:rPr lang="en-US" sz="4400" dirty="0"/>
            </a:br>
            <a:r>
              <a:rPr lang="en-US" sz="3600" dirty="0">
                <a:latin typeface="+mn-lt"/>
              </a:rPr>
              <a:t>Musician List</a:t>
            </a:r>
            <a:endParaRPr lang="en-US" dirty="0"/>
          </a:p>
        </p:txBody>
      </p:sp>
      <p:sp>
        <p:nvSpPr>
          <p:cNvPr id="3" name="Content Placeholder 2">
            <a:extLst>
              <a:ext uri="{FF2B5EF4-FFF2-40B4-BE49-F238E27FC236}">
                <a16:creationId xmlns:a16="http://schemas.microsoft.com/office/drawing/2014/main" id="{D935C0D5-2847-4E24-89E9-2525FDEACDA0}"/>
              </a:ext>
            </a:extLst>
          </p:cNvPr>
          <p:cNvSpPr>
            <a:spLocks noGrp="1"/>
          </p:cNvSpPr>
          <p:nvPr>
            <p:ph idx="1"/>
          </p:nvPr>
        </p:nvSpPr>
        <p:spPr>
          <a:xfrm>
            <a:off x="6007076" y="1562379"/>
            <a:ext cx="5207047" cy="3859742"/>
          </a:xfrm>
        </p:spPr>
        <p:txBody>
          <a:bodyPr anchor="ctr"/>
          <a:lstStyle/>
          <a:p>
            <a:r>
              <a:rPr lang="en-US" dirty="0"/>
              <a:t>beautifulsoup4 and requests packages</a:t>
            </a:r>
          </a:p>
          <a:p>
            <a:r>
              <a:rPr lang="en-US" dirty="0"/>
              <a:t>Retrieved from </a:t>
            </a:r>
            <a:r>
              <a:rPr lang="en-US" dirty="0">
                <a:solidFill>
                  <a:schemeClr val="accent2"/>
                </a:solidFill>
                <a:hlinkClick r:id="rId3">
                  <a:extLst>
                    <a:ext uri="{A12FA001-AC4F-418D-AE19-62706E023703}">
                      <ahyp:hlinkClr xmlns:ahyp="http://schemas.microsoft.com/office/drawing/2018/hyperlinkcolor" val="tx"/>
                    </a:ext>
                  </a:extLst>
                </a:hlinkClick>
              </a:rPr>
              <a:t>Wikipedia</a:t>
            </a:r>
            <a:r>
              <a:rPr lang="en-US" dirty="0">
                <a:solidFill>
                  <a:schemeClr val="accent2"/>
                </a:solidFill>
              </a:rPr>
              <a:t> </a:t>
            </a:r>
          </a:p>
          <a:p>
            <a:pPr marL="0" indent="0">
              <a:buNone/>
            </a:pPr>
            <a:r>
              <a:rPr lang="en-US" sz="2200" i="1" dirty="0">
                <a:solidFill>
                  <a:schemeClr val="accent2"/>
                </a:solidFill>
              </a:rPr>
              <a:t>	</a:t>
            </a:r>
            <a:r>
              <a:rPr lang="en-US" sz="2200" i="1" dirty="0"/>
              <a:t>111 artists</a:t>
            </a:r>
            <a:endParaRPr lang="en-US" sz="3200" i="1" dirty="0"/>
          </a:p>
          <a:p>
            <a:r>
              <a:rPr lang="en-US" dirty="0"/>
              <a:t>Manually edited quotation marks and parentheticals</a:t>
            </a:r>
          </a:p>
        </p:txBody>
      </p:sp>
      <p:sp>
        <p:nvSpPr>
          <p:cNvPr id="4" name="Date Placeholder 3">
            <a:extLst>
              <a:ext uri="{FF2B5EF4-FFF2-40B4-BE49-F238E27FC236}">
                <a16:creationId xmlns:a16="http://schemas.microsoft.com/office/drawing/2014/main" id="{0F0CE671-EA0C-483E-A68D-D4F2B477059C}"/>
              </a:ext>
            </a:extLst>
          </p:cNvPr>
          <p:cNvSpPr>
            <a:spLocks noGrp="1"/>
          </p:cNvSpPr>
          <p:nvPr>
            <p:ph type="dt" sz="half" idx="10"/>
          </p:nvPr>
        </p:nvSpPr>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45075F17-B851-4D29-BB86-F1AA48337A6E}"/>
              </a:ext>
            </a:extLst>
          </p:cNvPr>
          <p:cNvSpPr>
            <a:spLocks noGrp="1"/>
          </p:cNvSpPr>
          <p:nvPr>
            <p:ph type="ftr" sz="quarter" idx="11"/>
          </p:nvPr>
        </p:nvSpPr>
        <p:spPr/>
        <p:txBody>
          <a:body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BD812804-A7CC-4FDB-AB58-3F5874DC23E2}"/>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8</a:t>
            </a:fld>
            <a:endParaRPr lang="en-US" dirty="0">
              <a:solidFill>
                <a:prstClr val="black">
                  <a:tint val="75000"/>
                </a:prstClr>
              </a:solidFill>
            </a:endParaRPr>
          </a:p>
        </p:txBody>
      </p:sp>
      <p:pic>
        <p:nvPicPr>
          <p:cNvPr id="8" name="Picture 7">
            <a:extLst>
              <a:ext uri="{FF2B5EF4-FFF2-40B4-BE49-F238E27FC236}">
                <a16:creationId xmlns:a16="http://schemas.microsoft.com/office/drawing/2014/main" id="{3382FDA6-2BA9-4265-AF70-6AE741E61FAD}"/>
              </a:ext>
            </a:extLst>
          </p:cNvPr>
          <p:cNvPicPr>
            <a:picLocks noChangeAspect="1"/>
          </p:cNvPicPr>
          <p:nvPr/>
        </p:nvPicPr>
        <p:blipFill>
          <a:blip r:embed="rId4"/>
          <a:stretch>
            <a:fillRect/>
          </a:stretch>
        </p:blipFill>
        <p:spPr>
          <a:xfrm>
            <a:off x="1098697" y="2044894"/>
            <a:ext cx="4316819" cy="2955091"/>
          </a:xfrm>
          <a:custGeom>
            <a:avLst/>
            <a:gdLst>
              <a:gd name="connsiteX0" fmla="*/ 0 w 4316819"/>
              <a:gd name="connsiteY0" fmla="*/ 0 h 2955091"/>
              <a:gd name="connsiteX1" fmla="*/ 573520 w 4316819"/>
              <a:gd name="connsiteY1" fmla="*/ 0 h 2955091"/>
              <a:gd name="connsiteX2" fmla="*/ 1147040 w 4316819"/>
              <a:gd name="connsiteY2" fmla="*/ 0 h 2955091"/>
              <a:gd name="connsiteX3" fmla="*/ 1850065 w 4316819"/>
              <a:gd name="connsiteY3" fmla="*/ 0 h 2955091"/>
              <a:gd name="connsiteX4" fmla="*/ 2509922 w 4316819"/>
              <a:gd name="connsiteY4" fmla="*/ 0 h 2955091"/>
              <a:gd name="connsiteX5" fmla="*/ 3040274 w 4316819"/>
              <a:gd name="connsiteY5" fmla="*/ 0 h 2955091"/>
              <a:gd name="connsiteX6" fmla="*/ 3613794 w 4316819"/>
              <a:gd name="connsiteY6" fmla="*/ 0 h 2955091"/>
              <a:gd name="connsiteX7" fmla="*/ 4316819 w 4316819"/>
              <a:gd name="connsiteY7" fmla="*/ 0 h 2955091"/>
              <a:gd name="connsiteX8" fmla="*/ 4316819 w 4316819"/>
              <a:gd name="connsiteY8" fmla="*/ 591018 h 2955091"/>
              <a:gd name="connsiteX9" fmla="*/ 4316819 w 4316819"/>
              <a:gd name="connsiteY9" fmla="*/ 1241138 h 2955091"/>
              <a:gd name="connsiteX10" fmla="*/ 4316819 w 4316819"/>
              <a:gd name="connsiteY10" fmla="*/ 1891258 h 2955091"/>
              <a:gd name="connsiteX11" fmla="*/ 4316819 w 4316819"/>
              <a:gd name="connsiteY11" fmla="*/ 2423175 h 2955091"/>
              <a:gd name="connsiteX12" fmla="*/ 4316819 w 4316819"/>
              <a:gd name="connsiteY12" fmla="*/ 2955091 h 2955091"/>
              <a:gd name="connsiteX13" fmla="*/ 3829635 w 4316819"/>
              <a:gd name="connsiteY13" fmla="*/ 2955091 h 2955091"/>
              <a:gd name="connsiteX14" fmla="*/ 3169779 w 4316819"/>
              <a:gd name="connsiteY14" fmla="*/ 2955091 h 2955091"/>
              <a:gd name="connsiteX15" fmla="*/ 2509922 w 4316819"/>
              <a:gd name="connsiteY15" fmla="*/ 2955091 h 2955091"/>
              <a:gd name="connsiteX16" fmla="*/ 1850065 w 4316819"/>
              <a:gd name="connsiteY16" fmla="*/ 2955091 h 2955091"/>
              <a:gd name="connsiteX17" fmla="*/ 1233377 w 4316819"/>
              <a:gd name="connsiteY17" fmla="*/ 2955091 h 2955091"/>
              <a:gd name="connsiteX18" fmla="*/ 530352 w 4316819"/>
              <a:gd name="connsiteY18" fmla="*/ 2955091 h 2955091"/>
              <a:gd name="connsiteX19" fmla="*/ 0 w 4316819"/>
              <a:gd name="connsiteY19" fmla="*/ 2955091 h 2955091"/>
              <a:gd name="connsiteX20" fmla="*/ 0 w 4316819"/>
              <a:gd name="connsiteY20" fmla="*/ 2452726 h 2955091"/>
              <a:gd name="connsiteX21" fmla="*/ 0 w 4316819"/>
              <a:gd name="connsiteY21" fmla="*/ 1861707 h 2955091"/>
              <a:gd name="connsiteX22" fmla="*/ 0 w 4316819"/>
              <a:gd name="connsiteY22" fmla="*/ 1211587 h 2955091"/>
              <a:gd name="connsiteX23" fmla="*/ 0 w 4316819"/>
              <a:gd name="connsiteY23" fmla="*/ 650120 h 2955091"/>
              <a:gd name="connsiteX24" fmla="*/ 0 w 4316819"/>
              <a:gd name="connsiteY24" fmla="*/ 0 h 2955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316819" h="2955091" fill="none" extrusionOk="0">
                <a:moveTo>
                  <a:pt x="0" y="0"/>
                </a:moveTo>
                <a:cubicBezTo>
                  <a:pt x="153959" y="23112"/>
                  <a:pt x="345186" y="-19635"/>
                  <a:pt x="573520" y="0"/>
                </a:cubicBezTo>
                <a:cubicBezTo>
                  <a:pt x="801854" y="19635"/>
                  <a:pt x="991038" y="-2016"/>
                  <a:pt x="1147040" y="0"/>
                </a:cubicBezTo>
                <a:cubicBezTo>
                  <a:pt x="1303042" y="2016"/>
                  <a:pt x="1673865" y="-4977"/>
                  <a:pt x="1850065" y="0"/>
                </a:cubicBezTo>
                <a:cubicBezTo>
                  <a:pt x="2026265" y="4977"/>
                  <a:pt x="2227448" y="-20271"/>
                  <a:pt x="2509922" y="0"/>
                </a:cubicBezTo>
                <a:cubicBezTo>
                  <a:pt x="2792396" y="20271"/>
                  <a:pt x="2920230" y="-12711"/>
                  <a:pt x="3040274" y="0"/>
                </a:cubicBezTo>
                <a:cubicBezTo>
                  <a:pt x="3160318" y="12711"/>
                  <a:pt x="3410009" y="-16131"/>
                  <a:pt x="3613794" y="0"/>
                </a:cubicBezTo>
                <a:cubicBezTo>
                  <a:pt x="3817579" y="16131"/>
                  <a:pt x="4170894" y="8480"/>
                  <a:pt x="4316819" y="0"/>
                </a:cubicBezTo>
                <a:cubicBezTo>
                  <a:pt x="4344382" y="258060"/>
                  <a:pt x="4341287" y="461393"/>
                  <a:pt x="4316819" y="591018"/>
                </a:cubicBezTo>
                <a:cubicBezTo>
                  <a:pt x="4292351" y="720643"/>
                  <a:pt x="4320831" y="966661"/>
                  <a:pt x="4316819" y="1241138"/>
                </a:cubicBezTo>
                <a:cubicBezTo>
                  <a:pt x="4312807" y="1515615"/>
                  <a:pt x="4286443" y="1740287"/>
                  <a:pt x="4316819" y="1891258"/>
                </a:cubicBezTo>
                <a:cubicBezTo>
                  <a:pt x="4347195" y="2042229"/>
                  <a:pt x="4317824" y="2184401"/>
                  <a:pt x="4316819" y="2423175"/>
                </a:cubicBezTo>
                <a:cubicBezTo>
                  <a:pt x="4315814" y="2661949"/>
                  <a:pt x="4341912" y="2720820"/>
                  <a:pt x="4316819" y="2955091"/>
                </a:cubicBezTo>
                <a:cubicBezTo>
                  <a:pt x="4195287" y="2962609"/>
                  <a:pt x="3950928" y="2945774"/>
                  <a:pt x="3829635" y="2955091"/>
                </a:cubicBezTo>
                <a:cubicBezTo>
                  <a:pt x="3708342" y="2964408"/>
                  <a:pt x="3324807" y="2923419"/>
                  <a:pt x="3169779" y="2955091"/>
                </a:cubicBezTo>
                <a:cubicBezTo>
                  <a:pt x="3014751" y="2986763"/>
                  <a:pt x="2794151" y="2955742"/>
                  <a:pt x="2509922" y="2955091"/>
                </a:cubicBezTo>
                <a:cubicBezTo>
                  <a:pt x="2225693" y="2954440"/>
                  <a:pt x="2086491" y="2958533"/>
                  <a:pt x="1850065" y="2955091"/>
                </a:cubicBezTo>
                <a:cubicBezTo>
                  <a:pt x="1613639" y="2951649"/>
                  <a:pt x="1462430" y="2983309"/>
                  <a:pt x="1233377" y="2955091"/>
                </a:cubicBezTo>
                <a:cubicBezTo>
                  <a:pt x="1004324" y="2926873"/>
                  <a:pt x="783026" y="2946646"/>
                  <a:pt x="530352" y="2955091"/>
                </a:cubicBezTo>
                <a:cubicBezTo>
                  <a:pt x="277679" y="2963536"/>
                  <a:pt x="217158" y="2971650"/>
                  <a:pt x="0" y="2955091"/>
                </a:cubicBezTo>
                <a:cubicBezTo>
                  <a:pt x="-13767" y="2731782"/>
                  <a:pt x="-1398" y="2605590"/>
                  <a:pt x="0" y="2452726"/>
                </a:cubicBezTo>
                <a:cubicBezTo>
                  <a:pt x="1398" y="2299863"/>
                  <a:pt x="10983" y="2083562"/>
                  <a:pt x="0" y="1861707"/>
                </a:cubicBezTo>
                <a:cubicBezTo>
                  <a:pt x="-10983" y="1639852"/>
                  <a:pt x="-21766" y="1394059"/>
                  <a:pt x="0" y="1211587"/>
                </a:cubicBezTo>
                <a:cubicBezTo>
                  <a:pt x="21766" y="1029115"/>
                  <a:pt x="-10068" y="898661"/>
                  <a:pt x="0" y="650120"/>
                </a:cubicBezTo>
                <a:cubicBezTo>
                  <a:pt x="10068" y="401579"/>
                  <a:pt x="14532" y="302152"/>
                  <a:pt x="0" y="0"/>
                </a:cubicBezTo>
                <a:close/>
              </a:path>
              <a:path w="4316819" h="2955091" stroke="0" extrusionOk="0">
                <a:moveTo>
                  <a:pt x="0" y="0"/>
                </a:moveTo>
                <a:cubicBezTo>
                  <a:pt x="155358" y="-25843"/>
                  <a:pt x="275122" y="20774"/>
                  <a:pt x="530352" y="0"/>
                </a:cubicBezTo>
                <a:cubicBezTo>
                  <a:pt x="785582" y="-20774"/>
                  <a:pt x="868678" y="21027"/>
                  <a:pt x="1017536" y="0"/>
                </a:cubicBezTo>
                <a:cubicBezTo>
                  <a:pt x="1166394" y="-21027"/>
                  <a:pt x="1300045" y="-3495"/>
                  <a:pt x="1547888" y="0"/>
                </a:cubicBezTo>
                <a:cubicBezTo>
                  <a:pt x="1795731" y="3495"/>
                  <a:pt x="1909623" y="-14396"/>
                  <a:pt x="2250913" y="0"/>
                </a:cubicBezTo>
                <a:cubicBezTo>
                  <a:pt x="2592204" y="14396"/>
                  <a:pt x="2799688" y="-2926"/>
                  <a:pt x="2953938" y="0"/>
                </a:cubicBezTo>
                <a:cubicBezTo>
                  <a:pt x="3108189" y="2926"/>
                  <a:pt x="3327871" y="25019"/>
                  <a:pt x="3484290" y="0"/>
                </a:cubicBezTo>
                <a:cubicBezTo>
                  <a:pt x="3640709" y="-25019"/>
                  <a:pt x="4041497" y="18192"/>
                  <a:pt x="4316819" y="0"/>
                </a:cubicBezTo>
                <a:cubicBezTo>
                  <a:pt x="4297145" y="252934"/>
                  <a:pt x="4310022" y="369714"/>
                  <a:pt x="4316819" y="591018"/>
                </a:cubicBezTo>
                <a:cubicBezTo>
                  <a:pt x="4323616" y="812322"/>
                  <a:pt x="4348711" y="993240"/>
                  <a:pt x="4316819" y="1241138"/>
                </a:cubicBezTo>
                <a:cubicBezTo>
                  <a:pt x="4284927" y="1489036"/>
                  <a:pt x="4296699" y="1706621"/>
                  <a:pt x="4316819" y="1891258"/>
                </a:cubicBezTo>
                <a:cubicBezTo>
                  <a:pt x="4336939" y="2075895"/>
                  <a:pt x="4299266" y="2566044"/>
                  <a:pt x="4316819" y="2955091"/>
                </a:cubicBezTo>
                <a:cubicBezTo>
                  <a:pt x="4067493" y="2956040"/>
                  <a:pt x="3992849" y="2950744"/>
                  <a:pt x="3700131" y="2955091"/>
                </a:cubicBezTo>
                <a:cubicBezTo>
                  <a:pt x="3407413" y="2959438"/>
                  <a:pt x="3441918" y="2964526"/>
                  <a:pt x="3212947" y="2955091"/>
                </a:cubicBezTo>
                <a:cubicBezTo>
                  <a:pt x="2983976" y="2945656"/>
                  <a:pt x="2759701" y="2980101"/>
                  <a:pt x="2639426" y="2955091"/>
                </a:cubicBezTo>
                <a:cubicBezTo>
                  <a:pt x="2519151" y="2930081"/>
                  <a:pt x="2311842" y="2928891"/>
                  <a:pt x="2065906" y="2955091"/>
                </a:cubicBezTo>
                <a:cubicBezTo>
                  <a:pt x="1819970" y="2981291"/>
                  <a:pt x="1762683" y="2963306"/>
                  <a:pt x="1492386" y="2955091"/>
                </a:cubicBezTo>
                <a:cubicBezTo>
                  <a:pt x="1222089" y="2946876"/>
                  <a:pt x="1225661" y="2954903"/>
                  <a:pt x="962034" y="2955091"/>
                </a:cubicBezTo>
                <a:cubicBezTo>
                  <a:pt x="698407" y="2955279"/>
                  <a:pt x="286078" y="2966047"/>
                  <a:pt x="0" y="2955091"/>
                </a:cubicBezTo>
                <a:cubicBezTo>
                  <a:pt x="-24986" y="2639201"/>
                  <a:pt x="15625" y="2546487"/>
                  <a:pt x="0" y="2304971"/>
                </a:cubicBezTo>
                <a:cubicBezTo>
                  <a:pt x="-15625" y="2063455"/>
                  <a:pt x="16956" y="1907929"/>
                  <a:pt x="0" y="1684402"/>
                </a:cubicBezTo>
                <a:cubicBezTo>
                  <a:pt x="-16956" y="1460875"/>
                  <a:pt x="-19547" y="1325436"/>
                  <a:pt x="0" y="1182036"/>
                </a:cubicBezTo>
                <a:cubicBezTo>
                  <a:pt x="19547" y="1038636"/>
                  <a:pt x="4401" y="867586"/>
                  <a:pt x="0" y="620569"/>
                </a:cubicBezTo>
                <a:cubicBezTo>
                  <a:pt x="-4401" y="373552"/>
                  <a:pt x="-18232" y="155749"/>
                  <a:pt x="0" y="0"/>
                </a:cubicBezTo>
                <a:close/>
              </a:path>
            </a:pathLst>
          </a:custGeom>
          <a:ln>
            <a:solidFill>
              <a:schemeClr val="tx1"/>
            </a:solidFill>
            <a:extLst>
              <a:ext uri="{C807C97D-BFC1-408E-A445-0C87EB9F89A2}">
                <ask:lineSketchStyleProps xmlns:ask="http://schemas.microsoft.com/office/drawing/2018/sketchyshapes" sd="3193942943">
                  <a:prstGeom prst="rect">
                    <a:avLst/>
                  </a:prstGeom>
                  <ask:type>
                    <ask:lineSketchFreehand/>
                  </ask:type>
                </ask:lineSketchStyleProps>
              </a:ext>
            </a:extLst>
          </a:ln>
        </p:spPr>
      </p:pic>
    </p:spTree>
    <p:extLst>
      <p:ext uri="{BB962C8B-B14F-4D97-AF65-F5344CB8AC3E}">
        <p14:creationId xmlns:p14="http://schemas.microsoft.com/office/powerpoint/2010/main" val="4126271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5794D-4556-4ABB-8421-4D00A7E0CF5A}"/>
              </a:ext>
            </a:extLst>
          </p:cNvPr>
          <p:cNvSpPr>
            <a:spLocks noGrp="1"/>
          </p:cNvSpPr>
          <p:nvPr>
            <p:ph type="title"/>
          </p:nvPr>
        </p:nvSpPr>
        <p:spPr/>
        <p:txBody>
          <a:bodyPr/>
          <a:lstStyle/>
          <a:p>
            <a:r>
              <a:rPr lang="en-US" sz="4400" dirty="0"/>
              <a:t>Data Collection</a:t>
            </a:r>
            <a:br>
              <a:rPr lang="en-US" sz="4400" dirty="0"/>
            </a:br>
            <a:r>
              <a:rPr lang="en-US" sz="3600" dirty="0">
                <a:latin typeface="+mn-lt"/>
              </a:rPr>
              <a:t>Genius Lyrics</a:t>
            </a:r>
            <a:endParaRPr lang="en-US" dirty="0"/>
          </a:p>
        </p:txBody>
      </p:sp>
      <p:sp>
        <p:nvSpPr>
          <p:cNvPr id="4" name="Date Placeholder 3">
            <a:extLst>
              <a:ext uri="{FF2B5EF4-FFF2-40B4-BE49-F238E27FC236}">
                <a16:creationId xmlns:a16="http://schemas.microsoft.com/office/drawing/2014/main" id="{CE75B8D9-DD4D-43A8-9A63-A5CB181D0443}"/>
              </a:ext>
            </a:extLst>
          </p:cNvPr>
          <p:cNvSpPr>
            <a:spLocks noGrp="1"/>
          </p:cNvSpPr>
          <p:nvPr>
            <p:ph type="dt" sz="half" idx="10"/>
          </p:nvPr>
        </p:nvSpPr>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7C0D61AD-3262-4CD4-8E8D-3999A890B045}"/>
              </a:ext>
            </a:extLst>
          </p:cNvPr>
          <p:cNvSpPr>
            <a:spLocks noGrp="1"/>
          </p:cNvSpPr>
          <p:nvPr>
            <p:ph type="ftr" sz="quarter" idx="11"/>
          </p:nvPr>
        </p:nvSpPr>
        <p:spPr/>
        <p:txBody>
          <a:body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D1A0F117-60D8-4D64-9552-AB0E92F7B3B7}"/>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9</a:t>
            </a:fld>
            <a:endParaRPr lang="en-US" dirty="0">
              <a:solidFill>
                <a:prstClr val="black">
                  <a:tint val="75000"/>
                </a:prstClr>
              </a:solidFill>
            </a:endParaRPr>
          </a:p>
        </p:txBody>
      </p:sp>
      <p:sp>
        <p:nvSpPr>
          <p:cNvPr id="3" name="Content Placeholder 2">
            <a:extLst>
              <a:ext uri="{FF2B5EF4-FFF2-40B4-BE49-F238E27FC236}">
                <a16:creationId xmlns:a16="http://schemas.microsoft.com/office/drawing/2014/main" id="{06428BC1-DEF9-4BD4-8F3C-785EE3044978}"/>
              </a:ext>
            </a:extLst>
          </p:cNvPr>
          <p:cNvSpPr>
            <a:spLocks noGrp="1"/>
          </p:cNvSpPr>
          <p:nvPr>
            <p:ph idx="1"/>
          </p:nvPr>
        </p:nvSpPr>
        <p:spPr>
          <a:xfrm>
            <a:off x="838200" y="1791826"/>
            <a:ext cx="10515600" cy="3859742"/>
          </a:xfrm>
        </p:spPr>
        <p:txBody>
          <a:bodyPr/>
          <a:lstStyle/>
          <a:p>
            <a:r>
              <a:rPr lang="en-US" dirty="0"/>
              <a:t>John W. Miller’s </a:t>
            </a:r>
            <a:r>
              <a:rPr lang="en-US" dirty="0">
                <a:solidFill>
                  <a:schemeClr val="accent2"/>
                </a:solidFill>
                <a:hlinkClick r:id="rId3">
                  <a:extLst>
                    <a:ext uri="{A12FA001-AC4F-418D-AE19-62706E023703}">
                      <ahyp:hlinkClr xmlns:ahyp="http://schemas.microsoft.com/office/drawing/2018/hyperlinkcolor" val="tx"/>
                    </a:ext>
                  </a:extLst>
                </a:hlinkClick>
              </a:rPr>
              <a:t>lyricsgenius</a:t>
            </a:r>
            <a:r>
              <a:rPr lang="en-US" dirty="0"/>
              <a:t> package and Genius API</a:t>
            </a:r>
          </a:p>
          <a:p>
            <a:pPr lvl="1"/>
            <a:r>
              <a:rPr lang="en-US" dirty="0"/>
              <a:t>Looped through musician list</a:t>
            </a:r>
          </a:p>
          <a:p>
            <a:pPr lvl="1"/>
            <a:r>
              <a:rPr lang="en-US" dirty="0"/>
              <a:t>Saved as JSON</a:t>
            </a:r>
          </a:p>
          <a:p>
            <a:pPr lvl="1"/>
            <a:endParaRPr lang="en-US" dirty="0"/>
          </a:p>
          <a:p>
            <a:r>
              <a:rPr lang="en-US" dirty="0"/>
              <a:t>40 artists were not found</a:t>
            </a:r>
          </a:p>
          <a:p>
            <a:pPr lvl="1"/>
            <a:r>
              <a:rPr lang="en-US" dirty="0"/>
              <a:t>26 not found on Genius</a:t>
            </a:r>
          </a:p>
          <a:p>
            <a:pPr lvl="1"/>
            <a:r>
              <a:rPr lang="en-US" dirty="0"/>
              <a:t>14 misidentified on Genius</a:t>
            </a:r>
          </a:p>
          <a:p>
            <a:pPr lvl="1"/>
            <a:endParaRPr lang="en-US" dirty="0"/>
          </a:p>
          <a:p>
            <a:r>
              <a:rPr lang="en-US" dirty="0"/>
              <a:t>In the end, only 63 artists</a:t>
            </a:r>
          </a:p>
        </p:txBody>
      </p:sp>
      <p:pic>
        <p:nvPicPr>
          <p:cNvPr id="8" name="Picture 7">
            <a:extLst>
              <a:ext uri="{FF2B5EF4-FFF2-40B4-BE49-F238E27FC236}">
                <a16:creationId xmlns:a16="http://schemas.microsoft.com/office/drawing/2014/main" id="{53F4F4CE-8300-4633-B8F1-35FF7AE12ABD}"/>
              </a:ext>
            </a:extLst>
          </p:cNvPr>
          <p:cNvPicPr>
            <a:picLocks noChangeAspect="1"/>
          </p:cNvPicPr>
          <p:nvPr/>
        </p:nvPicPr>
        <p:blipFill>
          <a:blip r:embed="rId4"/>
          <a:stretch>
            <a:fillRect/>
          </a:stretch>
        </p:blipFill>
        <p:spPr>
          <a:xfrm>
            <a:off x="7180832" y="2847366"/>
            <a:ext cx="4172968" cy="3143880"/>
          </a:xfrm>
          <a:custGeom>
            <a:avLst/>
            <a:gdLst>
              <a:gd name="connsiteX0" fmla="*/ 0 w 4172968"/>
              <a:gd name="connsiteY0" fmla="*/ 0 h 3143880"/>
              <a:gd name="connsiteX1" fmla="*/ 778954 w 4172968"/>
              <a:gd name="connsiteY1" fmla="*/ 0 h 3143880"/>
              <a:gd name="connsiteX2" fmla="*/ 1474449 w 4172968"/>
              <a:gd name="connsiteY2" fmla="*/ 0 h 3143880"/>
              <a:gd name="connsiteX3" fmla="*/ 2086484 w 4172968"/>
              <a:gd name="connsiteY3" fmla="*/ 0 h 3143880"/>
              <a:gd name="connsiteX4" fmla="*/ 2656790 w 4172968"/>
              <a:gd name="connsiteY4" fmla="*/ 0 h 3143880"/>
              <a:gd name="connsiteX5" fmla="*/ 3352284 w 4172968"/>
              <a:gd name="connsiteY5" fmla="*/ 0 h 3143880"/>
              <a:gd name="connsiteX6" fmla="*/ 4172968 w 4172968"/>
              <a:gd name="connsiteY6" fmla="*/ 0 h 3143880"/>
              <a:gd name="connsiteX7" fmla="*/ 4172968 w 4172968"/>
              <a:gd name="connsiteY7" fmla="*/ 628776 h 3143880"/>
              <a:gd name="connsiteX8" fmla="*/ 4172968 w 4172968"/>
              <a:gd name="connsiteY8" fmla="*/ 1194674 h 3143880"/>
              <a:gd name="connsiteX9" fmla="*/ 4172968 w 4172968"/>
              <a:gd name="connsiteY9" fmla="*/ 1760573 h 3143880"/>
              <a:gd name="connsiteX10" fmla="*/ 4172968 w 4172968"/>
              <a:gd name="connsiteY10" fmla="*/ 2295032 h 3143880"/>
              <a:gd name="connsiteX11" fmla="*/ 4172968 w 4172968"/>
              <a:gd name="connsiteY11" fmla="*/ 3143880 h 3143880"/>
              <a:gd name="connsiteX12" fmla="*/ 3602662 w 4172968"/>
              <a:gd name="connsiteY12" fmla="*/ 3143880 h 3143880"/>
              <a:gd name="connsiteX13" fmla="*/ 2990627 w 4172968"/>
              <a:gd name="connsiteY13" fmla="*/ 3143880 h 3143880"/>
              <a:gd name="connsiteX14" fmla="*/ 2253403 w 4172968"/>
              <a:gd name="connsiteY14" fmla="*/ 3143880 h 3143880"/>
              <a:gd name="connsiteX15" fmla="*/ 1599638 w 4172968"/>
              <a:gd name="connsiteY15" fmla="*/ 3143880 h 3143880"/>
              <a:gd name="connsiteX16" fmla="*/ 945873 w 4172968"/>
              <a:gd name="connsiteY16" fmla="*/ 3143880 h 3143880"/>
              <a:gd name="connsiteX17" fmla="*/ 0 w 4172968"/>
              <a:gd name="connsiteY17" fmla="*/ 3143880 h 3143880"/>
              <a:gd name="connsiteX18" fmla="*/ 0 w 4172968"/>
              <a:gd name="connsiteY18" fmla="*/ 2483665 h 3143880"/>
              <a:gd name="connsiteX19" fmla="*/ 0 w 4172968"/>
              <a:gd name="connsiteY19" fmla="*/ 1792012 h 3143880"/>
              <a:gd name="connsiteX20" fmla="*/ 0 w 4172968"/>
              <a:gd name="connsiteY20" fmla="*/ 1100358 h 3143880"/>
              <a:gd name="connsiteX21" fmla="*/ 0 w 4172968"/>
              <a:gd name="connsiteY21" fmla="*/ 0 h 3143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172968" h="3143880" fill="none" extrusionOk="0">
                <a:moveTo>
                  <a:pt x="0" y="0"/>
                </a:moveTo>
                <a:cubicBezTo>
                  <a:pt x="261014" y="12853"/>
                  <a:pt x="602121" y="-30560"/>
                  <a:pt x="778954" y="0"/>
                </a:cubicBezTo>
                <a:cubicBezTo>
                  <a:pt x="955787" y="30560"/>
                  <a:pt x="1174531" y="-14535"/>
                  <a:pt x="1474449" y="0"/>
                </a:cubicBezTo>
                <a:cubicBezTo>
                  <a:pt x="1774367" y="14535"/>
                  <a:pt x="1811039" y="-30418"/>
                  <a:pt x="2086484" y="0"/>
                </a:cubicBezTo>
                <a:cubicBezTo>
                  <a:pt x="2361930" y="30418"/>
                  <a:pt x="2408013" y="8956"/>
                  <a:pt x="2656790" y="0"/>
                </a:cubicBezTo>
                <a:cubicBezTo>
                  <a:pt x="2905567" y="-8956"/>
                  <a:pt x="3107857" y="29176"/>
                  <a:pt x="3352284" y="0"/>
                </a:cubicBezTo>
                <a:cubicBezTo>
                  <a:pt x="3596711" y="-29176"/>
                  <a:pt x="3861674" y="-35623"/>
                  <a:pt x="4172968" y="0"/>
                </a:cubicBezTo>
                <a:cubicBezTo>
                  <a:pt x="4198230" y="216702"/>
                  <a:pt x="4189732" y="337236"/>
                  <a:pt x="4172968" y="628776"/>
                </a:cubicBezTo>
                <a:cubicBezTo>
                  <a:pt x="4156204" y="920316"/>
                  <a:pt x="4176183" y="945393"/>
                  <a:pt x="4172968" y="1194674"/>
                </a:cubicBezTo>
                <a:cubicBezTo>
                  <a:pt x="4169753" y="1443955"/>
                  <a:pt x="4145671" y="1627410"/>
                  <a:pt x="4172968" y="1760573"/>
                </a:cubicBezTo>
                <a:cubicBezTo>
                  <a:pt x="4200265" y="1893736"/>
                  <a:pt x="4184478" y="2062058"/>
                  <a:pt x="4172968" y="2295032"/>
                </a:cubicBezTo>
                <a:cubicBezTo>
                  <a:pt x="4161458" y="2528006"/>
                  <a:pt x="4212831" y="2868478"/>
                  <a:pt x="4172968" y="3143880"/>
                </a:cubicBezTo>
                <a:cubicBezTo>
                  <a:pt x="3982165" y="3151723"/>
                  <a:pt x="3769110" y="3133959"/>
                  <a:pt x="3602662" y="3143880"/>
                </a:cubicBezTo>
                <a:cubicBezTo>
                  <a:pt x="3436214" y="3153801"/>
                  <a:pt x="3223946" y="3152010"/>
                  <a:pt x="2990627" y="3143880"/>
                </a:cubicBezTo>
                <a:cubicBezTo>
                  <a:pt x="2757308" y="3135750"/>
                  <a:pt x="2616907" y="3167618"/>
                  <a:pt x="2253403" y="3143880"/>
                </a:cubicBezTo>
                <a:cubicBezTo>
                  <a:pt x="1889899" y="3120142"/>
                  <a:pt x="1775553" y="3129153"/>
                  <a:pt x="1599638" y="3143880"/>
                </a:cubicBezTo>
                <a:cubicBezTo>
                  <a:pt x="1423723" y="3158607"/>
                  <a:pt x="1217352" y="3114243"/>
                  <a:pt x="945873" y="3143880"/>
                </a:cubicBezTo>
                <a:cubicBezTo>
                  <a:pt x="674394" y="3173517"/>
                  <a:pt x="440873" y="3144017"/>
                  <a:pt x="0" y="3143880"/>
                </a:cubicBezTo>
                <a:cubicBezTo>
                  <a:pt x="714" y="2869144"/>
                  <a:pt x="2877" y="2735972"/>
                  <a:pt x="0" y="2483665"/>
                </a:cubicBezTo>
                <a:cubicBezTo>
                  <a:pt x="-2877" y="2231359"/>
                  <a:pt x="29477" y="2100603"/>
                  <a:pt x="0" y="1792012"/>
                </a:cubicBezTo>
                <a:cubicBezTo>
                  <a:pt x="-29477" y="1483421"/>
                  <a:pt x="12314" y="1414784"/>
                  <a:pt x="0" y="1100358"/>
                </a:cubicBezTo>
                <a:cubicBezTo>
                  <a:pt x="-12314" y="785932"/>
                  <a:pt x="-11221" y="329780"/>
                  <a:pt x="0" y="0"/>
                </a:cubicBezTo>
                <a:close/>
              </a:path>
              <a:path w="4172968" h="3143880" stroke="0" extrusionOk="0">
                <a:moveTo>
                  <a:pt x="0" y="0"/>
                </a:moveTo>
                <a:cubicBezTo>
                  <a:pt x="197961" y="-29558"/>
                  <a:pt x="454699" y="31201"/>
                  <a:pt x="653765" y="0"/>
                </a:cubicBezTo>
                <a:cubicBezTo>
                  <a:pt x="852831" y="-31201"/>
                  <a:pt x="1076538" y="16089"/>
                  <a:pt x="1349260" y="0"/>
                </a:cubicBezTo>
                <a:cubicBezTo>
                  <a:pt x="1621982" y="-16089"/>
                  <a:pt x="1758075" y="-36200"/>
                  <a:pt x="2086484" y="0"/>
                </a:cubicBezTo>
                <a:cubicBezTo>
                  <a:pt x="2414893" y="36200"/>
                  <a:pt x="2629236" y="11224"/>
                  <a:pt x="2823708" y="0"/>
                </a:cubicBezTo>
                <a:cubicBezTo>
                  <a:pt x="3018180" y="-11224"/>
                  <a:pt x="3244289" y="-10264"/>
                  <a:pt x="3477473" y="0"/>
                </a:cubicBezTo>
                <a:cubicBezTo>
                  <a:pt x="3710657" y="10264"/>
                  <a:pt x="4006397" y="26023"/>
                  <a:pt x="4172968" y="0"/>
                </a:cubicBezTo>
                <a:cubicBezTo>
                  <a:pt x="4173118" y="260521"/>
                  <a:pt x="4207252" y="420140"/>
                  <a:pt x="4172968" y="691654"/>
                </a:cubicBezTo>
                <a:cubicBezTo>
                  <a:pt x="4138684" y="963168"/>
                  <a:pt x="4155954" y="1133173"/>
                  <a:pt x="4172968" y="1288991"/>
                </a:cubicBezTo>
                <a:cubicBezTo>
                  <a:pt x="4189982" y="1444809"/>
                  <a:pt x="4177971" y="1699264"/>
                  <a:pt x="4172968" y="1917767"/>
                </a:cubicBezTo>
                <a:cubicBezTo>
                  <a:pt x="4167965" y="2136270"/>
                  <a:pt x="4196870" y="2250045"/>
                  <a:pt x="4172968" y="2483665"/>
                </a:cubicBezTo>
                <a:cubicBezTo>
                  <a:pt x="4149066" y="2717285"/>
                  <a:pt x="4199581" y="2903387"/>
                  <a:pt x="4172968" y="3143880"/>
                </a:cubicBezTo>
                <a:cubicBezTo>
                  <a:pt x="3913109" y="3149546"/>
                  <a:pt x="3621922" y="3110478"/>
                  <a:pt x="3477473" y="3143880"/>
                </a:cubicBezTo>
                <a:cubicBezTo>
                  <a:pt x="3333024" y="3177282"/>
                  <a:pt x="3145199" y="3137890"/>
                  <a:pt x="2907168" y="3143880"/>
                </a:cubicBezTo>
                <a:cubicBezTo>
                  <a:pt x="2669138" y="3149870"/>
                  <a:pt x="2553145" y="3124141"/>
                  <a:pt x="2336862" y="3143880"/>
                </a:cubicBezTo>
                <a:cubicBezTo>
                  <a:pt x="2120579" y="3163619"/>
                  <a:pt x="1852618" y="3111492"/>
                  <a:pt x="1557908" y="3143880"/>
                </a:cubicBezTo>
                <a:cubicBezTo>
                  <a:pt x="1263198" y="3176268"/>
                  <a:pt x="1110121" y="3157003"/>
                  <a:pt x="904143" y="3143880"/>
                </a:cubicBezTo>
                <a:cubicBezTo>
                  <a:pt x="698166" y="3130757"/>
                  <a:pt x="258287" y="3162891"/>
                  <a:pt x="0" y="3143880"/>
                </a:cubicBezTo>
                <a:cubicBezTo>
                  <a:pt x="2065" y="2926592"/>
                  <a:pt x="-3333" y="2787829"/>
                  <a:pt x="0" y="2577982"/>
                </a:cubicBezTo>
                <a:cubicBezTo>
                  <a:pt x="3333" y="2368135"/>
                  <a:pt x="-21113" y="2173486"/>
                  <a:pt x="0" y="1980644"/>
                </a:cubicBezTo>
                <a:cubicBezTo>
                  <a:pt x="21113" y="1787802"/>
                  <a:pt x="2526" y="1480165"/>
                  <a:pt x="0" y="1320430"/>
                </a:cubicBezTo>
                <a:cubicBezTo>
                  <a:pt x="-2526" y="1160695"/>
                  <a:pt x="-22774" y="851945"/>
                  <a:pt x="0" y="723092"/>
                </a:cubicBezTo>
                <a:cubicBezTo>
                  <a:pt x="22774" y="594239"/>
                  <a:pt x="-33872" y="346809"/>
                  <a:pt x="0" y="0"/>
                </a:cubicBezTo>
                <a:close/>
              </a:path>
            </a:pathLst>
          </a:custGeom>
          <a:ln>
            <a:solidFill>
              <a:schemeClr val="tx1"/>
            </a:solidFill>
            <a:extLst>
              <a:ext uri="{C807C97D-BFC1-408E-A445-0C87EB9F89A2}">
                <ask:lineSketchStyleProps xmlns:ask="http://schemas.microsoft.com/office/drawing/2018/sketchyshapes" sd="2519822844">
                  <a:prstGeom prst="rect">
                    <a:avLst/>
                  </a:prstGeom>
                  <ask:type>
                    <ask:lineSketchFreehand/>
                  </ask:type>
                </ask:lineSketchStyleProps>
              </a:ext>
            </a:extLst>
          </a:ln>
        </p:spPr>
      </p:pic>
    </p:spTree>
    <p:extLst>
      <p:ext uri="{BB962C8B-B14F-4D97-AF65-F5344CB8AC3E}">
        <p14:creationId xmlns:p14="http://schemas.microsoft.com/office/powerpoint/2010/main" val="1521393301"/>
      </p:ext>
    </p:extLst>
  </p:cSld>
  <p:clrMapOvr>
    <a:masterClrMapping/>
  </p:clrMapOvr>
</p:sld>
</file>

<file path=ppt/theme/theme1.xml><?xml version="1.0" encoding="utf-8"?>
<a:theme xmlns:a="http://schemas.openxmlformats.org/drawingml/2006/main" name="ShapesVTI">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3.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{55A51E2E-E55B-4865-9DBB-2209C489D829}tf78504181_win32</Template>
  <TotalTime>650</TotalTime>
  <Words>1673</Words>
  <Application>Microsoft Office PowerPoint</Application>
  <PresentationFormat>Widescreen</PresentationFormat>
  <Paragraphs>274</Paragraphs>
  <Slides>27</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Avenir Next LT Pro</vt:lpstr>
      <vt:lpstr>Calibri</vt:lpstr>
      <vt:lpstr>Tw Cen MT</vt:lpstr>
      <vt:lpstr>ShapesVTI</vt:lpstr>
      <vt:lpstr>A Linguistic Look Inside Outsider Music</vt:lpstr>
      <vt:lpstr>What is Outsider Music?</vt:lpstr>
      <vt:lpstr>Outsider Art</vt:lpstr>
      <vt:lpstr>Expanded to Music</vt:lpstr>
      <vt:lpstr>But it’s hard to define…</vt:lpstr>
      <vt:lpstr>Initial Research Questions</vt:lpstr>
      <vt:lpstr>The Data</vt:lpstr>
      <vt:lpstr>Data Collection Musician List</vt:lpstr>
      <vt:lpstr>Data Collection Genius Lyrics</vt:lpstr>
      <vt:lpstr>Data Cleaning</vt:lpstr>
      <vt:lpstr>What did NOT need cleaning?</vt:lpstr>
      <vt:lpstr>Language Detection!</vt:lpstr>
      <vt:lpstr>Analysis</vt:lpstr>
      <vt:lpstr>Beginning Analysis</vt:lpstr>
      <vt:lpstr>Popular Music</vt:lpstr>
      <vt:lpstr>Beginning Analysis Popular Music</vt:lpstr>
      <vt:lpstr>Token Count Distribution</vt:lpstr>
      <vt:lpstr>Most Common Words without stopwords</vt:lpstr>
      <vt:lpstr>So far… OUTSIDER vs. POP</vt:lpstr>
      <vt:lpstr>The Faces of Outsider Music</vt:lpstr>
      <vt:lpstr>The Top 3 Artists</vt:lpstr>
      <vt:lpstr>Rock N Roll McDonalds Wesley Willis</vt:lpstr>
      <vt:lpstr>I Whipped Batman’s Ass Wesley Willis</vt:lpstr>
      <vt:lpstr>What’s the Problem?</vt:lpstr>
      <vt:lpstr>On the Floor IceJJFish</vt:lpstr>
      <vt:lpstr>In the Future…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Linguistic Look Inside Outsider Music</dc:title>
  <dc:creator>McKibbin, Emma Claire Hope</dc:creator>
  <cp:lastModifiedBy>McKibbin, Emma Claire Hope</cp:lastModifiedBy>
  <cp:revision>60</cp:revision>
  <dcterms:created xsi:type="dcterms:W3CDTF">2022-04-21T01:49:26Z</dcterms:created>
  <dcterms:modified xsi:type="dcterms:W3CDTF">2022-04-21T12:41:20Z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