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4"/>
  </p:notesMasterIdLst>
  <p:sldIdLst>
    <p:sldId id="3825" r:id="rId5"/>
    <p:sldId id="3835" r:id="rId6"/>
    <p:sldId id="3836" r:id="rId7"/>
    <p:sldId id="3837" r:id="rId8"/>
    <p:sldId id="3838" r:id="rId9"/>
    <p:sldId id="3845" r:id="rId10"/>
    <p:sldId id="3850" r:id="rId11"/>
    <p:sldId id="3848" r:id="rId12"/>
    <p:sldId id="3851" r:id="rId13"/>
    <p:sldId id="3849" r:id="rId14"/>
    <p:sldId id="3852" r:id="rId15"/>
    <p:sldId id="3853" r:id="rId16"/>
    <p:sldId id="3854" r:id="rId17"/>
    <p:sldId id="3847" r:id="rId18"/>
    <p:sldId id="3855" r:id="rId19"/>
    <p:sldId id="3856" r:id="rId20"/>
    <p:sldId id="3857" r:id="rId21"/>
    <p:sldId id="3861" r:id="rId22"/>
    <p:sldId id="3862" r:id="rId23"/>
    <p:sldId id="3863" r:id="rId24"/>
    <p:sldId id="3864" r:id="rId25"/>
    <p:sldId id="3840" r:id="rId26"/>
    <p:sldId id="3839" r:id="rId27"/>
    <p:sldId id="3841" r:id="rId28"/>
    <p:sldId id="3842" r:id="rId29"/>
    <p:sldId id="3843" r:id="rId30"/>
    <p:sldId id="3844" r:id="rId31"/>
    <p:sldId id="3846" r:id="rId32"/>
    <p:sldId id="383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82726" autoAdjust="0"/>
  </p:normalViewPr>
  <p:slideViewPr>
    <p:cSldViewPr snapToGrid="0">
      <p:cViewPr>
        <p:scale>
          <a:sx n="64" d="100"/>
          <a:sy n="64" d="100"/>
        </p:scale>
        <p:origin x="1411" y="209"/>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3B91E3-BE7A-414B-A12E-331DF895338D}"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115A101B-C131-4E0F-9ED2-749E6E07EB7A}">
      <dgm:prSet/>
      <dgm:spPr/>
      <dgm:t>
        <a:bodyPr/>
        <a:lstStyle/>
        <a:p>
          <a:r>
            <a:rPr lang="en-US"/>
            <a:t>Outsiders often suffer from mental illnesses</a:t>
          </a:r>
        </a:p>
      </dgm:t>
    </dgm:pt>
    <dgm:pt modelId="{514BB6CF-1F49-4248-9632-30A2BDA8FD9D}" type="parTrans" cxnId="{10AA3E81-DA15-4865-8BE5-9C03188FA231}">
      <dgm:prSet/>
      <dgm:spPr/>
      <dgm:t>
        <a:bodyPr/>
        <a:lstStyle/>
        <a:p>
          <a:endParaRPr lang="en-US"/>
        </a:p>
      </dgm:t>
    </dgm:pt>
    <dgm:pt modelId="{07B352A4-D404-4C6C-B3A7-51BE01885B60}" type="sibTrans" cxnId="{10AA3E81-DA15-4865-8BE5-9C03188FA231}">
      <dgm:prSet/>
      <dgm:spPr/>
      <dgm:t>
        <a:bodyPr/>
        <a:lstStyle/>
        <a:p>
          <a:endParaRPr lang="en-US"/>
        </a:p>
      </dgm:t>
    </dgm:pt>
    <dgm:pt modelId="{5FA7F145-7E4C-413C-8434-8733AC106F2E}">
      <dgm:prSet/>
      <dgm:spPr/>
      <dgm:t>
        <a:bodyPr/>
        <a:lstStyle/>
        <a:p>
          <a:r>
            <a:rPr lang="en-US"/>
            <a:t>Works characterized as “childlike,” “primitive”</a:t>
          </a:r>
        </a:p>
      </dgm:t>
    </dgm:pt>
    <dgm:pt modelId="{018CA20D-47A0-4863-9A41-407E6A3DBED4}" type="parTrans" cxnId="{FD9CB079-C20B-45E0-8BBE-ACAA2A5D1734}">
      <dgm:prSet/>
      <dgm:spPr/>
      <dgm:t>
        <a:bodyPr/>
        <a:lstStyle/>
        <a:p>
          <a:endParaRPr lang="en-US"/>
        </a:p>
      </dgm:t>
    </dgm:pt>
    <dgm:pt modelId="{36A70E1F-0AC4-491E-A247-DE0BA88057B9}" type="sibTrans" cxnId="{FD9CB079-C20B-45E0-8BBE-ACAA2A5D1734}">
      <dgm:prSet/>
      <dgm:spPr/>
      <dgm:t>
        <a:bodyPr/>
        <a:lstStyle/>
        <a:p>
          <a:endParaRPr lang="en-US"/>
        </a:p>
      </dgm:t>
    </dgm:pt>
    <dgm:pt modelId="{20A8835E-2F83-44A0-BF48-7497BFE6C866}">
      <dgm:prSet/>
      <dgm:spPr/>
      <dgm:t>
        <a:bodyPr/>
        <a:lstStyle/>
        <a:p>
          <a:r>
            <a:rPr lang="en-US"/>
            <a:t>“</a:t>
          </a:r>
          <a:r>
            <a:rPr lang="en-US" b="1"/>
            <a:t>Not by choice but by circumstance</a:t>
          </a:r>
          <a:r>
            <a:rPr lang="en-US"/>
            <a:t>”</a:t>
          </a:r>
        </a:p>
      </dgm:t>
    </dgm:pt>
    <dgm:pt modelId="{59405CFA-63DD-4341-B7C0-81BFE90993B0}" type="parTrans" cxnId="{57D442F1-818F-4764-A489-28B0D2337047}">
      <dgm:prSet/>
      <dgm:spPr/>
      <dgm:t>
        <a:bodyPr/>
        <a:lstStyle/>
        <a:p>
          <a:endParaRPr lang="en-US"/>
        </a:p>
      </dgm:t>
    </dgm:pt>
    <dgm:pt modelId="{A8B72845-8975-4DD0-9F92-326E416C988D}" type="sibTrans" cxnId="{57D442F1-818F-4764-A489-28B0D2337047}">
      <dgm:prSet/>
      <dgm:spPr/>
      <dgm:t>
        <a:bodyPr/>
        <a:lstStyle/>
        <a:p>
          <a:endParaRPr lang="en-US"/>
        </a:p>
      </dgm:t>
    </dgm:pt>
    <dgm:pt modelId="{B721D92C-4A7A-4E2B-9FB1-213F2B772329}">
      <dgm:prSet/>
      <dgm:spPr/>
      <dgm:t>
        <a:bodyPr/>
        <a:lstStyle/>
        <a:p>
          <a:r>
            <a:rPr lang="en-US"/>
            <a:t>Self-taught, self-recorded, and self-produced</a:t>
          </a:r>
        </a:p>
      </dgm:t>
    </dgm:pt>
    <dgm:pt modelId="{D19DCFAB-9032-4317-83BD-666E62129A4F}" type="parTrans" cxnId="{194A49BA-C954-42B4-84EE-B17175EE47AC}">
      <dgm:prSet/>
      <dgm:spPr/>
      <dgm:t>
        <a:bodyPr/>
        <a:lstStyle/>
        <a:p>
          <a:endParaRPr lang="en-US"/>
        </a:p>
      </dgm:t>
    </dgm:pt>
    <dgm:pt modelId="{A453E224-6AD8-4D8F-8EC1-1AFE57A02B59}" type="sibTrans" cxnId="{194A49BA-C954-42B4-84EE-B17175EE47AC}">
      <dgm:prSet/>
      <dgm:spPr/>
      <dgm:t>
        <a:bodyPr/>
        <a:lstStyle/>
        <a:p>
          <a:endParaRPr lang="en-US"/>
        </a:p>
      </dgm:t>
    </dgm:pt>
    <dgm:pt modelId="{EB497F15-C3F9-4A4F-8AE6-12A9801D5B02}" type="pres">
      <dgm:prSet presAssocID="{9B3B91E3-BE7A-414B-A12E-331DF895338D}" presName="diagram" presStyleCnt="0">
        <dgm:presLayoutVars>
          <dgm:dir/>
          <dgm:resizeHandles val="exact"/>
        </dgm:presLayoutVars>
      </dgm:prSet>
      <dgm:spPr/>
    </dgm:pt>
    <dgm:pt modelId="{7ED55609-F7C1-40D2-9729-85FBFF5B5AF1}" type="pres">
      <dgm:prSet presAssocID="{115A101B-C131-4E0F-9ED2-749E6E07EB7A}" presName="node" presStyleLbl="node1" presStyleIdx="0" presStyleCnt="3">
        <dgm:presLayoutVars>
          <dgm:bulletEnabled val="1"/>
        </dgm:presLayoutVars>
      </dgm:prSet>
      <dgm:spPr/>
    </dgm:pt>
    <dgm:pt modelId="{2150624A-E1BE-4829-9B59-EE59578BEA71}" type="pres">
      <dgm:prSet presAssocID="{07B352A4-D404-4C6C-B3A7-51BE01885B60}" presName="sibTrans" presStyleCnt="0"/>
      <dgm:spPr/>
    </dgm:pt>
    <dgm:pt modelId="{2EF3223B-0CB5-4341-9C7A-AC8D9F9A5B2C}" type="pres">
      <dgm:prSet presAssocID="{5FA7F145-7E4C-413C-8434-8733AC106F2E}" presName="node" presStyleLbl="node1" presStyleIdx="1" presStyleCnt="3">
        <dgm:presLayoutVars>
          <dgm:bulletEnabled val="1"/>
        </dgm:presLayoutVars>
      </dgm:prSet>
      <dgm:spPr/>
    </dgm:pt>
    <dgm:pt modelId="{1417E6A1-B06A-4042-9AC2-EC3C170C59DE}" type="pres">
      <dgm:prSet presAssocID="{36A70E1F-0AC4-491E-A247-DE0BA88057B9}" presName="sibTrans" presStyleCnt="0"/>
      <dgm:spPr/>
    </dgm:pt>
    <dgm:pt modelId="{BD939C17-2703-4E93-B45B-A41E1BCE5BF2}" type="pres">
      <dgm:prSet presAssocID="{20A8835E-2F83-44A0-BF48-7497BFE6C866}" presName="node" presStyleLbl="node1" presStyleIdx="2" presStyleCnt="3">
        <dgm:presLayoutVars>
          <dgm:bulletEnabled val="1"/>
        </dgm:presLayoutVars>
      </dgm:prSet>
      <dgm:spPr/>
    </dgm:pt>
  </dgm:ptLst>
  <dgm:cxnLst>
    <dgm:cxn modelId="{2EFEFE49-A1EF-45CE-9112-7A728B81F51D}" type="presOf" srcId="{B721D92C-4A7A-4E2B-9FB1-213F2B772329}" destId="{BD939C17-2703-4E93-B45B-A41E1BCE5BF2}" srcOrd="0" destOrd="1" presId="urn:microsoft.com/office/officeart/2005/8/layout/default"/>
    <dgm:cxn modelId="{68958B4F-0087-447B-8EDF-DCB5AF25E691}" type="presOf" srcId="{5FA7F145-7E4C-413C-8434-8733AC106F2E}" destId="{2EF3223B-0CB5-4341-9C7A-AC8D9F9A5B2C}" srcOrd="0" destOrd="0" presId="urn:microsoft.com/office/officeart/2005/8/layout/default"/>
    <dgm:cxn modelId="{FD9CB079-C20B-45E0-8BBE-ACAA2A5D1734}" srcId="{9B3B91E3-BE7A-414B-A12E-331DF895338D}" destId="{5FA7F145-7E4C-413C-8434-8733AC106F2E}" srcOrd="1" destOrd="0" parTransId="{018CA20D-47A0-4863-9A41-407E6A3DBED4}" sibTransId="{36A70E1F-0AC4-491E-A247-DE0BA88057B9}"/>
    <dgm:cxn modelId="{10AA3E81-DA15-4865-8BE5-9C03188FA231}" srcId="{9B3B91E3-BE7A-414B-A12E-331DF895338D}" destId="{115A101B-C131-4E0F-9ED2-749E6E07EB7A}" srcOrd="0" destOrd="0" parTransId="{514BB6CF-1F49-4248-9632-30A2BDA8FD9D}" sibTransId="{07B352A4-D404-4C6C-B3A7-51BE01885B60}"/>
    <dgm:cxn modelId="{1A695B9C-39D3-4347-B2EC-41B15B513B18}" type="presOf" srcId="{9B3B91E3-BE7A-414B-A12E-331DF895338D}" destId="{EB497F15-C3F9-4A4F-8AE6-12A9801D5B02}" srcOrd="0" destOrd="0" presId="urn:microsoft.com/office/officeart/2005/8/layout/default"/>
    <dgm:cxn modelId="{194A49BA-C954-42B4-84EE-B17175EE47AC}" srcId="{20A8835E-2F83-44A0-BF48-7497BFE6C866}" destId="{B721D92C-4A7A-4E2B-9FB1-213F2B772329}" srcOrd="0" destOrd="0" parTransId="{D19DCFAB-9032-4317-83BD-666E62129A4F}" sibTransId="{A453E224-6AD8-4D8F-8EC1-1AFE57A02B59}"/>
    <dgm:cxn modelId="{A8E7FBBF-DAED-42AA-86AA-F6A135C64896}" type="presOf" srcId="{115A101B-C131-4E0F-9ED2-749E6E07EB7A}" destId="{7ED55609-F7C1-40D2-9729-85FBFF5B5AF1}" srcOrd="0" destOrd="0" presId="urn:microsoft.com/office/officeart/2005/8/layout/default"/>
    <dgm:cxn modelId="{57D442F1-818F-4764-A489-28B0D2337047}" srcId="{9B3B91E3-BE7A-414B-A12E-331DF895338D}" destId="{20A8835E-2F83-44A0-BF48-7497BFE6C866}" srcOrd="2" destOrd="0" parTransId="{59405CFA-63DD-4341-B7C0-81BFE90993B0}" sibTransId="{A8B72845-8975-4DD0-9F92-326E416C988D}"/>
    <dgm:cxn modelId="{274092F5-F37B-4415-9CB4-202A1084F996}" type="presOf" srcId="{20A8835E-2F83-44A0-BF48-7497BFE6C866}" destId="{BD939C17-2703-4E93-B45B-A41E1BCE5BF2}" srcOrd="0" destOrd="0" presId="urn:microsoft.com/office/officeart/2005/8/layout/default"/>
    <dgm:cxn modelId="{DE2ACFDA-23BF-4F66-A0F4-AD4A3DA29321}" type="presParOf" srcId="{EB497F15-C3F9-4A4F-8AE6-12A9801D5B02}" destId="{7ED55609-F7C1-40D2-9729-85FBFF5B5AF1}" srcOrd="0" destOrd="0" presId="urn:microsoft.com/office/officeart/2005/8/layout/default"/>
    <dgm:cxn modelId="{C33E0FB4-2CAF-49CA-B8AD-5CFB3BFBE523}" type="presParOf" srcId="{EB497F15-C3F9-4A4F-8AE6-12A9801D5B02}" destId="{2150624A-E1BE-4829-9B59-EE59578BEA71}" srcOrd="1" destOrd="0" presId="urn:microsoft.com/office/officeart/2005/8/layout/default"/>
    <dgm:cxn modelId="{15EE6DEA-9EFF-460F-A35F-012CBF77AE39}" type="presParOf" srcId="{EB497F15-C3F9-4A4F-8AE6-12A9801D5B02}" destId="{2EF3223B-0CB5-4341-9C7A-AC8D9F9A5B2C}" srcOrd="2" destOrd="0" presId="urn:microsoft.com/office/officeart/2005/8/layout/default"/>
    <dgm:cxn modelId="{81F6D179-9D8A-4B0F-BF60-2D1F285C2CAD}" type="presParOf" srcId="{EB497F15-C3F9-4A4F-8AE6-12A9801D5B02}" destId="{1417E6A1-B06A-4042-9AC2-EC3C170C59DE}" srcOrd="3" destOrd="0" presId="urn:microsoft.com/office/officeart/2005/8/layout/default"/>
    <dgm:cxn modelId="{6EBA4F29-EAB7-47AB-8E73-A4BA52F988F1}" type="presParOf" srcId="{EB497F15-C3F9-4A4F-8AE6-12A9801D5B02}" destId="{BD939C17-2703-4E93-B45B-A41E1BCE5BF2}"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201933-822A-4821-A364-076323D5ECD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7243DE-33AF-487A-9235-A1E06680F829}">
      <dgm:prSet/>
      <dgm:spPr/>
      <dgm:t>
        <a:bodyPr/>
        <a:lstStyle/>
        <a:p>
          <a:pPr>
            <a:lnSpc>
              <a:spcPct val="100000"/>
            </a:lnSpc>
            <a:defRPr b="1"/>
          </a:pPr>
          <a:r>
            <a:rPr lang="en-US" dirty="0"/>
            <a:t>Looking within Outsider Music:</a:t>
          </a:r>
        </a:p>
      </dgm:t>
    </dgm:pt>
    <dgm:pt modelId="{04392144-EC26-47C3-8252-4E4F83A66EF6}" type="parTrans" cxnId="{55AE1A0C-CEFF-49EF-9718-13E859B7A53A}">
      <dgm:prSet/>
      <dgm:spPr/>
      <dgm:t>
        <a:bodyPr/>
        <a:lstStyle/>
        <a:p>
          <a:endParaRPr lang="en-US"/>
        </a:p>
      </dgm:t>
    </dgm:pt>
    <dgm:pt modelId="{B5FFF70D-3D7F-4F6F-81EE-641F3838F058}" type="sibTrans" cxnId="{55AE1A0C-CEFF-49EF-9718-13E859B7A53A}">
      <dgm:prSet/>
      <dgm:spPr/>
      <dgm:t>
        <a:bodyPr/>
        <a:lstStyle/>
        <a:p>
          <a:endParaRPr lang="en-US"/>
        </a:p>
      </dgm:t>
    </dgm:pt>
    <dgm:pt modelId="{D16AD9DF-F3FE-4572-9D5A-7E00209B8595}">
      <dgm:prSet/>
      <dgm:spPr/>
      <dgm:t>
        <a:bodyPr/>
        <a:lstStyle/>
        <a:p>
          <a:pPr>
            <a:lnSpc>
              <a:spcPct val="100000"/>
            </a:lnSpc>
          </a:pPr>
          <a:r>
            <a:rPr lang="en-US"/>
            <a:t>What linguistic trends exist within the genre?</a:t>
          </a:r>
          <a:endParaRPr lang="en-US" dirty="0"/>
        </a:p>
      </dgm:t>
    </dgm:pt>
    <dgm:pt modelId="{70D476A2-DC76-43C4-9C4D-00B6111ED383}" type="parTrans" cxnId="{8B85DBE8-5E27-486D-85F0-A6C3C484B681}">
      <dgm:prSet/>
      <dgm:spPr/>
      <dgm:t>
        <a:bodyPr/>
        <a:lstStyle/>
        <a:p>
          <a:endParaRPr lang="en-US"/>
        </a:p>
      </dgm:t>
    </dgm:pt>
    <dgm:pt modelId="{D7C4DA37-8A2D-4333-A146-1093307D6836}" type="sibTrans" cxnId="{8B85DBE8-5E27-486D-85F0-A6C3C484B681}">
      <dgm:prSet/>
      <dgm:spPr/>
      <dgm:t>
        <a:bodyPr/>
        <a:lstStyle/>
        <a:p>
          <a:endParaRPr lang="en-US"/>
        </a:p>
      </dgm:t>
    </dgm:pt>
    <dgm:pt modelId="{873574CA-A397-49ED-87C8-9D7569F0D979}">
      <dgm:prSet/>
      <dgm:spPr/>
      <dgm:t>
        <a:bodyPr/>
        <a:lstStyle/>
        <a:p>
          <a:pPr>
            <a:lnSpc>
              <a:spcPct val="100000"/>
            </a:lnSpc>
          </a:pPr>
          <a:r>
            <a:rPr lang="en-US" i="1" dirty="0"/>
            <a:t>For example: repetition, nonsense lyrics, word and text length, etc.</a:t>
          </a:r>
          <a:endParaRPr lang="en-US" dirty="0"/>
        </a:p>
      </dgm:t>
    </dgm:pt>
    <dgm:pt modelId="{9D09A48A-85B5-4E71-AA59-3D0B626834BA}" type="parTrans" cxnId="{1913C068-8585-402F-8639-705724BC5875}">
      <dgm:prSet/>
      <dgm:spPr/>
      <dgm:t>
        <a:bodyPr/>
        <a:lstStyle/>
        <a:p>
          <a:endParaRPr lang="en-US"/>
        </a:p>
      </dgm:t>
    </dgm:pt>
    <dgm:pt modelId="{17356C16-4973-495A-AA67-DD26B490AD25}" type="sibTrans" cxnId="{1913C068-8585-402F-8639-705724BC5875}">
      <dgm:prSet/>
      <dgm:spPr/>
      <dgm:t>
        <a:bodyPr/>
        <a:lstStyle/>
        <a:p>
          <a:endParaRPr lang="en-US"/>
        </a:p>
      </dgm:t>
    </dgm:pt>
    <dgm:pt modelId="{80D73A4C-CFA2-43A0-A599-54FA04CDFBEA}">
      <dgm:prSet/>
      <dgm:spPr/>
      <dgm:t>
        <a:bodyPr/>
        <a:lstStyle/>
        <a:p>
          <a:pPr>
            <a:lnSpc>
              <a:spcPct val="100000"/>
            </a:lnSpc>
            <a:defRPr b="1"/>
          </a:pPr>
          <a:r>
            <a:rPr lang="en-US"/>
            <a:t>Comparing Outsider and “Insider” Music:</a:t>
          </a:r>
        </a:p>
      </dgm:t>
    </dgm:pt>
    <dgm:pt modelId="{D3D38F95-2265-46B5-AA5A-B870917330B0}" type="parTrans" cxnId="{B8CE6460-AEA1-4694-9F9F-C05680D24C21}">
      <dgm:prSet/>
      <dgm:spPr/>
      <dgm:t>
        <a:bodyPr/>
        <a:lstStyle/>
        <a:p>
          <a:endParaRPr lang="en-US"/>
        </a:p>
      </dgm:t>
    </dgm:pt>
    <dgm:pt modelId="{A1C506BC-73AE-4383-89B4-21C05F6A5D00}" type="sibTrans" cxnId="{B8CE6460-AEA1-4694-9F9F-C05680D24C21}">
      <dgm:prSet/>
      <dgm:spPr/>
      <dgm:t>
        <a:bodyPr/>
        <a:lstStyle/>
        <a:p>
          <a:endParaRPr lang="en-US"/>
        </a:p>
      </dgm:t>
    </dgm:pt>
    <dgm:pt modelId="{1387132D-2295-40C2-888E-464BC40E50A8}">
      <dgm:prSet/>
      <dgm:spPr/>
      <dgm:t>
        <a:bodyPr/>
        <a:lstStyle/>
        <a:p>
          <a:pPr>
            <a:lnSpc>
              <a:spcPct val="100000"/>
            </a:lnSpc>
          </a:pPr>
          <a:r>
            <a:rPr lang="en-US"/>
            <a:t>What characteristics distinguish outsider music from popular music?</a:t>
          </a:r>
        </a:p>
      </dgm:t>
    </dgm:pt>
    <dgm:pt modelId="{0AE9E674-FCFC-4582-8B0D-DF5FDC293DC6}" type="parTrans" cxnId="{7F6F22DD-B64F-47DD-82A9-C246A1FFD06F}">
      <dgm:prSet/>
      <dgm:spPr/>
      <dgm:t>
        <a:bodyPr/>
        <a:lstStyle/>
        <a:p>
          <a:endParaRPr lang="en-US"/>
        </a:p>
      </dgm:t>
    </dgm:pt>
    <dgm:pt modelId="{F492DCD0-AF91-4F9D-93BD-9EC8DE928E50}" type="sibTrans" cxnId="{7F6F22DD-B64F-47DD-82A9-C246A1FFD06F}">
      <dgm:prSet/>
      <dgm:spPr/>
      <dgm:t>
        <a:bodyPr/>
        <a:lstStyle/>
        <a:p>
          <a:endParaRPr lang="en-US"/>
        </a:p>
      </dgm:t>
    </dgm:pt>
    <dgm:pt modelId="{E8ACA1F1-C8E4-428E-AC79-FC7099EF70DC}">
      <dgm:prSet/>
      <dgm:spPr/>
      <dgm:t>
        <a:bodyPr/>
        <a:lstStyle/>
        <a:p>
          <a:pPr>
            <a:lnSpc>
              <a:spcPct val="100000"/>
            </a:lnSpc>
          </a:pPr>
          <a:r>
            <a:rPr lang="en-US"/>
            <a:t>Binary classifier – to determine the most informative features</a:t>
          </a:r>
        </a:p>
      </dgm:t>
    </dgm:pt>
    <dgm:pt modelId="{046F0C1B-6D28-404B-ACDF-3BFEE7E7AE9E}" type="parTrans" cxnId="{8AA39E93-0763-4D60-9046-29CEABA6C6B4}">
      <dgm:prSet/>
      <dgm:spPr/>
      <dgm:t>
        <a:bodyPr/>
        <a:lstStyle/>
        <a:p>
          <a:endParaRPr lang="en-US"/>
        </a:p>
      </dgm:t>
    </dgm:pt>
    <dgm:pt modelId="{D0E94C3F-AD53-4FBB-941F-BC5D1C297C04}" type="sibTrans" cxnId="{8AA39E93-0763-4D60-9046-29CEABA6C6B4}">
      <dgm:prSet/>
      <dgm:spPr/>
      <dgm:t>
        <a:bodyPr/>
        <a:lstStyle/>
        <a:p>
          <a:endParaRPr lang="en-US"/>
        </a:p>
      </dgm:t>
    </dgm:pt>
    <dgm:pt modelId="{DB9BA823-5087-418C-AAEC-EDC8DDD42BB0}" type="pres">
      <dgm:prSet presAssocID="{8F201933-822A-4821-A364-076323D5ECD6}" presName="root" presStyleCnt="0">
        <dgm:presLayoutVars>
          <dgm:dir/>
          <dgm:resizeHandles val="exact"/>
        </dgm:presLayoutVars>
      </dgm:prSet>
      <dgm:spPr/>
    </dgm:pt>
    <dgm:pt modelId="{637B516C-8F44-4E74-AED4-B886E5D91B62}" type="pres">
      <dgm:prSet presAssocID="{067243DE-33AF-487A-9235-A1E06680F829}" presName="compNode" presStyleCnt="0"/>
      <dgm:spPr/>
    </dgm:pt>
    <dgm:pt modelId="{0C161ABC-F8DD-4AB2-A6B1-9BF6F6B23E18}" type="pres">
      <dgm:prSet presAssocID="{067243DE-33AF-487A-9235-A1E06680F82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eble clef"/>
        </a:ext>
      </dgm:extLst>
    </dgm:pt>
    <dgm:pt modelId="{9603CD5A-44AF-4796-B17F-40FE7CF84A9C}" type="pres">
      <dgm:prSet presAssocID="{067243DE-33AF-487A-9235-A1E06680F829}" presName="iconSpace" presStyleCnt="0"/>
      <dgm:spPr/>
    </dgm:pt>
    <dgm:pt modelId="{9C1E693A-9740-4253-BB22-304785E536B3}" type="pres">
      <dgm:prSet presAssocID="{067243DE-33AF-487A-9235-A1E06680F829}" presName="parTx" presStyleLbl="revTx" presStyleIdx="0" presStyleCnt="4">
        <dgm:presLayoutVars>
          <dgm:chMax val="0"/>
          <dgm:chPref val="0"/>
        </dgm:presLayoutVars>
      </dgm:prSet>
      <dgm:spPr/>
    </dgm:pt>
    <dgm:pt modelId="{43CF96FA-5D6D-42B3-A216-2FE52876231F}" type="pres">
      <dgm:prSet presAssocID="{067243DE-33AF-487A-9235-A1E06680F829}" presName="txSpace" presStyleCnt="0"/>
      <dgm:spPr/>
    </dgm:pt>
    <dgm:pt modelId="{A0603D88-460F-4BFD-ADFD-C9F1C71CAA9C}" type="pres">
      <dgm:prSet presAssocID="{067243DE-33AF-487A-9235-A1E06680F829}" presName="desTx" presStyleLbl="revTx" presStyleIdx="1" presStyleCnt="4">
        <dgm:presLayoutVars/>
      </dgm:prSet>
      <dgm:spPr/>
    </dgm:pt>
    <dgm:pt modelId="{2FFCCDD7-1AF1-45A7-93B9-745C6256B7ED}" type="pres">
      <dgm:prSet presAssocID="{B5FFF70D-3D7F-4F6F-81EE-641F3838F058}" presName="sibTrans" presStyleCnt="0"/>
      <dgm:spPr/>
    </dgm:pt>
    <dgm:pt modelId="{6CBA39D3-32D8-40A1-9EF3-75E959A2B20C}" type="pres">
      <dgm:prSet presAssocID="{80D73A4C-CFA2-43A0-A599-54FA04CDFBEA}" presName="compNode" presStyleCnt="0"/>
      <dgm:spPr/>
    </dgm:pt>
    <dgm:pt modelId="{FB5B4E02-4EC4-492C-B95F-8C20DF8AFF8D}" type="pres">
      <dgm:prSet presAssocID="{80D73A4C-CFA2-43A0-A599-54FA04CDFBE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360C8FA4-139A-4752-9C1A-C88E7F7F8AD5}" type="pres">
      <dgm:prSet presAssocID="{80D73A4C-CFA2-43A0-A599-54FA04CDFBEA}" presName="iconSpace" presStyleCnt="0"/>
      <dgm:spPr/>
    </dgm:pt>
    <dgm:pt modelId="{0C9F96CD-44A6-4FCA-92A1-611A337E8DEF}" type="pres">
      <dgm:prSet presAssocID="{80D73A4C-CFA2-43A0-A599-54FA04CDFBEA}" presName="parTx" presStyleLbl="revTx" presStyleIdx="2" presStyleCnt="4">
        <dgm:presLayoutVars>
          <dgm:chMax val="0"/>
          <dgm:chPref val="0"/>
        </dgm:presLayoutVars>
      </dgm:prSet>
      <dgm:spPr/>
    </dgm:pt>
    <dgm:pt modelId="{10AAC9A0-1BCA-459C-A2C1-8958666CD465}" type="pres">
      <dgm:prSet presAssocID="{80D73A4C-CFA2-43A0-A599-54FA04CDFBEA}" presName="txSpace" presStyleCnt="0"/>
      <dgm:spPr/>
    </dgm:pt>
    <dgm:pt modelId="{ABFDF138-B5B7-4213-947B-931FAF79B4D5}" type="pres">
      <dgm:prSet presAssocID="{80D73A4C-CFA2-43A0-A599-54FA04CDFBEA}" presName="desTx" presStyleLbl="revTx" presStyleIdx="3" presStyleCnt="4">
        <dgm:presLayoutVars/>
      </dgm:prSet>
      <dgm:spPr/>
    </dgm:pt>
  </dgm:ptLst>
  <dgm:cxnLst>
    <dgm:cxn modelId="{2441F100-FD83-4799-868B-7EAC059C2A03}" type="presOf" srcId="{80D73A4C-CFA2-43A0-A599-54FA04CDFBEA}" destId="{0C9F96CD-44A6-4FCA-92A1-611A337E8DEF}" srcOrd="0" destOrd="0" presId="urn:microsoft.com/office/officeart/2018/5/layout/CenteredIconLabelDescriptionList"/>
    <dgm:cxn modelId="{55AE1A0C-CEFF-49EF-9718-13E859B7A53A}" srcId="{8F201933-822A-4821-A364-076323D5ECD6}" destId="{067243DE-33AF-487A-9235-A1E06680F829}" srcOrd="0" destOrd="0" parTransId="{04392144-EC26-47C3-8252-4E4F83A66EF6}" sibTransId="{B5FFF70D-3D7F-4F6F-81EE-641F3838F058}"/>
    <dgm:cxn modelId="{9DD7173B-D883-4574-93AF-DA3A455BF2F5}" type="presOf" srcId="{873574CA-A397-49ED-87C8-9D7569F0D979}" destId="{A0603D88-460F-4BFD-ADFD-C9F1C71CAA9C}" srcOrd="0" destOrd="1" presId="urn:microsoft.com/office/officeart/2018/5/layout/CenteredIconLabelDescriptionList"/>
    <dgm:cxn modelId="{B8CE6460-AEA1-4694-9F9F-C05680D24C21}" srcId="{8F201933-822A-4821-A364-076323D5ECD6}" destId="{80D73A4C-CFA2-43A0-A599-54FA04CDFBEA}" srcOrd="1" destOrd="0" parTransId="{D3D38F95-2265-46B5-AA5A-B870917330B0}" sibTransId="{A1C506BC-73AE-4383-89B4-21C05F6A5D00}"/>
    <dgm:cxn modelId="{C62CD164-31D4-4C40-AF1F-E0D8D3C6E63F}" type="presOf" srcId="{067243DE-33AF-487A-9235-A1E06680F829}" destId="{9C1E693A-9740-4253-BB22-304785E536B3}" srcOrd="0" destOrd="0" presId="urn:microsoft.com/office/officeart/2018/5/layout/CenteredIconLabelDescriptionList"/>
    <dgm:cxn modelId="{1913C068-8585-402F-8639-705724BC5875}" srcId="{067243DE-33AF-487A-9235-A1E06680F829}" destId="{873574CA-A397-49ED-87C8-9D7569F0D979}" srcOrd="1" destOrd="0" parTransId="{9D09A48A-85B5-4E71-AA59-3D0B626834BA}" sibTransId="{17356C16-4973-495A-AA67-DD26B490AD25}"/>
    <dgm:cxn modelId="{2442136D-F2E4-4179-86DB-75922EA3327A}" type="presOf" srcId="{1387132D-2295-40C2-888E-464BC40E50A8}" destId="{ABFDF138-B5B7-4213-947B-931FAF79B4D5}" srcOrd="0" destOrd="0" presId="urn:microsoft.com/office/officeart/2018/5/layout/CenteredIconLabelDescriptionList"/>
    <dgm:cxn modelId="{8AA39E93-0763-4D60-9046-29CEABA6C6B4}" srcId="{80D73A4C-CFA2-43A0-A599-54FA04CDFBEA}" destId="{E8ACA1F1-C8E4-428E-AC79-FC7099EF70DC}" srcOrd="1" destOrd="0" parTransId="{046F0C1B-6D28-404B-ACDF-3BFEE7E7AE9E}" sibTransId="{D0E94C3F-AD53-4FBB-941F-BC5D1C297C04}"/>
    <dgm:cxn modelId="{8761C595-D9A0-46F7-9ADD-1F10A04A0A04}" type="presOf" srcId="{D16AD9DF-F3FE-4572-9D5A-7E00209B8595}" destId="{A0603D88-460F-4BFD-ADFD-C9F1C71CAA9C}" srcOrd="0" destOrd="0" presId="urn:microsoft.com/office/officeart/2018/5/layout/CenteredIconLabelDescriptionList"/>
    <dgm:cxn modelId="{38A369C3-FC40-4017-B3C9-169D445C25AA}" type="presOf" srcId="{E8ACA1F1-C8E4-428E-AC79-FC7099EF70DC}" destId="{ABFDF138-B5B7-4213-947B-931FAF79B4D5}" srcOrd="0" destOrd="1" presId="urn:microsoft.com/office/officeart/2018/5/layout/CenteredIconLabelDescriptionList"/>
    <dgm:cxn modelId="{F11648D7-B488-429C-8479-29300CFEAF2A}" type="presOf" srcId="{8F201933-822A-4821-A364-076323D5ECD6}" destId="{DB9BA823-5087-418C-AAEC-EDC8DDD42BB0}" srcOrd="0" destOrd="0" presId="urn:microsoft.com/office/officeart/2018/5/layout/CenteredIconLabelDescriptionList"/>
    <dgm:cxn modelId="{7F6F22DD-B64F-47DD-82A9-C246A1FFD06F}" srcId="{80D73A4C-CFA2-43A0-A599-54FA04CDFBEA}" destId="{1387132D-2295-40C2-888E-464BC40E50A8}" srcOrd="0" destOrd="0" parTransId="{0AE9E674-FCFC-4582-8B0D-DF5FDC293DC6}" sibTransId="{F492DCD0-AF91-4F9D-93BD-9EC8DE928E50}"/>
    <dgm:cxn modelId="{8B85DBE8-5E27-486D-85F0-A6C3C484B681}" srcId="{067243DE-33AF-487A-9235-A1E06680F829}" destId="{D16AD9DF-F3FE-4572-9D5A-7E00209B8595}" srcOrd="0" destOrd="0" parTransId="{70D476A2-DC76-43C4-9C4D-00B6111ED383}" sibTransId="{D7C4DA37-8A2D-4333-A146-1093307D6836}"/>
    <dgm:cxn modelId="{BAF415DF-DCFF-4643-AD9C-3C9706AA74E9}" type="presParOf" srcId="{DB9BA823-5087-418C-AAEC-EDC8DDD42BB0}" destId="{637B516C-8F44-4E74-AED4-B886E5D91B62}" srcOrd="0" destOrd="0" presId="urn:microsoft.com/office/officeart/2018/5/layout/CenteredIconLabelDescriptionList"/>
    <dgm:cxn modelId="{2E776E4B-B755-48E8-9F0A-4E34246FD6EE}" type="presParOf" srcId="{637B516C-8F44-4E74-AED4-B886E5D91B62}" destId="{0C161ABC-F8DD-4AB2-A6B1-9BF6F6B23E18}" srcOrd="0" destOrd="0" presId="urn:microsoft.com/office/officeart/2018/5/layout/CenteredIconLabelDescriptionList"/>
    <dgm:cxn modelId="{C72F72B4-3BA0-407A-8C6E-E89C1EF29AF8}" type="presParOf" srcId="{637B516C-8F44-4E74-AED4-B886E5D91B62}" destId="{9603CD5A-44AF-4796-B17F-40FE7CF84A9C}" srcOrd="1" destOrd="0" presId="urn:microsoft.com/office/officeart/2018/5/layout/CenteredIconLabelDescriptionList"/>
    <dgm:cxn modelId="{90BF5690-8E68-4630-8F9E-9510A6109C4D}" type="presParOf" srcId="{637B516C-8F44-4E74-AED4-B886E5D91B62}" destId="{9C1E693A-9740-4253-BB22-304785E536B3}" srcOrd="2" destOrd="0" presId="urn:microsoft.com/office/officeart/2018/5/layout/CenteredIconLabelDescriptionList"/>
    <dgm:cxn modelId="{E5DFBB1C-0496-402C-9D08-4BBAA1F4D96A}" type="presParOf" srcId="{637B516C-8F44-4E74-AED4-B886E5D91B62}" destId="{43CF96FA-5D6D-42B3-A216-2FE52876231F}" srcOrd="3" destOrd="0" presId="urn:microsoft.com/office/officeart/2018/5/layout/CenteredIconLabelDescriptionList"/>
    <dgm:cxn modelId="{6B0DFF60-36CD-4D5A-AFF4-5DE1FF8D5704}" type="presParOf" srcId="{637B516C-8F44-4E74-AED4-B886E5D91B62}" destId="{A0603D88-460F-4BFD-ADFD-C9F1C71CAA9C}" srcOrd="4" destOrd="0" presId="urn:microsoft.com/office/officeart/2018/5/layout/CenteredIconLabelDescriptionList"/>
    <dgm:cxn modelId="{DCA05F09-402A-4138-A469-ED28F4D0B3EB}" type="presParOf" srcId="{DB9BA823-5087-418C-AAEC-EDC8DDD42BB0}" destId="{2FFCCDD7-1AF1-45A7-93B9-745C6256B7ED}" srcOrd="1" destOrd="0" presId="urn:microsoft.com/office/officeart/2018/5/layout/CenteredIconLabelDescriptionList"/>
    <dgm:cxn modelId="{486B95AC-CC09-43C3-A89D-0E94D86F972D}" type="presParOf" srcId="{DB9BA823-5087-418C-AAEC-EDC8DDD42BB0}" destId="{6CBA39D3-32D8-40A1-9EF3-75E959A2B20C}" srcOrd="2" destOrd="0" presId="urn:microsoft.com/office/officeart/2018/5/layout/CenteredIconLabelDescriptionList"/>
    <dgm:cxn modelId="{4B9E492E-FA2C-45BD-B300-E3573EF4F3F4}" type="presParOf" srcId="{6CBA39D3-32D8-40A1-9EF3-75E959A2B20C}" destId="{FB5B4E02-4EC4-492C-B95F-8C20DF8AFF8D}" srcOrd="0" destOrd="0" presId="urn:microsoft.com/office/officeart/2018/5/layout/CenteredIconLabelDescriptionList"/>
    <dgm:cxn modelId="{743423D9-85C3-431E-BDC9-75DCA1059CDD}" type="presParOf" srcId="{6CBA39D3-32D8-40A1-9EF3-75E959A2B20C}" destId="{360C8FA4-139A-4752-9C1A-C88E7F7F8AD5}" srcOrd="1" destOrd="0" presId="urn:microsoft.com/office/officeart/2018/5/layout/CenteredIconLabelDescriptionList"/>
    <dgm:cxn modelId="{5BBEDDA7-12EE-4978-A336-68605870EA37}" type="presParOf" srcId="{6CBA39D3-32D8-40A1-9EF3-75E959A2B20C}" destId="{0C9F96CD-44A6-4FCA-92A1-611A337E8DEF}" srcOrd="2" destOrd="0" presId="urn:microsoft.com/office/officeart/2018/5/layout/CenteredIconLabelDescriptionList"/>
    <dgm:cxn modelId="{420AD230-83D9-442C-AB86-F89DF24B8DEA}" type="presParOf" srcId="{6CBA39D3-32D8-40A1-9EF3-75E959A2B20C}" destId="{10AAC9A0-1BCA-459C-A2C1-8958666CD465}" srcOrd="3" destOrd="0" presId="urn:microsoft.com/office/officeart/2018/5/layout/CenteredIconLabelDescriptionList"/>
    <dgm:cxn modelId="{4148B15A-1FF4-4D3D-980C-7A36C17DF49D}" type="presParOf" srcId="{6CBA39D3-32D8-40A1-9EF3-75E959A2B20C}" destId="{ABFDF138-B5B7-4213-947B-931FAF79B4D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55609-F7C1-40D2-9729-85FBFF5B5AF1}">
      <dsp:nvSpPr>
        <dsp:cNvPr id="0" name=""/>
        <dsp:cNvSpPr/>
      </dsp:nvSpPr>
      <dsp:spPr>
        <a:xfrm>
          <a:off x="769" y="829741"/>
          <a:ext cx="3001042" cy="180062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Outsiders often suffer from mental illnesses</a:t>
          </a:r>
        </a:p>
      </dsp:txBody>
      <dsp:txXfrm>
        <a:off x="769" y="829741"/>
        <a:ext cx="3001042" cy="1800625"/>
      </dsp:txXfrm>
    </dsp:sp>
    <dsp:sp modelId="{2EF3223B-0CB5-4341-9C7A-AC8D9F9A5B2C}">
      <dsp:nvSpPr>
        <dsp:cNvPr id="0" name=""/>
        <dsp:cNvSpPr/>
      </dsp:nvSpPr>
      <dsp:spPr>
        <a:xfrm>
          <a:off x="3301916" y="829741"/>
          <a:ext cx="3001042" cy="1800625"/>
        </a:xfrm>
        <a:prstGeom prst="rect">
          <a:avLst/>
        </a:prstGeom>
        <a:solidFill>
          <a:schemeClr val="accent5">
            <a:hueOff val="1063560"/>
            <a:satOff val="-11946"/>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Works characterized as “childlike,” “primitive”</a:t>
          </a:r>
        </a:p>
      </dsp:txBody>
      <dsp:txXfrm>
        <a:off x="3301916" y="829741"/>
        <a:ext cx="3001042" cy="1800625"/>
      </dsp:txXfrm>
    </dsp:sp>
    <dsp:sp modelId="{BD939C17-2703-4E93-B45B-A41E1BCE5BF2}">
      <dsp:nvSpPr>
        <dsp:cNvPr id="0" name=""/>
        <dsp:cNvSpPr/>
      </dsp:nvSpPr>
      <dsp:spPr>
        <a:xfrm>
          <a:off x="1651343" y="2930471"/>
          <a:ext cx="3001042" cy="1800625"/>
        </a:xfrm>
        <a:prstGeom prst="rect">
          <a:avLst/>
        </a:prstGeom>
        <a:solidFill>
          <a:schemeClr val="accent5">
            <a:hueOff val="2127120"/>
            <a:satOff val="-23891"/>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t>
          </a:r>
          <a:r>
            <a:rPr lang="en-US" sz="2400" b="1" kern="1200"/>
            <a:t>Not by choice but by circumstance</a:t>
          </a:r>
          <a:r>
            <a:rPr lang="en-US" sz="2400" kern="1200"/>
            <a:t>”</a:t>
          </a:r>
        </a:p>
        <a:p>
          <a:pPr marL="171450" lvl="1" indent="-171450" algn="l" defTabSz="844550">
            <a:lnSpc>
              <a:spcPct val="90000"/>
            </a:lnSpc>
            <a:spcBef>
              <a:spcPct val="0"/>
            </a:spcBef>
            <a:spcAft>
              <a:spcPct val="15000"/>
            </a:spcAft>
            <a:buChar char="•"/>
          </a:pPr>
          <a:r>
            <a:rPr lang="en-US" sz="1900" kern="1200"/>
            <a:t>Self-taught, self-recorded, and self-produced</a:t>
          </a:r>
        </a:p>
      </dsp:txBody>
      <dsp:txXfrm>
        <a:off x="1651343" y="2930471"/>
        <a:ext cx="3001042" cy="1800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61ABC-F8DD-4AB2-A6B1-9BF6F6B23E18}">
      <dsp:nvSpPr>
        <dsp:cNvPr id="0" name=""/>
        <dsp:cNvSpPr/>
      </dsp:nvSpPr>
      <dsp:spPr>
        <a:xfrm>
          <a:off x="1963800" y="44751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E693A-9740-4253-BB22-304785E536B3}">
      <dsp:nvSpPr>
        <dsp:cNvPr id="0" name=""/>
        <dsp:cNvSpPr/>
      </dsp:nvSpPr>
      <dsp:spPr>
        <a:xfrm>
          <a:off x="559800" y="210813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Looking within Outsider Music:</a:t>
          </a:r>
        </a:p>
      </dsp:txBody>
      <dsp:txXfrm>
        <a:off x="559800" y="2108131"/>
        <a:ext cx="4320000" cy="648000"/>
      </dsp:txXfrm>
    </dsp:sp>
    <dsp:sp modelId="{A0603D88-460F-4BFD-ADFD-C9F1C71CAA9C}">
      <dsp:nvSpPr>
        <dsp:cNvPr id="0" name=""/>
        <dsp:cNvSpPr/>
      </dsp:nvSpPr>
      <dsp:spPr>
        <a:xfrm>
          <a:off x="559800" y="2825258"/>
          <a:ext cx="4320000" cy="1078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What linguistic trends exist within the genre?</a:t>
          </a:r>
          <a:endParaRPr lang="en-US" sz="1600" kern="1200" dirty="0"/>
        </a:p>
        <a:p>
          <a:pPr marL="0" lvl="0" indent="0" algn="ctr" defTabSz="711200">
            <a:lnSpc>
              <a:spcPct val="100000"/>
            </a:lnSpc>
            <a:spcBef>
              <a:spcPct val="0"/>
            </a:spcBef>
            <a:spcAft>
              <a:spcPct val="35000"/>
            </a:spcAft>
            <a:buNone/>
          </a:pPr>
          <a:r>
            <a:rPr lang="en-US" sz="1600" i="1" kern="1200" dirty="0"/>
            <a:t>For example: repetition, nonsense lyrics, word and text length, etc.</a:t>
          </a:r>
          <a:endParaRPr lang="en-US" sz="1600" kern="1200" dirty="0"/>
        </a:p>
      </dsp:txBody>
      <dsp:txXfrm>
        <a:off x="559800" y="2825258"/>
        <a:ext cx="4320000" cy="1078569"/>
      </dsp:txXfrm>
    </dsp:sp>
    <dsp:sp modelId="{FB5B4E02-4EC4-492C-B95F-8C20DF8AFF8D}">
      <dsp:nvSpPr>
        <dsp:cNvPr id="0" name=""/>
        <dsp:cNvSpPr/>
      </dsp:nvSpPr>
      <dsp:spPr>
        <a:xfrm>
          <a:off x="7039800" y="44751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9F96CD-44A6-4FCA-92A1-611A337E8DEF}">
      <dsp:nvSpPr>
        <dsp:cNvPr id="0" name=""/>
        <dsp:cNvSpPr/>
      </dsp:nvSpPr>
      <dsp:spPr>
        <a:xfrm>
          <a:off x="5635800" y="210813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Comparing Outsider and “Insider” Music:</a:t>
          </a:r>
        </a:p>
      </dsp:txBody>
      <dsp:txXfrm>
        <a:off x="5635800" y="2108131"/>
        <a:ext cx="4320000" cy="648000"/>
      </dsp:txXfrm>
    </dsp:sp>
    <dsp:sp modelId="{ABFDF138-B5B7-4213-947B-931FAF79B4D5}">
      <dsp:nvSpPr>
        <dsp:cNvPr id="0" name=""/>
        <dsp:cNvSpPr/>
      </dsp:nvSpPr>
      <dsp:spPr>
        <a:xfrm>
          <a:off x="5635800" y="2825258"/>
          <a:ext cx="4320000" cy="1078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What characteristics distinguish outsider music from popular music?</a:t>
          </a:r>
        </a:p>
        <a:p>
          <a:pPr marL="0" lvl="0" indent="0" algn="ctr" defTabSz="711200">
            <a:lnSpc>
              <a:spcPct val="100000"/>
            </a:lnSpc>
            <a:spcBef>
              <a:spcPct val="0"/>
            </a:spcBef>
            <a:spcAft>
              <a:spcPct val="35000"/>
            </a:spcAft>
            <a:buNone/>
          </a:pPr>
          <a:r>
            <a:rPr lang="en-US" sz="1600" kern="1200"/>
            <a:t>Binary classifier – to determine the most informative features</a:t>
          </a:r>
        </a:p>
      </dsp:txBody>
      <dsp:txXfrm>
        <a:off x="5635800" y="2825258"/>
        <a:ext cx="4320000" cy="10785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4/21/2022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outsider music?</a:t>
            </a:r>
          </a:p>
          <a:p>
            <a:endParaRPr lang="en-US" dirty="0"/>
          </a:p>
          <a:p>
            <a:r>
              <a:rPr lang="en-US" dirty="0"/>
              <a:t>I decided to study outsider music because it’s an interest.  I had heard about Alexus Brown’s analysis of rap lyrics last year while she was working on it and was very intrigued!</a:t>
            </a:r>
          </a:p>
          <a:p>
            <a:endParaRPr lang="en-US" dirty="0"/>
          </a:p>
          <a:p>
            <a:r>
              <a:rPr lang="en-US" dirty="0"/>
              <a:t>I had tried to pick genres that were closer to my personal music taste (that way I’d have some emotional stake in the project and would want to work on it more often that not), but often, certain bands wouldn’t fit perfectly into a genre together, or the genres were extremely broad and included artists that I was a bit averse to.</a:t>
            </a:r>
          </a:p>
          <a:p>
            <a:endParaRPr lang="en-US" dirty="0"/>
          </a:p>
          <a:p>
            <a:r>
              <a:rPr lang="en-US" dirty="0"/>
              <a:t>I took a step back and went with something that I know a little bit less about, that way any </a:t>
            </a:r>
            <a:r>
              <a:rPr lang="en-US" i="1" dirty="0"/>
              <a:t>negative </a:t>
            </a:r>
            <a:r>
              <a:rPr lang="en-US" i="0" dirty="0"/>
              <a:t>emotions couldn’t influence my thoughts about the project!  Outsider music was well documented on Wikipedia, and I had seen a video essay about Outsider Music and the exploitation of vulnerable amateur artists on YouTube about a year ago.  There are so many facets to this genre, both musical and social.  It’s strange that, though the music spans many subgenres, the genre of outsider music does sound cohesive, perhaps because it’s frequently lo-fi and off-key.</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2</a:t>
            </a:fld>
            <a:endParaRPr lang="en-US" dirty="0"/>
          </a:p>
        </p:txBody>
      </p:sp>
    </p:spTree>
    <p:extLst>
      <p:ext uri="{BB962C8B-B14F-4D97-AF65-F5344CB8AC3E}">
        <p14:creationId xmlns:p14="http://schemas.microsoft.com/office/powerpoint/2010/main" val="2523447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Wesley Willis is sort of absurdist, very repetitive</a:t>
            </a:r>
          </a:p>
          <a:p>
            <a:r>
              <a:rPr lang="en-US" dirty="0" err="1"/>
              <a:t>Jandek’s</a:t>
            </a:r>
            <a:r>
              <a:rPr lang="en-US" dirty="0"/>
              <a:t> songs are occasionally instrumental, but more blues/folk-based.  Written almost like poetry.  Some are incredibly long pieces.</a:t>
            </a:r>
          </a:p>
          <a:p>
            <a:r>
              <a:rPr lang="en-US" dirty="0"/>
              <a:t>Daniel Johnston’s music is very simple. He conveys feelings very bluntly.</a:t>
            </a:r>
          </a:p>
        </p:txBody>
      </p:sp>
      <p:sp>
        <p:nvSpPr>
          <p:cNvPr id="4" name="Slide Number Placeholder 3"/>
          <p:cNvSpPr>
            <a:spLocks noGrp="1"/>
          </p:cNvSpPr>
          <p:nvPr>
            <p:ph type="sldNum" sz="quarter" idx="5"/>
          </p:nvPr>
        </p:nvSpPr>
        <p:spPr/>
        <p:txBody>
          <a:bodyPr/>
          <a:lstStyle/>
          <a:p>
            <a:fld id="{D40C6A29-4676-420C-BBE3-ACC2B80F64D4}" type="slidenum">
              <a:rPr lang="en-US" smtClean="0"/>
              <a:t>23</a:t>
            </a:fld>
            <a:endParaRPr lang="en-US" dirty="0"/>
          </a:p>
        </p:txBody>
      </p:sp>
    </p:spTree>
    <p:extLst>
      <p:ext uri="{BB962C8B-B14F-4D97-AF65-F5344CB8AC3E}">
        <p14:creationId xmlns:p14="http://schemas.microsoft.com/office/powerpoint/2010/main" val="714715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16 “rocks” in one song, and this is on an album with “rock” in the title.</a:t>
            </a:r>
          </a:p>
        </p:txBody>
      </p:sp>
      <p:sp>
        <p:nvSpPr>
          <p:cNvPr id="4" name="Slide Number Placeholder 3"/>
          <p:cNvSpPr>
            <a:spLocks noGrp="1"/>
          </p:cNvSpPr>
          <p:nvPr>
            <p:ph type="sldNum" sz="quarter" idx="5"/>
          </p:nvPr>
        </p:nvSpPr>
        <p:spPr/>
        <p:txBody>
          <a:bodyPr/>
          <a:lstStyle/>
          <a:p>
            <a:fld id="{D40C6A29-4676-420C-BBE3-ACC2B80F64D4}" type="slidenum">
              <a:rPr lang="en-US" smtClean="0"/>
              <a:t>24</a:t>
            </a:fld>
            <a:endParaRPr lang="en-US" dirty="0"/>
          </a:p>
        </p:txBody>
      </p:sp>
    </p:spTree>
    <p:extLst>
      <p:ext uri="{BB962C8B-B14F-4D97-AF65-F5344CB8AC3E}">
        <p14:creationId xmlns:p14="http://schemas.microsoft.com/office/powerpoint/2010/main" val="1432096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Wesley Willis’s lyrics are extremely repetitive, and though he has a large body of music, it all follows a fairly similar pattern.</a:t>
            </a:r>
          </a:p>
          <a:p>
            <a:r>
              <a:rPr lang="en-US" dirty="0"/>
              <a:t>Note the verse, chorus, verse, chorus pattern, where every chorus is the same line repeated 4 times.</a:t>
            </a:r>
          </a:p>
          <a:p>
            <a:r>
              <a:rPr lang="en-US" dirty="0"/>
              <a:t>Even though this song isn’t “rock and roll” related, it still ends with a “rock” line, then an advertisement tagline</a:t>
            </a:r>
          </a:p>
        </p:txBody>
      </p:sp>
      <p:sp>
        <p:nvSpPr>
          <p:cNvPr id="4" name="Slide Number Placeholder 3"/>
          <p:cNvSpPr>
            <a:spLocks noGrp="1"/>
          </p:cNvSpPr>
          <p:nvPr>
            <p:ph type="sldNum" sz="quarter" idx="5"/>
          </p:nvPr>
        </p:nvSpPr>
        <p:spPr/>
        <p:txBody>
          <a:bodyPr/>
          <a:lstStyle/>
          <a:p>
            <a:fld id="{D40C6A29-4676-420C-BBE3-ACC2B80F64D4}" type="slidenum">
              <a:rPr lang="en-US" smtClean="0"/>
              <a:t>25</a:t>
            </a:fld>
            <a:endParaRPr lang="en-US" dirty="0"/>
          </a:p>
        </p:txBody>
      </p:sp>
    </p:spTree>
    <p:extLst>
      <p:ext uri="{BB962C8B-B14F-4D97-AF65-F5344CB8AC3E}">
        <p14:creationId xmlns:p14="http://schemas.microsoft.com/office/powerpoint/2010/main" val="2981536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an excerpt of the lyrics</a:t>
            </a:r>
          </a:p>
        </p:txBody>
      </p:sp>
      <p:sp>
        <p:nvSpPr>
          <p:cNvPr id="4" name="Slide Number Placeholder 3"/>
          <p:cNvSpPr>
            <a:spLocks noGrp="1"/>
          </p:cNvSpPr>
          <p:nvPr>
            <p:ph type="sldNum" sz="quarter" idx="5"/>
          </p:nvPr>
        </p:nvSpPr>
        <p:spPr/>
        <p:txBody>
          <a:bodyPr/>
          <a:lstStyle/>
          <a:p>
            <a:fld id="{D40C6A29-4676-420C-BBE3-ACC2B80F64D4}" type="slidenum">
              <a:rPr lang="en-US" smtClean="0"/>
              <a:t>27</a:t>
            </a:fld>
            <a:endParaRPr lang="en-US" dirty="0"/>
          </a:p>
        </p:txBody>
      </p:sp>
    </p:spTree>
    <p:extLst>
      <p:ext uri="{BB962C8B-B14F-4D97-AF65-F5344CB8AC3E}">
        <p14:creationId xmlns:p14="http://schemas.microsoft.com/office/powerpoint/2010/main" val="3373329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28</a:t>
            </a:fld>
            <a:endParaRPr lang="en-US" dirty="0"/>
          </a:p>
        </p:txBody>
      </p:sp>
    </p:spTree>
    <p:extLst>
      <p:ext uri="{BB962C8B-B14F-4D97-AF65-F5344CB8AC3E}">
        <p14:creationId xmlns:p14="http://schemas.microsoft.com/office/powerpoint/2010/main" val="296319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Musically, shares traits with lo-fi genre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intentionally “outsider music”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Willis – Schizophrenia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Johnston - Bipolar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Wild Man Fischer – paranoid schizophrenia and bipolar</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4</a:t>
            </a:fld>
            <a:endParaRPr lang="en-US" dirty="0"/>
          </a:p>
        </p:txBody>
      </p:sp>
    </p:spTree>
    <p:extLst>
      <p:ext uri="{BB962C8B-B14F-4D97-AF65-F5344CB8AC3E}">
        <p14:creationId xmlns:p14="http://schemas.microsoft.com/office/powerpoint/2010/main" val="2317303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Parentheticals were Wikipedia-specific, like (artist), (musician), (rapper)</a:t>
            </a:r>
          </a:p>
          <a:p>
            <a:r>
              <a:rPr lang="en-US" dirty="0"/>
              <a:t>Some names have quotation marks in them, like “Weird Paul” </a:t>
            </a:r>
            <a:r>
              <a:rPr lang="en-US" dirty="0" err="1"/>
              <a:t>Petroskey</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8</a:t>
            </a:fld>
            <a:endParaRPr lang="en-US" dirty="0"/>
          </a:p>
        </p:txBody>
      </p:sp>
    </p:spTree>
    <p:extLst>
      <p:ext uri="{BB962C8B-B14F-4D97-AF65-F5344CB8AC3E}">
        <p14:creationId xmlns:p14="http://schemas.microsoft.com/office/powerpoint/2010/main" val="2100528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artists left after pulling lyrics, but some JSONs were just backgrounds of the artists with no lyrics (i.e., no data).</a:t>
            </a:r>
          </a:p>
          <a:p>
            <a:r>
              <a:rPr lang="en-US" dirty="0"/>
              <a:t>This leaves us with 63 artists total, which will later be reduced to 62 after some cleaning (one artists was identified as </a:t>
            </a:r>
          </a:p>
          <a:p>
            <a:r>
              <a:rPr lang="en-US" dirty="0"/>
              <a:t>entirely non-English).</a:t>
            </a:r>
          </a:p>
        </p:txBody>
      </p:sp>
      <p:sp>
        <p:nvSpPr>
          <p:cNvPr id="4" name="Slide Number Placeholder 3"/>
          <p:cNvSpPr>
            <a:spLocks noGrp="1"/>
          </p:cNvSpPr>
          <p:nvPr>
            <p:ph type="sldNum" sz="quarter" idx="5"/>
          </p:nvPr>
        </p:nvSpPr>
        <p:spPr/>
        <p:txBody>
          <a:bodyPr/>
          <a:lstStyle/>
          <a:p>
            <a:fld id="{D40C6A29-4676-420C-BBE3-ACC2B80F64D4}" type="slidenum">
              <a:rPr lang="en-US" smtClean="0"/>
              <a:t>9</a:t>
            </a:fld>
            <a:endParaRPr lang="en-US" dirty="0"/>
          </a:p>
        </p:txBody>
      </p:sp>
    </p:spTree>
    <p:extLst>
      <p:ext uri="{BB962C8B-B14F-4D97-AF65-F5344CB8AC3E}">
        <p14:creationId xmlns:p14="http://schemas.microsoft.com/office/powerpoint/2010/main" val="1614218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python functions like “strip” and “replace,” as well as regex</a:t>
            </a:r>
          </a:p>
          <a:p>
            <a:endParaRPr lang="en-US" dirty="0"/>
          </a:p>
          <a:p>
            <a:r>
              <a:rPr lang="en-US" dirty="0"/>
              <a:t>Song Title Lyrics:</a:t>
            </a:r>
          </a:p>
          <a:p>
            <a:pPr marL="171450" indent="-171450">
              <a:buFontTx/>
              <a:buChar char="-"/>
            </a:pPr>
            <a:r>
              <a:rPr lang="en-US" dirty="0"/>
              <a:t>Loops through </a:t>
            </a:r>
            <a:r>
              <a:rPr lang="en-US" dirty="0" err="1"/>
              <a:t>dataframe</a:t>
            </a:r>
            <a:endParaRPr lang="en-US" dirty="0"/>
          </a:p>
          <a:p>
            <a:pPr marL="171450" indent="-171450">
              <a:buFontTx/>
              <a:buChar char="-"/>
            </a:pPr>
            <a:r>
              <a:rPr lang="en-US" dirty="0"/>
              <a:t>Retrieves title string</a:t>
            </a:r>
          </a:p>
          <a:p>
            <a:pPr marL="171450" indent="-171450">
              <a:buFontTx/>
              <a:buChar char="-"/>
            </a:pPr>
            <a:r>
              <a:rPr lang="en-US" dirty="0"/>
              <a:t>Concatenates “ Lyrics”</a:t>
            </a:r>
          </a:p>
          <a:p>
            <a:pPr marL="171450" indent="-171450">
              <a:buFontTx/>
              <a:buChar char="-"/>
            </a:pPr>
            <a:r>
              <a:rPr lang="en-US" dirty="0"/>
              <a:t>Replace this string with the empty string</a:t>
            </a:r>
          </a:p>
          <a:p>
            <a:pPr marL="171450" indent="-171450">
              <a:buFontTx/>
              <a:buChar char="-"/>
            </a:pPr>
            <a:r>
              <a:rPr lang="en-US" i="1" dirty="0"/>
              <a:t>Stripping whitespace afterward was meant to adapt to multiple newlines after this “Lyrics” line</a:t>
            </a:r>
          </a:p>
          <a:p>
            <a:pPr marL="171450" indent="-171450">
              <a:buFontTx/>
              <a:buChar char="-"/>
            </a:pPr>
            <a:endParaRPr lang="en-US" i="0" dirty="0"/>
          </a:p>
          <a:p>
            <a:pPr marL="0" indent="0">
              <a:buFontTx/>
              <a:buNone/>
            </a:pPr>
            <a:r>
              <a:rPr lang="en-US" i="0" dirty="0"/>
              <a:t>1Embed:</a:t>
            </a:r>
          </a:p>
          <a:p>
            <a:pPr marL="171450" indent="-171450">
              <a:buFontTx/>
              <a:buChar char="-"/>
            </a:pPr>
            <a:r>
              <a:rPr lang="en-US" i="0" dirty="0"/>
              <a:t>Regex to represent any number of digits before “Embed”</a:t>
            </a:r>
          </a:p>
          <a:p>
            <a:pPr marL="171450" indent="-171450">
              <a:buFontTx/>
              <a:buChar char="-"/>
            </a:pPr>
            <a:endParaRPr lang="en-US" i="0" dirty="0"/>
          </a:p>
          <a:p>
            <a:pPr marL="0" indent="0">
              <a:buFontTx/>
              <a:buNone/>
            </a:pPr>
            <a:r>
              <a:rPr lang="en-US" i="0" dirty="0"/>
              <a:t>Transcription in progress:</a:t>
            </a:r>
          </a:p>
          <a:p>
            <a:pPr marL="171450" indent="-171450">
              <a:buFontTx/>
              <a:buChar char="-"/>
            </a:pPr>
            <a:r>
              <a:rPr lang="en-US" i="0" dirty="0"/>
              <a:t>Searched for this and found 6 identical lyrics</a:t>
            </a:r>
          </a:p>
          <a:p>
            <a:pPr marL="171450" indent="-171450">
              <a:buFontTx/>
              <a:buChar char="-"/>
            </a:pPr>
            <a:r>
              <a:rPr lang="en-US" i="0" dirty="0"/>
              <a:t>Just replaced these whole texts with “”</a:t>
            </a:r>
          </a:p>
          <a:p>
            <a:pPr marL="171450" indent="-171450">
              <a:buFontTx/>
              <a:buChar char="-"/>
            </a:pPr>
            <a:r>
              <a:rPr lang="en-US" i="0" dirty="0"/>
              <a:t>Later found out that similar lyrics are still in the data</a:t>
            </a:r>
          </a:p>
          <a:p>
            <a:pPr marL="171450" indent="-171450">
              <a:buFontTx/>
              <a:buChar char="-"/>
            </a:pPr>
            <a:endParaRPr lang="en-US" i="0" dirty="0"/>
          </a:p>
        </p:txBody>
      </p:sp>
      <p:sp>
        <p:nvSpPr>
          <p:cNvPr id="4" name="Slide Number Placeholder 3"/>
          <p:cNvSpPr>
            <a:spLocks noGrp="1"/>
          </p:cNvSpPr>
          <p:nvPr>
            <p:ph type="sldNum" sz="quarter" idx="5"/>
          </p:nvPr>
        </p:nvSpPr>
        <p:spPr/>
        <p:txBody>
          <a:bodyPr/>
          <a:lstStyle/>
          <a:p>
            <a:fld id="{D40C6A29-4676-420C-BBE3-ACC2B80F64D4}" type="slidenum">
              <a:rPr lang="en-US" smtClean="0"/>
              <a:t>10</a:t>
            </a:fld>
            <a:endParaRPr lang="en-US" dirty="0"/>
          </a:p>
        </p:txBody>
      </p:sp>
    </p:spTree>
    <p:extLst>
      <p:ext uri="{BB962C8B-B14F-4D97-AF65-F5344CB8AC3E}">
        <p14:creationId xmlns:p14="http://schemas.microsoft.com/office/powerpoint/2010/main" val="3657672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I didn’t really use the language detection that I had spent so much time on.  I was able to definitively remove anything that </a:t>
            </a:r>
            <a:r>
              <a:rPr lang="en-US" dirty="0" err="1"/>
              <a:t>spaCy</a:t>
            </a:r>
            <a:r>
              <a:rPr lang="en-US" dirty="0"/>
              <a:t> determined what Swedish or Japanese by visually scanning the data for those 2 languages.</a:t>
            </a:r>
          </a:p>
          <a:p>
            <a:endParaRPr lang="en-US" dirty="0"/>
          </a:p>
          <a:p>
            <a:r>
              <a:rPr lang="en-US" dirty="0"/>
              <a:t>Otherwise, because of the number of “nonsense” words in these lyrics, it’s difficult to filter out the non-English (but still a real language) lyrics without manually checking them all.</a:t>
            </a:r>
          </a:p>
        </p:txBody>
      </p:sp>
      <p:sp>
        <p:nvSpPr>
          <p:cNvPr id="4" name="Slide Number Placeholder 3"/>
          <p:cNvSpPr>
            <a:spLocks noGrp="1"/>
          </p:cNvSpPr>
          <p:nvPr>
            <p:ph type="sldNum" sz="quarter" idx="5"/>
          </p:nvPr>
        </p:nvSpPr>
        <p:spPr/>
        <p:txBody>
          <a:bodyPr/>
          <a:lstStyle/>
          <a:p>
            <a:fld id="{D40C6A29-4676-420C-BBE3-ACC2B80F64D4}" type="slidenum">
              <a:rPr lang="en-US" smtClean="0"/>
              <a:t>12</a:t>
            </a:fld>
            <a:endParaRPr lang="en-US" dirty="0"/>
          </a:p>
        </p:txBody>
      </p:sp>
    </p:spTree>
    <p:extLst>
      <p:ext uri="{BB962C8B-B14F-4D97-AF65-F5344CB8AC3E}">
        <p14:creationId xmlns:p14="http://schemas.microsoft.com/office/powerpoint/2010/main" val="4254211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ignore the percent formatting.  I’m having trouble understanding Matplotlib.</a:t>
            </a:r>
          </a:p>
          <a:p>
            <a:endParaRPr lang="en-US" dirty="0"/>
          </a:p>
          <a:p>
            <a:r>
              <a:rPr lang="en-US" dirty="0"/>
              <a:t>Note the major skew toward 4-5 artists!</a:t>
            </a:r>
          </a:p>
        </p:txBody>
      </p:sp>
      <p:sp>
        <p:nvSpPr>
          <p:cNvPr id="4" name="Slide Number Placeholder 3"/>
          <p:cNvSpPr>
            <a:spLocks noGrp="1"/>
          </p:cNvSpPr>
          <p:nvPr>
            <p:ph type="sldNum" sz="quarter" idx="5"/>
          </p:nvPr>
        </p:nvSpPr>
        <p:spPr/>
        <p:txBody>
          <a:bodyPr/>
          <a:lstStyle/>
          <a:p>
            <a:fld id="{D40C6A29-4676-420C-BBE3-ACC2B80F64D4}" type="slidenum">
              <a:rPr lang="en-US" smtClean="0"/>
              <a:t>14</a:t>
            </a:fld>
            <a:endParaRPr lang="en-US" dirty="0"/>
          </a:p>
        </p:txBody>
      </p:sp>
    </p:spTree>
    <p:extLst>
      <p:ext uri="{BB962C8B-B14F-4D97-AF65-F5344CB8AC3E}">
        <p14:creationId xmlns:p14="http://schemas.microsoft.com/office/powerpoint/2010/main" val="821294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graphs are intentionally horrid (or we’ll go with that, at least).  They are intended to illustrate just how massive this dataset is.</a:t>
            </a:r>
          </a:p>
          <a:p>
            <a:endParaRPr lang="en-US" dirty="0"/>
          </a:p>
          <a:p>
            <a:r>
              <a:rPr lang="en-US" dirty="0"/>
              <a:t>Ideally, my own dataset would match this distribution and cleaning style, but given the time and resources I have, comparing these sets as-is is my best option.</a:t>
            </a:r>
          </a:p>
        </p:txBody>
      </p:sp>
      <p:sp>
        <p:nvSpPr>
          <p:cNvPr id="4" name="Slide Number Placeholder 3"/>
          <p:cNvSpPr>
            <a:spLocks noGrp="1"/>
          </p:cNvSpPr>
          <p:nvPr>
            <p:ph type="sldNum" sz="quarter" idx="5"/>
          </p:nvPr>
        </p:nvSpPr>
        <p:spPr/>
        <p:txBody>
          <a:bodyPr/>
          <a:lstStyle/>
          <a:p>
            <a:fld id="{D40C6A29-4676-420C-BBE3-ACC2B80F64D4}" type="slidenum">
              <a:rPr lang="en-US" smtClean="0"/>
              <a:t>18</a:t>
            </a:fld>
            <a:endParaRPr lang="en-US" dirty="0"/>
          </a:p>
        </p:txBody>
      </p:sp>
    </p:spTree>
    <p:extLst>
      <p:ext uri="{BB962C8B-B14F-4D97-AF65-F5344CB8AC3E}">
        <p14:creationId xmlns:p14="http://schemas.microsoft.com/office/powerpoint/2010/main" val="228600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seem more normal.</a:t>
            </a:r>
          </a:p>
        </p:txBody>
      </p:sp>
      <p:sp>
        <p:nvSpPr>
          <p:cNvPr id="4" name="Slide Number Placeholder 3"/>
          <p:cNvSpPr>
            <a:spLocks noGrp="1"/>
          </p:cNvSpPr>
          <p:nvPr>
            <p:ph type="sldNum" sz="quarter" idx="5"/>
          </p:nvPr>
        </p:nvSpPr>
        <p:spPr/>
        <p:txBody>
          <a:bodyPr/>
          <a:lstStyle/>
          <a:p>
            <a:fld id="{D40C6A29-4676-420C-BBE3-ACC2B80F64D4}" type="slidenum">
              <a:rPr lang="en-US" smtClean="0"/>
              <a:t>20</a:t>
            </a:fld>
            <a:endParaRPr lang="en-US" dirty="0"/>
          </a:p>
        </p:txBody>
      </p:sp>
    </p:spTree>
    <p:extLst>
      <p:ext uri="{BB962C8B-B14F-4D97-AF65-F5344CB8AC3E}">
        <p14:creationId xmlns:p14="http://schemas.microsoft.com/office/powerpoint/2010/main" val="384799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a:t>4/21/2022</a:t>
            </a:r>
            <a:endParaRPr lang="en-US" dirty="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a:t>A Linguistic Look Inside Outsider Music</a:t>
            </a:r>
            <a:endParaRPr lang="en-US" dirty="0"/>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walkerkq/musiclyrics"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genius.com/Wesley-willis-rock-n-roll-mcdonalds-lyrics" TargetMode="Externa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genius.com/Wesley-willis-i-whipped-batmans-ass-lyrics" TargetMode="Externa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genius.com/Icejjfish-on-the-floor-lyric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s://www.tonemadison.com/articles/drape-it-in-color-wesley-willis-chicago-comes-to-mmoca"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britannica.com/art/outsider-art" TargetMode="External"/><Relationship Id="rId1" Type="http://schemas.openxmlformats.org/officeDocument/2006/relationships/slideLayout" Target="../slideLayouts/slideLayout5.xml"/><Relationship Id="rId4" Type="http://schemas.openxmlformats.org/officeDocument/2006/relationships/hyperlink" Target="https://artuk.org/discover/stories/brutal-beauty-the-outsider-art-of-jean-dubuff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strandmagazine.com/single-post/2019/09/04/exploring-outsider-music-an-interview-with-irwin-chusid" TargetMode="External"/><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ategory:Outsider_musicians"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pypi.org/project/lyricsgenius/"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A Linguistic Look Inside Outsider Music</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Emma McKibbin</a:t>
            </a:r>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85A2-3B4F-4636-8BFB-C4F7E004BA1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54444075-0470-44E2-9986-EED7FC77B013}"/>
              </a:ext>
            </a:extLst>
          </p:cNvPr>
          <p:cNvSpPr>
            <a:spLocks noGrp="1"/>
          </p:cNvSpPr>
          <p:nvPr>
            <p:ph idx="1"/>
          </p:nvPr>
        </p:nvSpPr>
        <p:spPr>
          <a:xfrm>
            <a:off x="1181100" y="1791826"/>
            <a:ext cx="9829800" cy="3859742"/>
          </a:xfrm>
        </p:spPr>
        <p:txBody>
          <a:bodyPr>
            <a:normAutofit lnSpcReduction="10000"/>
          </a:bodyPr>
          <a:lstStyle/>
          <a:p>
            <a:r>
              <a:rPr lang="en-US" dirty="0"/>
              <a:t>Load JSONs to data frame</a:t>
            </a:r>
          </a:p>
          <a:p>
            <a:r>
              <a:rPr lang="en-US" b="1" dirty="0">
                <a:solidFill>
                  <a:schemeClr val="accent2"/>
                </a:solidFill>
              </a:rPr>
              <a:t>What needed cleaning?</a:t>
            </a:r>
          </a:p>
          <a:p>
            <a:pPr lvl="1">
              <a:lnSpc>
                <a:spcPct val="100000"/>
              </a:lnSpc>
            </a:pPr>
            <a:r>
              <a:rPr lang="en-US" dirty="0"/>
              <a:t>“</a:t>
            </a:r>
            <a:r>
              <a:rPr lang="en-US" i="1" dirty="0"/>
              <a:t>Song Title </a:t>
            </a:r>
            <a:r>
              <a:rPr lang="en-US" dirty="0"/>
              <a:t>Lyrics” at the beginning of all lyric data</a:t>
            </a:r>
          </a:p>
          <a:p>
            <a:pPr lvl="1">
              <a:lnSpc>
                <a:spcPct val="100000"/>
              </a:lnSpc>
            </a:pPr>
            <a:r>
              <a:rPr lang="en-US" dirty="0"/>
              <a:t>“1Embed” at the end of some lyric data</a:t>
            </a:r>
          </a:p>
          <a:p>
            <a:pPr lvl="1">
              <a:lnSpc>
                <a:spcPct val="100000"/>
              </a:lnSpc>
            </a:pPr>
            <a:r>
              <a:rPr lang="en-US" dirty="0"/>
              <a:t>“Transcription in progress…”</a:t>
            </a:r>
          </a:p>
          <a:p>
            <a:pPr lvl="1">
              <a:lnSpc>
                <a:spcPct val="100000"/>
              </a:lnSpc>
            </a:pPr>
            <a:r>
              <a:rPr lang="en-US" dirty="0"/>
              <a:t>Stripping whitespace</a:t>
            </a:r>
          </a:p>
          <a:p>
            <a:pPr lvl="1">
              <a:lnSpc>
                <a:spcPct val="100000"/>
              </a:lnSpc>
            </a:pPr>
            <a:r>
              <a:rPr lang="en-US" dirty="0"/>
              <a:t>“\n” and other formatting characters</a:t>
            </a:r>
          </a:p>
          <a:p>
            <a:pPr lvl="1">
              <a:lnSpc>
                <a:spcPct val="100000"/>
              </a:lnSpc>
            </a:pPr>
            <a:r>
              <a:rPr lang="en-US" dirty="0"/>
              <a:t>Standardization of punctuation (… and ‘)</a:t>
            </a:r>
          </a:p>
          <a:p>
            <a:pPr lvl="1">
              <a:lnSpc>
                <a:spcPct val="100000"/>
              </a:lnSpc>
            </a:pPr>
            <a:r>
              <a:rPr lang="en-US" dirty="0"/>
              <a:t>Remove empty string lyric entries or “instrumental”</a:t>
            </a:r>
          </a:p>
        </p:txBody>
      </p:sp>
      <p:sp>
        <p:nvSpPr>
          <p:cNvPr id="4" name="Date Placeholder 3">
            <a:extLst>
              <a:ext uri="{FF2B5EF4-FFF2-40B4-BE49-F238E27FC236}">
                <a16:creationId xmlns:a16="http://schemas.microsoft.com/office/drawing/2014/main" id="{02955799-1F7E-4882-8300-56243850259F}"/>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E816B96-57C6-46F5-869A-80D4645599C3}"/>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D8F179E-4AF9-4D4F-919A-7E228289B6C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Tree>
    <p:extLst>
      <p:ext uri="{BB962C8B-B14F-4D97-AF65-F5344CB8AC3E}">
        <p14:creationId xmlns:p14="http://schemas.microsoft.com/office/powerpoint/2010/main" val="294068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C2E7-8618-424A-89B2-890B259C1C2B}"/>
              </a:ext>
            </a:extLst>
          </p:cNvPr>
          <p:cNvSpPr>
            <a:spLocks noGrp="1"/>
          </p:cNvSpPr>
          <p:nvPr>
            <p:ph type="title"/>
          </p:nvPr>
        </p:nvSpPr>
        <p:spPr/>
        <p:txBody>
          <a:bodyPr/>
          <a:lstStyle/>
          <a:p>
            <a:r>
              <a:rPr lang="en-US" dirty="0"/>
              <a:t>What did NOT need cleaning?</a:t>
            </a:r>
          </a:p>
        </p:txBody>
      </p:sp>
      <p:sp>
        <p:nvSpPr>
          <p:cNvPr id="4" name="Date Placeholder 3">
            <a:extLst>
              <a:ext uri="{FF2B5EF4-FFF2-40B4-BE49-F238E27FC236}">
                <a16:creationId xmlns:a16="http://schemas.microsoft.com/office/drawing/2014/main" id="{9354D114-FC3D-4DA9-8778-B33795815D2D}"/>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CF8FD036-9EA6-4581-83EB-7F2F6F5D57FC}"/>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87CD44CB-BCC5-453D-A54E-4ABBE88F1BD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3" name="Content Placeholder 2">
            <a:extLst>
              <a:ext uri="{FF2B5EF4-FFF2-40B4-BE49-F238E27FC236}">
                <a16:creationId xmlns:a16="http://schemas.microsoft.com/office/drawing/2014/main" id="{6FCA26BF-8B78-4853-B3C5-2E70C515BCD0}"/>
              </a:ext>
            </a:extLst>
          </p:cNvPr>
          <p:cNvSpPr>
            <a:spLocks noGrp="1"/>
          </p:cNvSpPr>
          <p:nvPr>
            <p:ph idx="1"/>
          </p:nvPr>
        </p:nvSpPr>
        <p:spPr/>
        <p:txBody>
          <a:bodyPr anchor="ctr"/>
          <a:lstStyle/>
          <a:p>
            <a:pPr marL="0" indent="0">
              <a:buNone/>
            </a:pPr>
            <a:r>
              <a:rPr lang="en-US" dirty="0"/>
              <a:t>Language.  </a:t>
            </a:r>
            <a:r>
              <a:rPr lang="en-US" sz="1600" dirty="0"/>
              <a:t>But I discovered this fact too late </a:t>
            </a:r>
            <a:r>
              <a:rPr lang="en-US" sz="1600" dirty="0">
                <a:sym typeface="Wingdings" panose="05000000000000000000" pitchFamily="2" charset="2"/>
              </a:rPr>
              <a:t></a:t>
            </a:r>
            <a:endParaRPr lang="en-US" dirty="0"/>
          </a:p>
          <a:p>
            <a:pPr lvl="1"/>
            <a:r>
              <a:rPr lang="en-US" dirty="0"/>
              <a:t>I spent too much time on trying to identify non-English lyrics.</a:t>
            </a:r>
          </a:p>
        </p:txBody>
      </p:sp>
    </p:spTree>
    <p:extLst>
      <p:ext uri="{BB962C8B-B14F-4D97-AF65-F5344CB8AC3E}">
        <p14:creationId xmlns:p14="http://schemas.microsoft.com/office/powerpoint/2010/main" val="219039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DF07D8-C0A9-4CCE-86B8-23D65BF3FE4E}"/>
              </a:ext>
            </a:extLst>
          </p:cNvPr>
          <p:cNvSpPr>
            <a:spLocks noGrp="1"/>
          </p:cNvSpPr>
          <p:nvPr>
            <p:ph type="title"/>
          </p:nvPr>
        </p:nvSpPr>
        <p:spPr>
          <a:xfrm>
            <a:off x="838200" y="365125"/>
            <a:ext cx="5393361" cy="1325563"/>
          </a:xfrm>
        </p:spPr>
        <p:txBody>
          <a:bodyPr>
            <a:normAutofit/>
          </a:bodyPr>
          <a:lstStyle/>
          <a:p>
            <a:r>
              <a:rPr lang="en-US" dirty="0"/>
              <a:t>Language Detection!</a:t>
            </a:r>
          </a:p>
        </p:txBody>
      </p:sp>
      <p:sp>
        <p:nvSpPr>
          <p:cNvPr id="15" name="Freeform: Shape 1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D7007E-C38F-4147-920F-B8EBD6A97874}"/>
              </a:ext>
            </a:extLst>
          </p:cNvPr>
          <p:cNvSpPr>
            <a:spLocks noGrp="1"/>
          </p:cNvSpPr>
          <p:nvPr>
            <p:ph idx="1"/>
          </p:nvPr>
        </p:nvSpPr>
        <p:spPr>
          <a:xfrm>
            <a:off x="838200" y="1825625"/>
            <a:ext cx="5393361" cy="4351338"/>
          </a:xfrm>
        </p:spPr>
        <p:txBody>
          <a:bodyPr>
            <a:normAutofit/>
          </a:bodyPr>
          <a:lstStyle/>
          <a:p>
            <a:pPr marL="0" indent="0">
              <a:buNone/>
            </a:pPr>
            <a:r>
              <a:rPr lang="en-US" sz="2000" b="1" dirty="0"/>
              <a:t>Rudimentary Version:</a:t>
            </a:r>
          </a:p>
          <a:p>
            <a:r>
              <a:rPr lang="en-US" sz="2000" dirty="0"/>
              <a:t>Detecting characters that can’t be encoded in ASCII</a:t>
            </a:r>
          </a:p>
          <a:p>
            <a:pPr lvl="1"/>
            <a:r>
              <a:rPr lang="en-US" sz="2000" dirty="0"/>
              <a:t>More useful for detecting unanticipated formatting characters</a:t>
            </a:r>
          </a:p>
          <a:p>
            <a:pPr lvl="1"/>
            <a:r>
              <a:rPr lang="en-US" sz="2000" dirty="0"/>
              <a:t>Difficult to find a % non-English cutoff</a:t>
            </a:r>
          </a:p>
          <a:p>
            <a:pPr marL="457200" lvl="1" indent="0">
              <a:buNone/>
            </a:pPr>
            <a:endParaRPr lang="en-US" sz="2000" dirty="0"/>
          </a:p>
          <a:p>
            <a:pPr marL="0" indent="0">
              <a:buNone/>
            </a:pPr>
            <a:r>
              <a:rPr lang="en-US" sz="2000" b="1" dirty="0" err="1"/>
              <a:t>spaCy</a:t>
            </a:r>
            <a:r>
              <a:rPr lang="en-US" sz="2000" b="1" dirty="0"/>
              <a:t> Language Detector:</a:t>
            </a:r>
          </a:p>
          <a:p>
            <a:r>
              <a:rPr lang="en-US" sz="2000" dirty="0"/>
              <a:t>Better at guaranteeing a fully English dataset</a:t>
            </a:r>
          </a:p>
          <a:p>
            <a:pPr lvl="1"/>
            <a:r>
              <a:rPr lang="en-US" sz="2000" dirty="0"/>
              <a:t>However, many false positives </a:t>
            </a:r>
            <a:r>
              <a:rPr lang="en-US" sz="2000" dirty="0">
                <a:sym typeface="Wingdings" panose="05000000000000000000" pitchFamily="2" charset="2"/>
              </a:rPr>
              <a:t></a:t>
            </a:r>
          </a:p>
          <a:p>
            <a:pPr lvl="1"/>
            <a:r>
              <a:rPr lang="en-US" sz="2000" dirty="0">
                <a:sym typeface="Wingdings" panose="05000000000000000000" pitchFamily="2" charset="2"/>
              </a:rPr>
              <a:t>Removed Swedish and Japanese</a:t>
            </a:r>
            <a:endParaRPr lang="en-US" sz="2000" dirty="0"/>
          </a:p>
        </p:txBody>
      </p:sp>
      <p:sp>
        <p:nvSpPr>
          <p:cNvPr id="17" name="Oval 1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Text, letter&#10;&#10;Description automatically generated">
            <a:extLst>
              <a:ext uri="{FF2B5EF4-FFF2-40B4-BE49-F238E27FC236}">
                <a16:creationId xmlns:a16="http://schemas.microsoft.com/office/drawing/2014/main" id="{C3C49BCB-E31B-4FA6-8D74-237D01BA7542}"/>
              </a:ext>
            </a:extLst>
          </p:cNvPr>
          <p:cNvPicPr>
            <a:picLocks noChangeAspect="1"/>
          </p:cNvPicPr>
          <p:nvPr/>
        </p:nvPicPr>
        <p:blipFill>
          <a:blip r:embed="rId3"/>
          <a:stretch>
            <a:fillRect/>
          </a:stretch>
        </p:blipFill>
        <p:spPr>
          <a:xfrm>
            <a:off x="6531116" y="2084152"/>
            <a:ext cx="5382217" cy="2852575"/>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9" name="Freeform: Shape 1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3274AC98-3D73-4AF7-A002-CDE93C0E03F7}"/>
              </a:ext>
            </a:extLst>
          </p:cNvPr>
          <p:cNvSpPr>
            <a:spLocks noGrp="1"/>
          </p:cNvSpPr>
          <p:nvPr>
            <p:ph type="dt" sz="half" idx="10"/>
          </p:nvPr>
        </p:nvSpPr>
        <p:spPr>
          <a:xfrm>
            <a:off x="838200" y="6356350"/>
            <a:ext cx="1905000" cy="365125"/>
          </a:xfrm>
        </p:spPr>
        <p:txBody>
          <a:bodyPr>
            <a:normAutofit/>
          </a:bodyPr>
          <a:lstStyle/>
          <a:p>
            <a:pPr>
              <a:spcAft>
                <a:spcPts val="600"/>
              </a:spcAft>
              <a:defRPr/>
            </a:pPr>
            <a:r>
              <a:rPr lang="en-US">
                <a:solidFill>
                  <a:prstClr val="black">
                    <a:tint val="75000"/>
                  </a:prstClr>
                </a:solidFill>
              </a:rPr>
              <a:t>4/21/2022</a:t>
            </a:r>
          </a:p>
        </p:txBody>
      </p:sp>
      <p:sp>
        <p:nvSpPr>
          <p:cNvPr id="5" name="Footer Placeholder 4">
            <a:extLst>
              <a:ext uri="{FF2B5EF4-FFF2-40B4-BE49-F238E27FC236}">
                <a16:creationId xmlns:a16="http://schemas.microsoft.com/office/drawing/2014/main" id="{74E9AD47-A4AF-4809-8A3E-E6D42DB48C5C}"/>
              </a:ext>
            </a:extLst>
          </p:cNvPr>
          <p:cNvSpPr>
            <a:spLocks noGrp="1"/>
          </p:cNvSpPr>
          <p:nvPr>
            <p:ph type="ftr" sz="quarter" idx="11"/>
          </p:nvPr>
        </p:nvSpPr>
        <p:spPr>
          <a:xfrm>
            <a:off x="2858610" y="6356350"/>
            <a:ext cx="3372951" cy="365125"/>
          </a:xfrm>
        </p:spPr>
        <p:txBody>
          <a:bodyPr>
            <a:normAutofit/>
          </a:bodyPr>
          <a:lstStyle/>
          <a:p>
            <a:pPr algn="r">
              <a:spcAft>
                <a:spcPts val="600"/>
              </a:spcAft>
              <a:defRPr/>
            </a:pPr>
            <a:r>
              <a:rPr lang="en-US">
                <a:solidFill>
                  <a:prstClr val="black">
                    <a:tint val="75000"/>
                  </a:prstClr>
                </a:solidFill>
              </a:rPr>
              <a:t>A Linguistic Look Inside Outsider Music</a:t>
            </a:r>
          </a:p>
        </p:txBody>
      </p:sp>
      <p:sp>
        <p:nvSpPr>
          <p:cNvPr id="23" name="Freeform: Shape 2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BD2C24A-F97B-4B94-B04A-4CA246CEE6C7}"/>
              </a:ext>
            </a:extLst>
          </p:cNvPr>
          <p:cNvSpPr>
            <a:spLocks noGrp="1"/>
          </p:cNvSpPr>
          <p:nvPr>
            <p:ph type="sldNum" sz="quarter" idx="12"/>
          </p:nvPr>
        </p:nvSpPr>
        <p:spPr>
          <a:xfrm>
            <a:off x="10030244" y="6356350"/>
            <a:ext cx="132355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12</a:t>
            </a:fld>
            <a:endParaRPr lang="en-US">
              <a:solidFill>
                <a:prstClr val="black">
                  <a:tint val="75000"/>
                </a:prstClr>
              </a:solidFill>
            </a:endParaRPr>
          </a:p>
        </p:txBody>
      </p:sp>
      <p:sp>
        <p:nvSpPr>
          <p:cNvPr id="27" name="Freeform: Shape 2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725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57EA44-74B9-4901-ACDF-A3B09F9E1B43}"/>
              </a:ext>
            </a:extLst>
          </p:cNvPr>
          <p:cNvSpPr>
            <a:spLocks noGrp="1"/>
          </p:cNvSpPr>
          <p:nvPr>
            <p:ph type="title"/>
          </p:nvPr>
        </p:nvSpPr>
        <p:spPr>
          <a:xfrm>
            <a:off x="3316224" y="1309182"/>
            <a:ext cx="5559552" cy="2514600"/>
          </a:xfrm>
        </p:spPr>
        <p:txBody>
          <a:bodyPr/>
          <a:lstStyle/>
          <a:p>
            <a:r>
              <a:rPr lang="en-US" dirty="0"/>
              <a:t>Analysis</a:t>
            </a:r>
          </a:p>
        </p:txBody>
      </p:sp>
      <p:sp>
        <p:nvSpPr>
          <p:cNvPr id="4" name="Date Placeholder 3">
            <a:extLst>
              <a:ext uri="{FF2B5EF4-FFF2-40B4-BE49-F238E27FC236}">
                <a16:creationId xmlns:a16="http://schemas.microsoft.com/office/drawing/2014/main" id="{292BBA4B-153A-436E-9698-D16A6416B46E}"/>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52DA8CB0-EE1A-4716-9BBA-63FD76074BE8}"/>
              </a:ext>
            </a:extLst>
          </p:cNvPr>
          <p:cNvSpPr>
            <a:spLocks noGrp="1"/>
          </p:cNvSpPr>
          <p:nvPr>
            <p:ph type="ftr" sz="quarter" idx="4294967295"/>
          </p:nvPr>
        </p:nvSpPr>
        <p:spPr>
          <a:xfrm>
            <a:off x="0" y="6356350"/>
            <a:ext cx="4114800" cy="365125"/>
          </a:xfrm>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5C16886-E991-4452-92D0-B3E7D7BAA793}"/>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391677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C493-6056-45C8-85B7-E04E89D10291}"/>
              </a:ext>
            </a:extLst>
          </p:cNvPr>
          <p:cNvSpPr>
            <a:spLocks noGrp="1"/>
          </p:cNvSpPr>
          <p:nvPr>
            <p:ph type="title"/>
          </p:nvPr>
        </p:nvSpPr>
        <p:spPr/>
        <p:txBody>
          <a:bodyPr/>
          <a:lstStyle/>
          <a:p>
            <a:r>
              <a:rPr lang="en-US" dirty="0"/>
              <a:t>Beginning Analysis</a:t>
            </a:r>
          </a:p>
        </p:txBody>
      </p:sp>
      <p:sp>
        <p:nvSpPr>
          <p:cNvPr id="6" name="Content Placeholder 5">
            <a:extLst>
              <a:ext uri="{FF2B5EF4-FFF2-40B4-BE49-F238E27FC236}">
                <a16:creationId xmlns:a16="http://schemas.microsoft.com/office/drawing/2014/main" id="{BA01CCDE-CE1B-4BA0-A925-134FB78E17BF}"/>
              </a:ext>
            </a:extLst>
          </p:cNvPr>
          <p:cNvSpPr>
            <a:spLocks noGrp="1"/>
          </p:cNvSpPr>
          <p:nvPr>
            <p:ph idx="1"/>
          </p:nvPr>
        </p:nvSpPr>
        <p:spPr>
          <a:xfrm>
            <a:off x="1179576" y="1911096"/>
            <a:ext cx="5539276" cy="3859742"/>
          </a:xfrm>
        </p:spPr>
        <p:txBody>
          <a:bodyPr/>
          <a:lstStyle/>
          <a:p>
            <a:r>
              <a:rPr lang="en-US" dirty="0"/>
              <a:t>3,102 lyric entries</a:t>
            </a:r>
          </a:p>
          <a:p>
            <a:r>
              <a:rPr lang="en-US" dirty="0"/>
              <a:t>62 unique artists</a:t>
            </a:r>
          </a:p>
          <a:p>
            <a:pPr lvl="1"/>
            <a:r>
              <a:rPr lang="en-US" dirty="0"/>
              <a:t>561 songs by Wesley Willis (18.1%)</a:t>
            </a:r>
          </a:p>
          <a:p>
            <a:endParaRPr lang="en-US" dirty="0"/>
          </a:p>
        </p:txBody>
      </p:sp>
      <p:sp>
        <p:nvSpPr>
          <p:cNvPr id="3" name="Date Placeholder 2">
            <a:extLst>
              <a:ext uri="{FF2B5EF4-FFF2-40B4-BE49-F238E27FC236}">
                <a16:creationId xmlns:a16="http://schemas.microsoft.com/office/drawing/2014/main" id="{5D617D72-A75E-478B-800E-DB0000952A83}"/>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DC0FEAE-0E44-4EF1-8B93-058600C0450F}"/>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070946D-561E-4B60-8B06-D7698FDEF84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pic>
        <p:nvPicPr>
          <p:cNvPr id="8" name="Picture 7" descr="Chart, pie chart&#10;&#10;Description automatically generated">
            <a:extLst>
              <a:ext uri="{FF2B5EF4-FFF2-40B4-BE49-F238E27FC236}">
                <a16:creationId xmlns:a16="http://schemas.microsoft.com/office/drawing/2014/main" id="{11C270D2-076D-4D67-95E3-791BAC07229E}"/>
              </a:ext>
            </a:extLst>
          </p:cNvPr>
          <p:cNvPicPr>
            <a:picLocks noChangeAspect="1"/>
          </p:cNvPicPr>
          <p:nvPr/>
        </p:nvPicPr>
        <p:blipFill>
          <a:blip r:embed="rId3"/>
          <a:stretch>
            <a:fillRect/>
          </a:stretch>
        </p:blipFill>
        <p:spPr>
          <a:xfrm>
            <a:off x="7179385" y="1777565"/>
            <a:ext cx="4954306" cy="3302870"/>
          </a:xfrm>
          <a:prstGeom prst="rect">
            <a:avLst/>
          </a:prstGeom>
        </p:spPr>
      </p:pic>
    </p:spTree>
    <p:extLst>
      <p:ext uri="{BB962C8B-B14F-4D97-AF65-F5344CB8AC3E}">
        <p14:creationId xmlns:p14="http://schemas.microsoft.com/office/powerpoint/2010/main" val="102881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903FEE-DA5D-45B5-B1D3-DC58528FCE6F}"/>
              </a:ext>
            </a:extLst>
          </p:cNvPr>
          <p:cNvSpPr>
            <a:spLocks noGrp="1"/>
          </p:cNvSpPr>
          <p:nvPr>
            <p:ph type="title"/>
          </p:nvPr>
        </p:nvSpPr>
        <p:spPr>
          <a:xfrm>
            <a:off x="6769570" y="530578"/>
            <a:ext cx="4771178" cy="1160110"/>
          </a:xfrm>
        </p:spPr>
        <p:txBody>
          <a:bodyPr>
            <a:normAutofit/>
          </a:bodyPr>
          <a:lstStyle/>
          <a:p>
            <a:r>
              <a:rPr lang="en-US" sz="3700" dirty="0"/>
              <a:t>Token Count Distribution</a:t>
            </a:r>
          </a:p>
        </p:txBody>
      </p:sp>
      <p:pic>
        <p:nvPicPr>
          <p:cNvPr id="8" name="Picture 7" descr="Chart, box and whisker chart&#10;&#10;Description automatically generated">
            <a:extLst>
              <a:ext uri="{FF2B5EF4-FFF2-40B4-BE49-F238E27FC236}">
                <a16:creationId xmlns:a16="http://schemas.microsoft.com/office/drawing/2014/main" id="{A4F49522-10C4-44A3-A7A7-8375F6C53B8A}"/>
              </a:ext>
            </a:extLst>
          </p:cNvPr>
          <p:cNvPicPr>
            <a:picLocks noChangeAspect="1"/>
          </p:cNvPicPr>
          <p:nvPr/>
        </p:nvPicPr>
        <p:blipFill>
          <a:blip r:embed="rId2"/>
          <a:stretch>
            <a:fillRect/>
          </a:stretch>
        </p:blipFill>
        <p:spPr>
          <a:xfrm>
            <a:off x="838199" y="1733697"/>
            <a:ext cx="5440195" cy="3277716"/>
          </a:xfrm>
          <a:custGeom>
            <a:avLst/>
            <a:gdLst>
              <a:gd name="connsiteX0" fmla="*/ 95583 w 5440195"/>
              <a:gd name="connsiteY0" fmla="*/ 0 h 3277716"/>
              <a:gd name="connsiteX1" fmla="*/ 594241 w 5440195"/>
              <a:gd name="connsiteY1" fmla="*/ 0 h 3277716"/>
              <a:gd name="connsiteX2" fmla="*/ 1145389 w 5440195"/>
              <a:gd name="connsiteY2" fmla="*/ 0 h 3277716"/>
              <a:gd name="connsiteX3" fmla="*/ 1801517 w 5440195"/>
              <a:gd name="connsiteY3" fmla="*/ 0 h 3277716"/>
              <a:gd name="connsiteX4" fmla="*/ 2300175 w 5440195"/>
              <a:gd name="connsiteY4" fmla="*/ 0 h 3277716"/>
              <a:gd name="connsiteX5" fmla="*/ 2798832 w 5440195"/>
              <a:gd name="connsiteY5" fmla="*/ 0 h 3277716"/>
              <a:gd name="connsiteX6" fmla="*/ 3297490 w 5440195"/>
              <a:gd name="connsiteY6" fmla="*/ 0 h 3277716"/>
              <a:gd name="connsiteX7" fmla="*/ 3901128 w 5440195"/>
              <a:gd name="connsiteY7" fmla="*/ 0 h 3277716"/>
              <a:gd name="connsiteX8" fmla="*/ 4662237 w 5440195"/>
              <a:gd name="connsiteY8" fmla="*/ 0 h 3277716"/>
              <a:gd name="connsiteX9" fmla="*/ 5344611 w 5440195"/>
              <a:gd name="connsiteY9" fmla="*/ 0 h 3277716"/>
              <a:gd name="connsiteX10" fmla="*/ 5440195 w 5440195"/>
              <a:gd name="connsiteY10" fmla="*/ 48179 h 3277716"/>
              <a:gd name="connsiteX11" fmla="*/ 5440195 w 5440195"/>
              <a:gd name="connsiteY11" fmla="*/ 748078 h 3277716"/>
              <a:gd name="connsiteX12" fmla="*/ 5440195 w 5440195"/>
              <a:gd name="connsiteY12" fmla="*/ 1288908 h 3277716"/>
              <a:gd name="connsiteX13" fmla="*/ 5440195 w 5440195"/>
              <a:gd name="connsiteY13" fmla="*/ 1861552 h 3277716"/>
              <a:gd name="connsiteX14" fmla="*/ 5440195 w 5440195"/>
              <a:gd name="connsiteY14" fmla="*/ 2497824 h 3277716"/>
              <a:gd name="connsiteX15" fmla="*/ 5440195 w 5440195"/>
              <a:gd name="connsiteY15" fmla="*/ 3229536 h 3277716"/>
              <a:gd name="connsiteX16" fmla="*/ 5344611 w 5440195"/>
              <a:gd name="connsiteY16" fmla="*/ 3277716 h 3277716"/>
              <a:gd name="connsiteX17" fmla="*/ 4635992 w 5440195"/>
              <a:gd name="connsiteY17" fmla="*/ 3277716 h 3277716"/>
              <a:gd name="connsiteX18" fmla="*/ 4032354 w 5440195"/>
              <a:gd name="connsiteY18" fmla="*/ 3277716 h 3277716"/>
              <a:gd name="connsiteX19" fmla="*/ 3428716 w 5440195"/>
              <a:gd name="connsiteY19" fmla="*/ 3277716 h 3277716"/>
              <a:gd name="connsiteX20" fmla="*/ 2772587 w 5440195"/>
              <a:gd name="connsiteY20" fmla="*/ 3277716 h 3277716"/>
              <a:gd name="connsiteX21" fmla="*/ 2168949 w 5440195"/>
              <a:gd name="connsiteY21" fmla="*/ 3277716 h 3277716"/>
              <a:gd name="connsiteX22" fmla="*/ 1617801 w 5440195"/>
              <a:gd name="connsiteY22" fmla="*/ 3277716 h 3277716"/>
              <a:gd name="connsiteX23" fmla="*/ 1066653 w 5440195"/>
              <a:gd name="connsiteY23" fmla="*/ 3277716 h 3277716"/>
              <a:gd name="connsiteX24" fmla="*/ 95583 w 5440195"/>
              <a:gd name="connsiteY24" fmla="*/ 3277716 h 3277716"/>
              <a:gd name="connsiteX25" fmla="*/ 0 w 5440195"/>
              <a:gd name="connsiteY25" fmla="*/ 3229536 h 3277716"/>
              <a:gd name="connsiteX26" fmla="*/ 0 w 5440195"/>
              <a:gd name="connsiteY26" fmla="*/ 2656892 h 3277716"/>
              <a:gd name="connsiteX27" fmla="*/ 0 w 5440195"/>
              <a:gd name="connsiteY27" fmla="*/ 2020620 h 3277716"/>
              <a:gd name="connsiteX28" fmla="*/ 0 w 5440195"/>
              <a:gd name="connsiteY28" fmla="*/ 1416163 h 3277716"/>
              <a:gd name="connsiteX29" fmla="*/ 0 w 5440195"/>
              <a:gd name="connsiteY29" fmla="*/ 843518 h 3277716"/>
              <a:gd name="connsiteX30" fmla="*/ 0 w 5440195"/>
              <a:gd name="connsiteY30" fmla="*/ 48179 h 3277716"/>
              <a:gd name="connsiteX31" fmla="*/ 95583 w 5440195"/>
              <a:gd name="connsiteY31" fmla="*/ 0 h 327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40195" h="3277716" fill="none" extrusionOk="0">
                <a:moveTo>
                  <a:pt x="95583" y="0"/>
                </a:moveTo>
                <a:cubicBezTo>
                  <a:pt x="252787" y="1382"/>
                  <a:pt x="456871" y="-10101"/>
                  <a:pt x="594241" y="0"/>
                </a:cubicBezTo>
                <a:cubicBezTo>
                  <a:pt x="731611" y="10101"/>
                  <a:pt x="957875" y="5801"/>
                  <a:pt x="1145389" y="0"/>
                </a:cubicBezTo>
                <a:cubicBezTo>
                  <a:pt x="1332903" y="-5801"/>
                  <a:pt x="1491007" y="7428"/>
                  <a:pt x="1801517" y="0"/>
                </a:cubicBezTo>
                <a:cubicBezTo>
                  <a:pt x="2112027" y="-7428"/>
                  <a:pt x="2141074" y="6902"/>
                  <a:pt x="2300175" y="0"/>
                </a:cubicBezTo>
                <a:cubicBezTo>
                  <a:pt x="2459276" y="-6902"/>
                  <a:pt x="2579305" y="6379"/>
                  <a:pt x="2798832" y="0"/>
                </a:cubicBezTo>
                <a:cubicBezTo>
                  <a:pt x="3018359" y="-6379"/>
                  <a:pt x="3092506" y="-1098"/>
                  <a:pt x="3297490" y="0"/>
                </a:cubicBezTo>
                <a:cubicBezTo>
                  <a:pt x="3502474" y="1098"/>
                  <a:pt x="3695554" y="-14228"/>
                  <a:pt x="3901128" y="0"/>
                </a:cubicBezTo>
                <a:cubicBezTo>
                  <a:pt x="4106702" y="14228"/>
                  <a:pt x="4421998" y="10759"/>
                  <a:pt x="4662237" y="0"/>
                </a:cubicBezTo>
                <a:cubicBezTo>
                  <a:pt x="4902476" y="-10759"/>
                  <a:pt x="5150822" y="6309"/>
                  <a:pt x="5344611" y="0"/>
                </a:cubicBezTo>
                <a:cubicBezTo>
                  <a:pt x="5399501" y="1851"/>
                  <a:pt x="5437233" y="18261"/>
                  <a:pt x="5440195" y="48179"/>
                </a:cubicBezTo>
                <a:cubicBezTo>
                  <a:pt x="5409112" y="390569"/>
                  <a:pt x="5431291" y="421588"/>
                  <a:pt x="5440195" y="748078"/>
                </a:cubicBezTo>
                <a:cubicBezTo>
                  <a:pt x="5449099" y="1074568"/>
                  <a:pt x="5414528" y="1084218"/>
                  <a:pt x="5440195" y="1288908"/>
                </a:cubicBezTo>
                <a:cubicBezTo>
                  <a:pt x="5465863" y="1493598"/>
                  <a:pt x="5424532" y="1665051"/>
                  <a:pt x="5440195" y="1861552"/>
                </a:cubicBezTo>
                <a:cubicBezTo>
                  <a:pt x="5455858" y="2058053"/>
                  <a:pt x="5425919" y="2230885"/>
                  <a:pt x="5440195" y="2497824"/>
                </a:cubicBezTo>
                <a:cubicBezTo>
                  <a:pt x="5454471" y="2764763"/>
                  <a:pt x="5458799" y="3015146"/>
                  <a:pt x="5440195" y="3229536"/>
                </a:cubicBezTo>
                <a:cubicBezTo>
                  <a:pt x="5437430" y="3257048"/>
                  <a:pt x="5395508" y="3268411"/>
                  <a:pt x="5344611" y="3277716"/>
                </a:cubicBezTo>
                <a:cubicBezTo>
                  <a:pt x="5031233" y="3292417"/>
                  <a:pt x="4782107" y="3289741"/>
                  <a:pt x="4635992" y="3277716"/>
                </a:cubicBezTo>
                <a:cubicBezTo>
                  <a:pt x="4489877" y="3265691"/>
                  <a:pt x="4315243" y="3273297"/>
                  <a:pt x="4032354" y="3277716"/>
                </a:cubicBezTo>
                <a:cubicBezTo>
                  <a:pt x="3749465" y="3282135"/>
                  <a:pt x="3570982" y="3254186"/>
                  <a:pt x="3428716" y="3277716"/>
                </a:cubicBezTo>
                <a:cubicBezTo>
                  <a:pt x="3286450" y="3301246"/>
                  <a:pt x="3043441" y="3303008"/>
                  <a:pt x="2772587" y="3277716"/>
                </a:cubicBezTo>
                <a:cubicBezTo>
                  <a:pt x="2501733" y="3252424"/>
                  <a:pt x="2318725" y="3278966"/>
                  <a:pt x="2168949" y="3277716"/>
                </a:cubicBezTo>
                <a:cubicBezTo>
                  <a:pt x="2019173" y="3276466"/>
                  <a:pt x="1842675" y="3256982"/>
                  <a:pt x="1617801" y="3277716"/>
                </a:cubicBezTo>
                <a:cubicBezTo>
                  <a:pt x="1392927" y="3298450"/>
                  <a:pt x="1321315" y="3259138"/>
                  <a:pt x="1066653" y="3277716"/>
                </a:cubicBezTo>
                <a:cubicBezTo>
                  <a:pt x="811991" y="3296294"/>
                  <a:pt x="513136" y="3324228"/>
                  <a:pt x="95583" y="3277716"/>
                </a:cubicBezTo>
                <a:cubicBezTo>
                  <a:pt x="45139" y="3279606"/>
                  <a:pt x="821" y="3254787"/>
                  <a:pt x="0" y="3229536"/>
                </a:cubicBezTo>
                <a:cubicBezTo>
                  <a:pt x="28022" y="2946428"/>
                  <a:pt x="-11213" y="2830773"/>
                  <a:pt x="0" y="2656892"/>
                </a:cubicBezTo>
                <a:cubicBezTo>
                  <a:pt x="11213" y="2483011"/>
                  <a:pt x="-25372" y="2219773"/>
                  <a:pt x="0" y="2020620"/>
                </a:cubicBezTo>
                <a:cubicBezTo>
                  <a:pt x="25372" y="1821467"/>
                  <a:pt x="2260" y="1629154"/>
                  <a:pt x="0" y="1416163"/>
                </a:cubicBezTo>
                <a:cubicBezTo>
                  <a:pt x="-2260" y="1203172"/>
                  <a:pt x="-1681" y="1002106"/>
                  <a:pt x="0" y="843518"/>
                </a:cubicBezTo>
                <a:cubicBezTo>
                  <a:pt x="1681" y="684931"/>
                  <a:pt x="16541" y="282207"/>
                  <a:pt x="0" y="48179"/>
                </a:cubicBezTo>
                <a:cubicBezTo>
                  <a:pt x="1998" y="24510"/>
                  <a:pt x="41515" y="-5650"/>
                  <a:pt x="95583" y="0"/>
                </a:cubicBezTo>
                <a:close/>
              </a:path>
              <a:path w="5440195" h="3277716" stroke="0" extrusionOk="0">
                <a:moveTo>
                  <a:pt x="95583" y="0"/>
                </a:moveTo>
                <a:cubicBezTo>
                  <a:pt x="289999" y="-25747"/>
                  <a:pt x="587381" y="30224"/>
                  <a:pt x="804202" y="0"/>
                </a:cubicBezTo>
                <a:cubicBezTo>
                  <a:pt x="1021023" y="-30224"/>
                  <a:pt x="1296934" y="32311"/>
                  <a:pt x="1565311" y="0"/>
                </a:cubicBezTo>
                <a:cubicBezTo>
                  <a:pt x="1833688" y="-32311"/>
                  <a:pt x="2023879" y="-12717"/>
                  <a:pt x="2273930" y="0"/>
                </a:cubicBezTo>
                <a:cubicBezTo>
                  <a:pt x="2523981" y="12717"/>
                  <a:pt x="2673903" y="10476"/>
                  <a:pt x="3035039" y="0"/>
                </a:cubicBezTo>
                <a:cubicBezTo>
                  <a:pt x="3396175" y="-10476"/>
                  <a:pt x="3558004" y="-21288"/>
                  <a:pt x="3691167" y="0"/>
                </a:cubicBezTo>
                <a:cubicBezTo>
                  <a:pt x="3824330" y="21288"/>
                  <a:pt x="4036565" y="-25087"/>
                  <a:pt x="4242315" y="0"/>
                </a:cubicBezTo>
                <a:cubicBezTo>
                  <a:pt x="4448065" y="25087"/>
                  <a:pt x="5040307" y="19733"/>
                  <a:pt x="5344611" y="0"/>
                </a:cubicBezTo>
                <a:cubicBezTo>
                  <a:pt x="5398855" y="-3798"/>
                  <a:pt x="5435721" y="24439"/>
                  <a:pt x="5440195" y="48179"/>
                </a:cubicBezTo>
                <a:cubicBezTo>
                  <a:pt x="5441454" y="268832"/>
                  <a:pt x="5472084" y="561453"/>
                  <a:pt x="5440195" y="716264"/>
                </a:cubicBezTo>
                <a:cubicBezTo>
                  <a:pt x="5408306" y="871075"/>
                  <a:pt x="5430616" y="1053149"/>
                  <a:pt x="5440195" y="1257095"/>
                </a:cubicBezTo>
                <a:cubicBezTo>
                  <a:pt x="5449774" y="1461041"/>
                  <a:pt x="5436176" y="1664808"/>
                  <a:pt x="5440195" y="1861552"/>
                </a:cubicBezTo>
                <a:cubicBezTo>
                  <a:pt x="5444214" y="2058296"/>
                  <a:pt x="5452554" y="2318889"/>
                  <a:pt x="5440195" y="2466010"/>
                </a:cubicBezTo>
                <a:cubicBezTo>
                  <a:pt x="5427836" y="2613131"/>
                  <a:pt x="5413910" y="2861031"/>
                  <a:pt x="5440195" y="3229536"/>
                </a:cubicBezTo>
                <a:cubicBezTo>
                  <a:pt x="5439656" y="3253176"/>
                  <a:pt x="5394638" y="3287087"/>
                  <a:pt x="5344611" y="3277716"/>
                </a:cubicBezTo>
                <a:cubicBezTo>
                  <a:pt x="5175918" y="3299425"/>
                  <a:pt x="4886073" y="3266728"/>
                  <a:pt x="4740973" y="3277716"/>
                </a:cubicBezTo>
                <a:cubicBezTo>
                  <a:pt x="4595873" y="3288704"/>
                  <a:pt x="4387501" y="3297523"/>
                  <a:pt x="4242315" y="3277716"/>
                </a:cubicBezTo>
                <a:cubicBezTo>
                  <a:pt x="4097129" y="3257909"/>
                  <a:pt x="3718699" y="3294484"/>
                  <a:pt x="3533696" y="3277716"/>
                </a:cubicBezTo>
                <a:cubicBezTo>
                  <a:pt x="3348693" y="3260948"/>
                  <a:pt x="3084432" y="3248414"/>
                  <a:pt x="2930058" y="3277716"/>
                </a:cubicBezTo>
                <a:cubicBezTo>
                  <a:pt x="2775684" y="3307018"/>
                  <a:pt x="2496823" y="3274885"/>
                  <a:pt x="2273930" y="3277716"/>
                </a:cubicBezTo>
                <a:cubicBezTo>
                  <a:pt x="2051037" y="3280547"/>
                  <a:pt x="2000162" y="3290773"/>
                  <a:pt x="1775272" y="3277716"/>
                </a:cubicBezTo>
                <a:cubicBezTo>
                  <a:pt x="1550382" y="3264659"/>
                  <a:pt x="1282777" y="3272415"/>
                  <a:pt x="1119143" y="3277716"/>
                </a:cubicBezTo>
                <a:cubicBezTo>
                  <a:pt x="955509" y="3283017"/>
                  <a:pt x="483482" y="3313575"/>
                  <a:pt x="95583" y="3277716"/>
                </a:cubicBezTo>
                <a:cubicBezTo>
                  <a:pt x="39870" y="3278111"/>
                  <a:pt x="-3219" y="3256476"/>
                  <a:pt x="0" y="3229536"/>
                </a:cubicBezTo>
                <a:cubicBezTo>
                  <a:pt x="-21665" y="3045684"/>
                  <a:pt x="11593" y="2820402"/>
                  <a:pt x="0" y="2688705"/>
                </a:cubicBezTo>
                <a:cubicBezTo>
                  <a:pt x="-11593" y="2557008"/>
                  <a:pt x="1302" y="2366755"/>
                  <a:pt x="0" y="2052434"/>
                </a:cubicBezTo>
                <a:cubicBezTo>
                  <a:pt x="-1302" y="1738113"/>
                  <a:pt x="-7493" y="1725701"/>
                  <a:pt x="0" y="1511603"/>
                </a:cubicBezTo>
                <a:cubicBezTo>
                  <a:pt x="7493" y="1297505"/>
                  <a:pt x="19038" y="1088179"/>
                  <a:pt x="0" y="843518"/>
                </a:cubicBezTo>
                <a:cubicBezTo>
                  <a:pt x="-19038" y="598857"/>
                  <a:pt x="-2289" y="319030"/>
                  <a:pt x="0" y="48179"/>
                </a:cubicBezTo>
                <a:cubicBezTo>
                  <a:pt x="32" y="20080"/>
                  <a:pt x="42519" y="1189"/>
                  <a:pt x="95583" y="0"/>
                </a:cubicBezTo>
                <a:close/>
              </a:path>
            </a:pathLst>
          </a:custGeom>
          <a:ln w="38100">
            <a:solidFill>
              <a:schemeClr val="accent2"/>
            </a:solidFill>
            <a:extLst>
              <a:ext uri="{C807C97D-BFC1-408E-A445-0C87EB9F89A2}">
                <ask:lineSketchStyleProps xmlns:ask="http://schemas.microsoft.com/office/drawing/2018/sketchyshapes" sd="2937026978">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sk:type>
                    <ask:lineSketchFreehand/>
                  </ask:type>
                </ask:lineSketchStyleProps>
              </a:ext>
            </a:extLst>
          </a:ln>
        </p:spPr>
      </p:pic>
      <p:sp>
        <p:nvSpPr>
          <p:cNvPr id="22" name="Arc 2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3" name="Content Placeholder 2">
            <a:extLst>
              <a:ext uri="{FF2B5EF4-FFF2-40B4-BE49-F238E27FC236}">
                <a16:creationId xmlns:a16="http://schemas.microsoft.com/office/drawing/2014/main" id="{A5B4704C-1C24-4506-B80D-2DB0E23750C1}"/>
              </a:ext>
            </a:extLst>
          </p:cNvPr>
          <p:cNvSpPr>
            <a:spLocks noGrp="1"/>
          </p:cNvSpPr>
          <p:nvPr>
            <p:ph idx="1"/>
          </p:nvPr>
        </p:nvSpPr>
        <p:spPr>
          <a:xfrm>
            <a:off x="6769570" y="1825625"/>
            <a:ext cx="4771178" cy="4388908"/>
          </a:xfrm>
        </p:spPr>
        <p:txBody>
          <a:bodyPr>
            <a:normAutofit/>
          </a:bodyPr>
          <a:lstStyle/>
          <a:p>
            <a:r>
              <a:rPr lang="en-US" sz="2400" dirty="0"/>
              <a:t>Mean = 215</a:t>
            </a:r>
          </a:p>
          <a:p>
            <a:r>
              <a:rPr lang="en-US" sz="2400" dirty="0"/>
              <a:t>Min = 1</a:t>
            </a:r>
          </a:p>
          <a:p>
            <a:r>
              <a:rPr lang="en-US" sz="2400" dirty="0"/>
              <a:t>Max = 2155</a:t>
            </a:r>
          </a:p>
          <a:p>
            <a:pPr marL="457200" lvl="1" indent="0">
              <a:buNone/>
            </a:pPr>
            <a:r>
              <a:rPr lang="en-US" sz="2000" dirty="0"/>
              <a:t>This is 30 minutes long!</a:t>
            </a:r>
          </a:p>
          <a:p>
            <a:endParaRPr lang="en-US" sz="2400" dirty="0"/>
          </a:p>
          <a:p>
            <a:r>
              <a:rPr lang="en-US" sz="2400" dirty="0"/>
              <a:t>Many outliers on the high end</a:t>
            </a:r>
          </a:p>
          <a:p>
            <a:pPr lvl="1"/>
            <a:r>
              <a:rPr lang="en-US" sz="2000" dirty="0"/>
              <a:t>But most of the data is very short</a:t>
            </a:r>
          </a:p>
          <a:p>
            <a:pPr lvl="1"/>
            <a:r>
              <a:rPr lang="en-US" sz="2000" dirty="0"/>
              <a:t>119-267 tokens</a:t>
            </a:r>
          </a:p>
        </p:txBody>
      </p:sp>
      <p:sp>
        <p:nvSpPr>
          <p:cNvPr id="4" name="Date Placeholder 3">
            <a:extLst>
              <a:ext uri="{FF2B5EF4-FFF2-40B4-BE49-F238E27FC236}">
                <a16:creationId xmlns:a16="http://schemas.microsoft.com/office/drawing/2014/main" id="{B0971E7E-5796-4E3C-98CA-236E9C78F142}"/>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prstClr val="black">
                    <a:lumMod val="50000"/>
                    <a:lumOff val="50000"/>
                  </a:prstClr>
                </a:solidFill>
              </a:rPr>
              <a:t>4/21/2022</a:t>
            </a:r>
          </a:p>
        </p:txBody>
      </p:sp>
      <p:sp>
        <p:nvSpPr>
          <p:cNvPr id="5" name="Footer Placeholder 4">
            <a:extLst>
              <a:ext uri="{FF2B5EF4-FFF2-40B4-BE49-F238E27FC236}">
                <a16:creationId xmlns:a16="http://schemas.microsoft.com/office/drawing/2014/main" id="{689AA3FC-F66B-4B17-AF48-EFA07E179B8C}"/>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prstClr val="black">
                    <a:lumMod val="50000"/>
                    <a:lumOff val="50000"/>
                  </a:prstClr>
                </a:solidFill>
              </a:rPr>
              <a:t>A Linguistic Look Inside Outsider Music</a:t>
            </a:r>
          </a:p>
        </p:txBody>
      </p:sp>
      <p:sp>
        <p:nvSpPr>
          <p:cNvPr id="6" name="Slide Number Placeholder 5">
            <a:extLst>
              <a:ext uri="{FF2B5EF4-FFF2-40B4-BE49-F238E27FC236}">
                <a16:creationId xmlns:a16="http://schemas.microsoft.com/office/drawing/2014/main" id="{76A14687-0B57-489A-B11C-31DD48F67658}"/>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prstClr val="black">
                    <a:lumMod val="50000"/>
                    <a:lumOff val="50000"/>
                  </a:prstClr>
                </a:solidFill>
              </a:rPr>
              <a:pPr>
                <a:spcAft>
                  <a:spcPts val="600"/>
                </a:spcAft>
                <a:defRPr/>
              </a:pPr>
              <a:t>15</a:t>
            </a:fld>
            <a:endParaRPr lang="en-US">
              <a:solidFill>
                <a:prstClr val="black">
                  <a:lumMod val="50000"/>
                  <a:lumOff val="50000"/>
                </a:prstClr>
              </a:solidFill>
            </a:endParaRPr>
          </a:p>
        </p:txBody>
      </p:sp>
    </p:spTree>
    <p:extLst>
      <p:ext uri="{BB962C8B-B14F-4D97-AF65-F5344CB8AC3E}">
        <p14:creationId xmlns:p14="http://schemas.microsoft.com/office/powerpoint/2010/main" val="144495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E199-FE83-465A-8AF3-7635C9F6E352}"/>
              </a:ext>
            </a:extLst>
          </p:cNvPr>
          <p:cNvSpPr>
            <a:spLocks noGrp="1"/>
          </p:cNvSpPr>
          <p:nvPr>
            <p:ph type="title"/>
          </p:nvPr>
        </p:nvSpPr>
        <p:spPr/>
        <p:txBody>
          <a:bodyPr/>
          <a:lstStyle/>
          <a:p>
            <a:r>
              <a:rPr lang="en-US" dirty="0"/>
              <a:t>Most Common Words</a:t>
            </a:r>
          </a:p>
        </p:txBody>
      </p:sp>
      <p:sp>
        <p:nvSpPr>
          <p:cNvPr id="7" name="Content Placeholder 6">
            <a:extLst>
              <a:ext uri="{FF2B5EF4-FFF2-40B4-BE49-F238E27FC236}">
                <a16:creationId xmlns:a16="http://schemas.microsoft.com/office/drawing/2014/main" id="{5BAD909F-B98E-433D-8D76-678625B02037}"/>
              </a:ext>
            </a:extLst>
          </p:cNvPr>
          <p:cNvSpPr>
            <a:spLocks noGrp="1"/>
          </p:cNvSpPr>
          <p:nvPr>
            <p:ph sz="half" idx="1"/>
          </p:nvPr>
        </p:nvSpPr>
        <p:spPr/>
        <p:txBody>
          <a:bodyPr/>
          <a:lstStyle/>
          <a:p>
            <a:pPr marL="0" indent="0">
              <a:buNone/>
            </a:pPr>
            <a:r>
              <a:rPr lang="en-US" dirty="0"/>
              <a:t>With </a:t>
            </a:r>
            <a:r>
              <a:rPr lang="en-US" dirty="0" err="1"/>
              <a:t>Stopwords</a:t>
            </a:r>
            <a:endParaRPr lang="en-US" dirty="0"/>
          </a:p>
        </p:txBody>
      </p:sp>
      <p:sp>
        <p:nvSpPr>
          <p:cNvPr id="8" name="Content Placeholder 7">
            <a:extLst>
              <a:ext uri="{FF2B5EF4-FFF2-40B4-BE49-F238E27FC236}">
                <a16:creationId xmlns:a16="http://schemas.microsoft.com/office/drawing/2014/main" id="{4806BE0A-87EA-48D6-A6D5-9C703235F93D}"/>
              </a:ext>
            </a:extLst>
          </p:cNvPr>
          <p:cNvSpPr>
            <a:spLocks noGrp="1"/>
          </p:cNvSpPr>
          <p:nvPr>
            <p:ph sz="half" idx="2"/>
          </p:nvPr>
        </p:nvSpPr>
        <p:spPr/>
        <p:txBody>
          <a:bodyPr/>
          <a:lstStyle/>
          <a:p>
            <a:pPr marL="0" indent="0">
              <a:buNone/>
            </a:pPr>
            <a:r>
              <a:rPr lang="en-US" dirty="0"/>
              <a:t>Without </a:t>
            </a:r>
            <a:r>
              <a:rPr lang="en-US" dirty="0" err="1"/>
              <a:t>Stopwords</a:t>
            </a:r>
            <a:endParaRPr lang="en-US" dirty="0"/>
          </a:p>
        </p:txBody>
      </p:sp>
      <p:sp>
        <p:nvSpPr>
          <p:cNvPr id="4" name="Date Placeholder 3">
            <a:extLst>
              <a:ext uri="{FF2B5EF4-FFF2-40B4-BE49-F238E27FC236}">
                <a16:creationId xmlns:a16="http://schemas.microsoft.com/office/drawing/2014/main" id="{30680FA4-3E57-42B7-A02B-5FFA5641EFBF}"/>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1560145-D8D3-45CE-8B9F-11E36FDEF818}"/>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CFBBD4AB-7D1D-4975-A94C-C4587E1E65D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pic>
        <p:nvPicPr>
          <p:cNvPr id="10" name="Picture 9" descr="Chart, bar chart, histogram&#10;&#10;Description automatically generated">
            <a:extLst>
              <a:ext uri="{FF2B5EF4-FFF2-40B4-BE49-F238E27FC236}">
                <a16:creationId xmlns:a16="http://schemas.microsoft.com/office/drawing/2014/main" id="{6E9EBF95-BD07-42A8-A79A-3264211DA5A6}"/>
              </a:ext>
            </a:extLst>
          </p:cNvPr>
          <p:cNvPicPr>
            <a:picLocks noChangeAspect="1"/>
          </p:cNvPicPr>
          <p:nvPr/>
        </p:nvPicPr>
        <p:blipFill>
          <a:blip r:embed="rId2"/>
          <a:stretch>
            <a:fillRect/>
          </a:stretch>
        </p:blipFill>
        <p:spPr>
          <a:xfrm>
            <a:off x="838200" y="2250324"/>
            <a:ext cx="4867778" cy="3245184"/>
          </a:xfrm>
          <a:prstGeom prst="rect">
            <a:avLst/>
          </a:prstGeom>
        </p:spPr>
      </p:pic>
      <p:pic>
        <p:nvPicPr>
          <p:cNvPr id="12" name="Picture 11" descr="Chart, bar chart&#10;&#10;Description automatically generated">
            <a:extLst>
              <a:ext uri="{FF2B5EF4-FFF2-40B4-BE49-F238E27FC236}">
                <a16:creationId xmlns:a16="http://schemas.microsoft.com/office/drawing/2014/main" id="{B2DBBFDF-6B90-4C29-8260-6AC4FA3D4ED6}"/>
              </a:ext>
            </a:extLst>
          </p:cNvPr>
          <p:cNvPicPr>
            <a:picLocks noChangeAspect="1"/>
          </p:cNvPicPr>
          <p:nvPr/>
        </p:nvPicPr>
        <p:blipFill>
          <a:blip r:embed="rId3"/>
          <a:stretch>
            <a:fillRect/>
          </a:stretch>
        </p:blipFill>
        <p:spPr>
          <a:xfrm>
            <a:off x="5934739" y="2250324"/>
            <a:ext cx="4814455" cy="3209636"/>
          </a:xfrm>
          <a:prstGeom prst="rect">
            <a:avLst/>
          </a:prstGeom>
        </p:spPr>
      </p:pic>
      <p:cxnSp>
        <p:nvCxnSpPr>
          <p:cNvPr id="14" name="Straight Arrow Connector 13">
            <a:extLst>
              <a:ext uri="{FF2B5EF4-FFF2-40B4-BE49-F238E27FC236}">
                <a16:creationId xmlns:a16="http://schemas.microsoft.com/office/drawing/2014/main" id="{0E318AB9-98CB-4658-8BEC-7AB16E51D5D1}"/>
              </a:ext>
            </a:extLst>
          </p:cNvPr>
          <p:cNvCxnSpPr>
            <a:cxnSpLocks/>
          </p:cNvCxnSpPr>
          <p:nvPr/>
        </p:nvCxnSpPr>
        <p:spPr>
          <a:xfrm flipV="1">
            <a:off x="7460623" y="5422502"/>
            <a:ext cx="0" cy="5317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4B225A0-0C1F-42D7-896C-DEB2D0C21965}"/>
              </a:ext>
            </a:extLst>
          </p:cNvPr>
          <p:cNvCxnSpPr>
            <a:cxnSpLocks/>
          </p:cNvCxnSpPr>
          <p:nvPr/>
        </p:nvCxnSpPr>
        <p:spPr>
          <a:xfrm flipV="1">
            <a:off x="9353688" y="5369989"/>
            <a:ext cx="0" cy="5363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90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A2DCDD-3170-418B-BCAB-89AF1349E064}"/>
              </a:ext>
            </a:extLst>
          </p:cNvPr>
          <p:cNvSpPr>
            <a:spLocks noGrp="1"/>
          </p:cNvSpPr>
          <p:nvPr>
            <p:ph type="title"/>
          </p:nvPr>
        </p:nvSpPr>
        <p:spPr/>
        <p:txBody>
          <a:bodyPr/>
          <a:lstStyle/>
          <a:p>
            <a:r>
              <a:rPr lang="en-US" dirty="0"/>
              <a:t>Popular Music</a:t>
            </a:r>
          </a:p>
        </p:txBody>
      </p:sp>
      <p:sp>
        <p:nvSpPr>
          <p:cNvPr id="9" name="Content Placeholder 8">
            <a:extLst>
              <a:ext uri="{FF2B5EF4-FFF2-40B4-BE49-F238E27FC236}">
                <a16:creationId xmlns:a16="http://schemas.microsoft.com/office/drawing/2014/main" id="{7797CC6C-1936-46B9-B7C8-A43750794D16}"/>
              </a:ext>
            </a:extLst>
          </p:cNvPr>
          <p:cNvSpPr>
            <a:spLocks noGrp="1"/>
          </p:cNvSpPr>
          <p:nvPr>
            <p:ph idx="1"/>
          </p:nvPr>
        </p:nvSpPr>
        <p:spPr>
          <a:xfrm>
            <a:off x="1181100" y="1536343"/>
            <a:ext cx="9829800" cy="3859742"/>
          </a:xfrm>
        </p:spPr>
        <p:txBody>
          <a:bodyPr anchor="ctr"/>
          <a:lstStyle/>
          <a:p>
            <a:r>
              <a:rPr lang="en-US" dirty="0"/>
              <a:t>Using Kaylin Pavlik’s “50 Years of Pop Music”</a:t>
            </a:r>
          </a:p>
          <a:p>
            <a:pPr lvl="1"/>
            <a:r>
              <a:rPr lang="en-US" dirty="0">
                <a:solidFill>
                  <a:schemeClr val="accent2"/>
                </a:solidFill>
                <a:hlinkClick r:id="rId2">
                  <a:extLst>
                    <a:ext uri="{A12FA001-AC4F-418D-AE19-62706E023703}">
                      <ahyp:hlinkClr xmlns:ahyp="http://schemas.microsoft.com/office/drawing/2018/hyperlinkcolor" val="tx"/>
                    </a:ext>
                  </a:extLst>
                </a:hlinkClick>
              </a:rPr>
              <a:t>Billboard Hot 100 Dataset</a:t>
            </a:r>
            <a:endParaRPr lang="en-US" dirty="0">
              <a:solidFill>
                <a:schemeClr val="accent2"/>
              </a:solidFill>
            </a:endParaRPr>
          </a:p>
          <a:p>
            <a:endParaRPr lang="en-US" dirty="0"/>
          </a:p>
          <a:p>
            <a:r>
              <a:rPr lang="en-US" dirty="0"/>
              <a:t>Caveats:</a:t>
            </a:r>
          </a:p>
          <a:p>
            <a:pPr lvl="1"/>
            <a:r>
              <a:rPr lang="en-US" dirty="0"/>
              <a:t>Much larger dataset</a:t>
            </a:r>
          </a:p>
          <a:p>
            <a:pPr lvl="1"/>
            <a:r>
              <a:rPr lang="en-US" dirty="0"/>
              <a:t>Pulling from many genres</a:t>
            </a:r>
          </a:p>
          <a:p>
            <a:pPr lvl="1"/>
            <a:r>
              <a:rPr lang="en-US" dirty="0"/>
              <a:t>Only the most popular music of each genre</a:t>
            </a:r>
          </a:p>
          <a:p>
            <a:pPr lvl="1"/>
            <a:r>
              <a:rPr lang="en-US" dirty="0"/>
              <a:t>Different data cleaning schema</a:t>
            </a:r>
          </a:p>
        </p:txBody>
      </p:sp>
      <p:sp>
        <p:nvSpPr>
          <p:cNvPr id="5" name="Date Placeholder 4">
            <a:extLst>
              <a:ext uri="{FF2B5EF4-FFF2-40B4-BE49-F238E27FC236}">
                <a16:creationId xmlns:a16="http://schemas.microsoft.com/office/drawing/2014/main" id="{AD922504-EBCE-4660-9314-10E46186DA7C}"/>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D2A747D9-274E-473A-81BB-30DB3F706601}"/>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ED513EE7-05A0-4BB3-9519-ACB769EE8A3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spTree>
    <p:extLst>
      <p:ext uri="{BB962C8B-B14F-4D97-AF65-F5344CB8AC3E}">
        <p14:creationId xmlns:p14="http://schemas.microsoft.com/office/powerpoint/2010/main" val="159285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C493-6056-45C8-85B7-E04E89D10291}"/>
              </a:ext>
            </a:extLst>
          </p:cNvPr>
          <p:cNvSpPr>
            <a:spLocks noGrp="1"/>
          </p:cNvSpPr>
          <p:nvPr>
            <p:ph type="title"/>
          </p:nvPr>
        </p:nvSpPr>
        <p:spPr/>
        <p:txBody>
          <a:bodyPr/>
          <a:lstStyle/>
          <a:p>
            <a:r>
              <a:rPr lang="en-US" dirty="0"/>
              <a:t>Beginning Analysis</a:t>
            </a:r>
            <a:br>
              <a:rPr lang="en-US" sz="4400" dirty="0"/>
            </a:br>
            <a:r>
              <a:rPr lang="en-US" sz="3600" dirty="0">
                <a:latin typeface="+mn-lt"/>
              </a:rPr>
              <a:t>Popular Music</a:t>
            </a:r>
            <a:endParaRPr lang="en-US" dirty="0"/>
          </a:p>
        </p:txBody>
      </p:sp>
      <p:sp>
        <p:nvSpPr>
          <p:cNvPr id="6" name="Content Placeholder 5">
            <a:extLst>
              <a:ext uri="{FF2B5EF4-FFF2-40B4-BE49-F238E27FC236}">
                <a16:creationId xmlns:a16="http://schemas.microsoft.com/office/drawing/2014/main" id="{BA01CCDE-CE1B-4BA0-A925-134FB78E17BF}"/>
              </a:ext>
            </a:extLst>
          </p:cNvPr>
          <p:cNvSpPr>
            <a:spLocks noGrp="1"/>
          </p:cNvSpPr>
          <p:nvPr>
            <p:ph idx="1"/>
          </p:nvPr>
        </p:nvSpPr>
        <p:spPr>
          <a:xfrm>
            <a:off x="1179576" y="1911096"/>
            <a:ext cx="5539276" cy="3859742"/>
          </a:xfrm>
        </p:spPr>
        <p:txBody>
          <a:bodyPr/>
          <a:lstStyle/>
          <a:p>
            <a:r>
              <a:rPr lang="en-US" dirty="0"/>
              <a:t>4,847 lyric entries</a:t>
            </a:r>
          </a:p>
          <a:p>
            <a:r>
              <a:rPr lang="en-US" dirty="0"/>
              <a:t>2,340 unique artists</a:t>
            </a:r>
          </a:p>
          <a:p>
            <a:pPr lvl="1"/>
            <a:r>
              <a:rPr lang="en-US" dirty="0"/>
              <a:t>34 songs by Madonna (&lt;1%)</a:t>
            </a:r>
          </a:p>
          <a:p>
            <a:endParaRPr lang="en-US" dirty="0"/>
          </a:p>
          <a:p>
            <a:pPr marL="0" indent="0">
              <a:buNone/>
            </a:pPr>
            <a:r>
              <a:rPr lang="en-US" dirty="0"/>
              <a:t>No one artist dominates this data.</a:t>
            </a:r>
          </a:p>
          <a:p>
            <a:endParaRPr lang="en-US" dirty="0"/>
          </a:p>
        </p:txBody>
      </p:sp>
      <p:sp>
        <p:nvSpPr>
          <p:cNvPr id="3" name="Date Placeholder 2">
            <a:extLst>
              <a:ext uri="{FF2B5EF4-FFF2-40B4-BE49-F238E27FC236}">
                <a16:creationId xmlns:a16="http://schemas.microsoft.com/office/drawing/2014/main" id="{5D617D72-A75E-478B-800E-DB0000952A83}"/>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DC0FEAE-0E44-4EF1-8B93-058600C0450F}"/>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070946D-561E-4B60-8B06-D7698FDEF84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pic>
        <p:nvPicPr>
          <p:cNvPr id="9" name="Picture 8" descr="Chart, pie chart&#10;&#10;Description automatically generated">
            <a:extLst>
              <a:ext uri="{FF2B5EF4-FFF2-40B4-BE49-F238E27FC236}">
                <a16:creationId xmlns:a16="http://schemas.microsoft.com/office/drawing/2014/main" id="{D2AD758F-CB35-4BB4-850B-16F09A113741}"/>
              </a:ext>
            </a:extLst>
          </p:cNvPr>
          <p:cNvPicPr>
            <a:picLocks noChangeAspect="1"/>
          </p:cNvPicPr>
          <p:nvPr/>
        </p:nvPicPr>
        <p:blipFill>
          <a:blip r:embed="rId3"/>
          <a:stretch>
            <a:fillRect/>
          </a:stretch>
        </p:blipFill>
        <p:spPr>
          <a:xfrm>
            <a:off x="6245846" y="668080"/>
            <a:ext cx="5768676" cy="3845784"/>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03E7BD74-F31B-44D0-B73C-4035A0CB0DEB}"/>
              </a:ext>
            </a:extLst>
          </p:cNvPr>
          <p:cNvPicPr>
            <a:picLocks noChangeAspect="1"/>
          </p:cNvPicPr>
          <p:nvPr/>
        </p:nvPicPr>
        <p:blipFill rotWithShape="1">
          <a:blip r:embed="rId4"/>
          <a:srcRect b="14170"/>
          <a:stretch/>
        </p:blipFill>
        <p:spPr>
          <a:xfrm>
            <a:off x="6553200" y="4144058"/>
            <a:ext cx="3772043" cy="2158357"/>
          </a:xfrm>
          <a:prstGeom prst="rect">
            <a:avLst/>
          </a:prstGeom>
        </p:spPr>
      </p:pic>
    </p:spTree>
    <p:extLst>
      <p:ext uri="{BB962C8B-B14F-4D97-AF65-F5344CB8AC3E}">
        <p14:creationId xmlns:p14="http://schemas.microsoft.com/office/powerpoint/2010/main" val="2873155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3FEE-DA5D-45B5-B1D3-DC58528FCE6F}"/>
              </a:ext>
            </a:extLst>
          </p:cNvPr>
          <p:cNvSpPr>
            <a:spLocks noGrp="1"/>
          </p:cNvSpPr>
          <p:nvPr>
            <p:ph type="title"/>
          </p:nvPr>
        </p:nvSpPr>
        <p:spPr>
          <a:xfrm>
            <a:off x="6769570" y="530578"/>
            <a:ext cx="4771178" cy="1160110"/>
          </a:xfrm>
        </p:spPr>
        <p:txBody>
          <a:bodyPr>
            <a:normAutofit fontScale="90000"/>
          </a:bodyPr>
          <a:lstStyle/>
          <a:p>
            <a:r>
              <a:rPr lang="en-US" sz="4000" dirty="0"/>
              <a:t>Token Count Distribution</a:t>
            </a:r>
            <a:br>
              <a:rPr lang="en-US" sz="4000" dirty="0"/>
            </a:br>
            <a:r>
              <a:rPr lang="en-US" sz="3200" dirty="0">
                <a:latin typeface="+mn-lt"/>
              </a:rPr>
              <a:t>Popular Music</a:t>
            </a:r>
            <a:endParaRPr lang="en-US" sz="3700" dirty="0"/>
          </a:p>
        </p:txBody>
      </p:sp>
      <p:sp>
        <p:nvSpPr>
          <p:cNvPr id="33" name="Content Placeholder 2">
            <a:extLst>
              <a:ext uri="{FF2B5EF4-FFF2-40B4-BE49-F238E27FC236}">
                <a16:creationId xmlns:a16="http://schemas.microsoft.com/office/drawing/2014/main" id="{A5B4704C-1C24-4506-B80D-2DB0E23750C1}"/>
              </a:ext>
            </a:extLst>
          </p:cNvPr>
          <p:cNvSpPr>
            <a:spLocks noGrp="1"/>
          </p:cNvSpPr>
          <p:nvPr>
            <p:ph idx="1"/>
          </p:nvPr>
        </p:nvSpPr>
        <p:spPr>
          <a:xfrm>
            <a:off x="6769570" y="1825625"/>
            <a:ext cx="4771178" cy="4388908"/>
          </a:xfrm>
        </p:spPr>
        <p:txBody>
          <a:bodyPr>
            <a:normAutofit/>
          </a:bodyPr>
          <a:lstStyle/>
          <a:p>
            <a:r>
              <a:rPr lang="en-US" sz="2400" dirty="0"/>
              <a:t>Mean = 333</a:t>
            </a:r>
          </a:p>
          <a:p>
            <a:r>
              <a:rPr lang="en-US" sz="2400" dirty="0"/>
              <a:t>Min = 1</a:t>
            </a:r>
          </a:p>
          <a:p>
            <a:r>
              <a:rPr lang="en-US" sz="2400" dirty="0"/>
              <a:t>Max = 1158</a:t>
            </a:r>
          </a:p>
          <a:p>
            <a:endParaRPr lang="en-US" sz="2400" dirty="0"/>
          </a:p>
          <a:p>
            <a:r>
              <a:rPr lang="en-US" sz="2400" dirty="0"/>
              <a:t>Still some fairly high outliers</a:t>
            </a:r>
          </a:p>
          <a:p>
            <a:pPr lvl="1"/>
            <a:r>
              <a:rPr lang="en-US" sz="1600" dirty="0"/>
              <a:t>But not quite as high</a:t>
            </a:r>
          </a:p>
          <a:p>
            <a:r>
              <a:rPr lang="en-US" sz="2000" dirty="0"/>
              <a:t>Spread of data is a little more even</a:t>
            </a:r>
          </a:p>
          <a:p>
            <a:r>
              <a:rPr lang="en-US" sz="2000" dirty="0"/>
              <a:t>Most data is within 216-407 tokens long</a:t>
            </a:r>
          </a:p>
        </p:txBody>
      </p:sp>
      <p:sp>
        <p:nvSpPr>
          <p:cNvPr id="4" name="Date Placeholder 3">
            <a:extLst>
              <a:ext uri="{FF2B5EF4-FFF2-40B4-BE49-F238E27FC236}">
                <a16:creationId xmlns:a16="http://schemas.microsoft.com/office/drawing/2014/main" id="{B0971E7E-5796-4E3C-98CA-236E9C78F142}"/>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prstClr val="black">
                    <a:lumMod val="50000"/>
                    <a:lumOff val="50000"/>
                  </a:prstClr>
                </a:solidFill>
              </a:rPr>
              <a:t>4/21/2022</a:t>
            </a:r>
          </a:p>
        </p:txBody>
      </p:sp>
      <p:sp>
        <p:nvSpPr>
          <p:cNvPr id="5" name="Footer Placeholder 4">
            <a:extLst>
              <a:ext uri="{FF2B5EF4-FFF2-40B4-BE49-F238E27FC236}">
                <a16:creationId xmlns:a16="http://schemas.microsoft.com/office/drawing/2014/main" id="{689AA3FC-F66B-4B17-AF48-EFA07E179B8C}"/>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prstClr val="black">
                    <a:lumMod val="50000"/>
                    <a:lumOff val="50000"/>
                  </a:prstClr>
                </a:solidFill>
              </a:rPr>
              <a:t>A Linguistic Look Inside Outsider Music</a:t>
            </a:r>
          </a:p>
        </p:txBody>
      </p:sp>
      <p:sp>
        <p:nvSpPr>
          <p:cNvPr id="6" name="Slide Number Placeholder 5">
            <a:extLst>
              <a:ext uri="{FF2B5EF4-FFF2-40B4-BE49-F238E27FC236}">
                <a16:creationId xmlns:a16="http://schemas.microsoft.com/office/drawing/2014/main" id="{76A14687-0B57-489A-B11C-31DD48F67658}"/>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prstClr val="black">
                    <a:lumMod val="50000"/>
                    <a:lumOff val="50000"/>
                  </a:prstClr>
                </a:solidFill>
              </a:rPr>
              <a:pPr>
                <a:spcAft>
                  <a:spcPts val="600"/>
                </a:spcAft>
                <a:defRPr/>
              </a:pPr>
              <a:t>19</a:t>
            </a:fld>
            <a:endParaRPr lang="en-US">
              <a:solidFill>
                <a:prstClr val="black">
                  <a:lumMod val="50000"/>
                  <a:lumOff val="50000"/>
                </a:prstClr>
              </a:solidFill>
            </a:endParaRPr>
          </a:p>
        </p:txBody>
      </p:sp>
      <p:pic>
        <p:nvPicPr>
          <p:cNvPr id="7" name="Picture 6" descr="Chart, box and whisker chart&#10;&#10;Description automatically generated">
            <a:extLst>
              <a:ext uri="{FF2B5EF4-FFF2-40B4-BE49-F238E27FC236}">
                <a16:creationId xmlns:a16="http://schemas.microsoft.com/office/drawing/2014/main" id="{D18E3C67-8D86-44D6-AE5D-F469F43C41D9}"/>
              </a:ext>
            </a:extLst>
          </p:cNvPr>
          <p:cNvPicPr>
            <a:picLocks noChangeAspect="1"/>
          </p:cNvPicPr>
          <p:nvPr/>
        </p:nvPicPr>
        <p:blipFill>
          <a:blip r:embed="rId2"/>
          <a:stretch>
            <a:fillRect/>
          </a:stretch>
        </p:blipFill>
        <p:spPr>
          <a:xfrm>
            <a:off x="771021" y="1599783"/>
            <a:ext cx="5487650" cy="3658433"/>
          </a:xfrm>
          <a:custGeom>
            <a:avLst/>
            <a:gdLst>
              <a:gd name="connsiteX0" fmla="*/ 0 w 5487650"/>
              <a:gd name="connsiteY0" fmla="*/ 0 h 3658433"/>
              <a:gd name="connsiteX1" fmla="*/ 576203 w 5487650"/>
              <a:gd name="connsiteY1" fmla="*/ 0 h 3658433"/>
              <a:gd name="connsiteX2" fmla="*/ 1371913 w 5487650"/>
              <a:gd name="connsiteY2" fmla="*/ 0 h 3658433"/>
              <a:gd name="connsiteX3" fmla="*/ 2112745 w 5487650"/>
              <a:gd name="connsiteY3" fmla="*/ 0 h 3658433"/>
              <a:gd name="connsiteX4" fmla="*/ 2853578 w 5487650"/>
              <a:gd name="connsiteY4" fmla="*/ 0 h 3658433"/>
              <a:gd name="connsiteX5" fmla="*/ 3539534 w 5487650"/>
              <a:gd name="connsiteY5" fmla="*/ 0 h 3658433"/>
              <a:gd name="connsiteX6" fmla="*/ 4280367 w 5487650"/>
              <a:gd name="connsiteY6" fmla="*/ 0 h 3658433"/>
              <a:gd name="connsiteX7" fmla="*/ 5487650 w 5487650"/>
              <a:gd name="connsiteY7" fmla="*/ 0 h 3658433"/>
              <a:gd name="connsiteX8" fmla="*/ 5487650 w 5487650"/>
              <a:gd name="connsiteY8" fmla="*/ 573155 h 3658433"/>
              <a:gd name="connsiteX9" fmla="*/ 5487650 w 5487650"/>
              <a:gd name="connsiteY9" fmla="*/ 1146309 h 3658433"/>
              <a:gd name="connsiteX10" fmla="*/ 5487650 w 5487650"/>
              <a:gd name="connsiteY10" fmla="*/ 1829216 h 3658433"/>
              <a:gd name="connsiteX11" fmla="*/ 5487650 w 5487650"/>
              <a:gd name="connsiteY11" fmla="*/ 2329202 h 3658433"/>
              <a:gd name="connsiteX12" fmla="*/ 5487650 w 5487650"/>
              <a:gd name="connsiteY12" fmla="*/ 2902357 h 3658433"/>
              <a:gd name="connsiteX13" fmla="*/ 5487650 w 5487650"/>
              <a:gd name="connsiteY13" fmla="*/ 3658433 h 3658433"/>
              <a:gd name="connsiteX14" fmla="*/ 4856570 w 5487650"/>
              <a:gd name="connsiteY14" fmla="*/ 3658433 h 3658433"/>
              <a:gd name="connsiteX15" fmla="*/ 4115738 w 5487650"/>
              <a:gd name="connsiteY15" fmla="*/ 3658433 h 3658433"/>
              <a:gd name="connsiteX16" fmla="*/ 3429781 w 5487650"/>
              <a:gd name="connsiteY16" fmla="*/ 3658433 h 3658433"/>
              <a:gd name="connsiteX17" fmla="*/ 2798702 w 5487650"/>
              <a:gd name="connsiteY17" fmla="*/ 3658433 h 3658433"/>
              <a:gd name="connsiteX18" fmla="*/ 2057869 w 5487650"/>
              <a:gd name="connsiteY18" fmla="*/ 3658433 h 3658433"/>
              <a:gd name="connsiteX19" fmla="*/ 1426789 w 5487650"/>
              <a:gd name="connsiteY19" fmla="*/ 3658433 h 3658433"/>
              <a:gd name="connsiteX20" fmla="*/ 850586 w 5487650"/>
              <a:gd name="connsiteY20" fmla="*/ 3658433 h 3658433"/>
              <a:gd name="connsiteX21" fmla="*/ 0 w 5487650"/>
              <a:gd name="connsiteY21" fmla="*/ 3658433 h 3658433"/>
              <a:gd name="connsiteX22" fmla="*/ 0 w 5487650"/>
              <a:gd name="connsiteY22" fmla="*/ 3158447 h 3658433"/>
              <a:gd name="connsiteX23" fmla="*/ 0 w 5487650"/>
              <a:gd name="connsiteY23" fmla="*/ 2658461 h 3658433"/>
              <a:gd name="connsiteX24" fmla="*/ 0 w 5487650"/>
              <a:gd name="connsiteY24" fmla="*/ 2048722 h 3658433"/>
              <a:gd name="connsiteX25" fmla="*/ 0 w 5487650"/>
              <a:gd name="connsiteY25" fmla="*/ 1402399 h 3658433"/>
              <a:gd name="connsiteX26" fmla="*/ 0 w 5487650"/>
              <a:gd name="connsiteY26" fmla="*/ 902413 h 3658433"/>
              <a:gd name="connsiteX27" fmla="*/ 0 w 5487650"/>
              <a:gd name="connsiteY27" fmla="*/ 0 h 365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87650" h="3658433" fill="none" extrusionOk="0">
                <a:moveTo>
                  <a:pt x="0" y="0"/>
                </a:moveTo>
                <a:cubicBezTo>
                  <a:pt x="139495" y="-13748"/>
                  <a:pt x="431846" y="10037"/>
                  <a:pt x="576203" y="0"/>
                </a:cubicBezTo>
                <a:cubicBezTo>
                  <a:pt x="720560" y="-10037"/>
                  <a:pt x="1006715" y="15866"/>
                  <a:pt x="1371913" y="0"/>
                </a:cubicBezTo>
                <a:cubicBezTo>
                  <a:pt x="1737111" y="-15866"/>
                  <a:pt x="1888598" y="4923"/>
                  <a:pt x="2112745" y="0"/>
                </a:cubicBezTo>
                <a:cubicBezTo>
                  <a:pt x="2336892" y="-4923"/>
                  <a:pt x="2687766" y="21205"/>
                  <a:pt x="2853578" y="0"/>
                </a:cubicBezTo>
                <a:cubicBezTo>
                  <a:pt x="3019390" y="-21205"/>
                  <a:pt x="3355720" y="-28100"/>
                  <a:pt x="3539534" y="0"/>
                </a:cubicBezTo>
                <a:cubicBezTo>
                  <a:pt x="3723348" y="28100"/>
                  <a:pt x="4124511" y="35158"/>
                  <a:pt x="4280367" y="0"/>
                </a:cubicBezTo>
                <a:cubicBezTo>
                  <a:pt x="4436223" y="-35158"/>
                  <a:pt x="5095900" y="8141"/>
                  <a:pt x="5487650" y="0"/>
                </a:cubicBezTo>
                <a:cubicBezTo>
                  <a:pt x="5512386" y="232090"/>
                  <a:pt x="5492046" y="411769"/>
                  <a:pt x="5487650" y="573155"/>
                </a:cubicBezTo>
                <a:cubicBezTo>
                  <a:pt x="5483254" y="734541"/>
                  <a:pt x="5500342" y="926456"/>
                  <a:pt x="5487650" y="1146309"/>
                </a:cubicBezTo>
                <a:cubicBezTo>
                  <a:pt x="5474958" y="1366162"/>
                  <a:pt x="5461930" y="1560264"/>
                  <a:pt x="5487650" y="1829216"/>
                </a:cubicBezTo>
                <a:cubicBezTo>
                  <a:pt x="5513370" y="2098168"/>
                  <a:pt x="5467395" y="2119176"/>
                  <a:pt x="5487650" y="2329202"/>
                </a:cubicBezTo>
                <a:cubicBezTo>
                  <a:pt x="5507905" y="2539228"/>
                  <a:pt x="5495219" y="2783616"/>
                  <a:pt x="5487650" y="2902357"/>
                </a:cubicBezTo>
                <a:cubicBezTo>
                  <a:pt x="5480081" y="3021099"/>
                  <a:pt x="5466511" y="3318441"/>
                  <a:pt x="5487650" y="3658433"/>
                </a:cubicBezTo>
                <a:cubicBezTo>
                  <a:pt x="5286683" y="3649493"/>
                  <a:pt x="5036560" y="3679677"/>
                  <a:pt x="4856570" y="3658433"/>
                </a:cubicBezTo>
                <a:cubicBezTo>
                  <a:pt x="4676580" y="3637189"/>
                  <a:pt x="4383178" y="3641280"/>
                  <a:pt x="4115738" y="3658433"/>
                </a:cubicBezTo>
                <a:cubicBezTo>
                  <a:pt x="3848298" y="3675586"/>
                  <a:pt x="3687477" y="3641727"/>
                  <a:pt x="3429781" y="3658433"/>
                </a:cubicBezTo>
                <a:cubicBezTo>
                  <a:pt x="3172085" y="3675139"/>
                  <a:pt x="3021936" y="3628068"/>
                  <a:pt x="2798702" y="3658433"/>
                </a:cubicBezTo>
                <a:cubicBezTo>
                  <a:pt x="2575468" y="3688798"/>
                  <a:pt x="2327188" y="3641580"/>
                  <a:pt x="2057869" y="3658433"/>
                </a:cubicBezTo>
                <a:cubicBezTo>
                  <a:pt x="1788550" y="3675286"/>
                  <a:pt x="1619361" y="3642254"/>
                  <a:pt x="1426789" y="3658433"/>
                </a:cubicBezTo>
                <a:cubicBezTo>
                  <a:pt x="1234217" y="3674612"/>
                  <a:pt x="1117616" y="3636233"/>
                  <a:pt x="850586" y="3658433"/>
                </a:cubicBezTo>
                <a:cubicBezTo>
                  <a:pt x="583556" y="3680633"/>
                  <a:pt x="194945" y="3663521"/>
                  <a:pt x="0" y="3658433"/>
                </a:cubicBezTo>
                <a:cubicBezTo>
                  <a:pt x="-8985" y="3419758"/>
                  <a:pt x="1774" y="3366331"/>
                  <a:pt x="0" y="3158447"/>
                </a:cubicBezTo>
                <a:cubicBezTo>
                  <a:pt x="-1774" y="2950563"/>
                  <a:pt x="-15521" y="2790851"/>
                  <a:pt x="0" y="2658461"/>
                </a:cubicBezTo>
                <a:cubicBezTo>
                  <a:pt x="15521" y="2526071"/>
                  <a:pt x="23039" y="2292327"/>
                  <a:pt x="0" y="2048722"/>
                </a:cubicBezTo>
                <a:cubicBezTo>
                  <a:pt x="-23039" y="1805117"/>
                  <a:pt x="-26075" y="1682557"/>
                  <a:pt x="0" y="1402399"/>
                </a:cubicBezTo>
                <a:cubicBezTo>
                  <a:pt x="26075" y="1122241"/>
                  <a:pt x="-17763" y="1035303"/>
                  <a:pt x="0" y="902413"/>
                </a:cubicBezTo>
                <a:cubicBezTo>
                  <a:pt x="17763" y="769523"/>
                  <a:pt x="16526" y="233275"/>
                  <a:pt x="0" y="0"/>
                </a:cubicBezTo>
                <a:close/>
              </a:path>
              <a:path w="5487650" h="3658433" stroke="0" extrusionOk="0">
                <a:moveTo>
                  <a:pt x="0" y="0"/>
                </a:moveTo>
                <a:cubicBezTo>
                  <a:pt x="202287" y="-9310"/>
                  <a:pt x="509881" y="2882"/>
                  <a:pt x="685956" y="0"/>
                </a:cubicBezTo>
                <a:cubicBezTo>
                  <a:pt x="862031" y="-2882"/>
                  <a:pt x="1040370" y="-16462"/>
                  <a:pt x="1371913" y="0"/>
                </a:cubicBezTo>
                <a:cubicBezTo>
                  <a:pt x="1703456" y="16462"/>
                  <a:pt x="1668964" y="3811"/>
                  <a:pt x="1948116" y="0"/>
                </a:cubicBezTo>
                <a:cubicBezTo>
                  <a:pt x="2227268" y="-3811"/>
                  <a:pt x="2457209" y="-25152"/>
                  <a:pt x="2743825" y="0"/>
                </a:cubicBezTo>
                <a:cubicBezTo>
                  <a:pt x="3030441" y="25152"/>
                  <a:pt x="3228443" y="-23684"/>
                  <a:pt x="3484658" y="0"/>
                </a:cubicBezTo>
                <a:cubicBezTo>
                  <a:pt x="3740873" y="23684"/>
                  <a:pt x="3877305" y="-11031"/>
                  <a:pt x="4225491" y="0"/>
                </a:cubicBezTo>
                <a:cubicBezTo>
                  <a:pt x="4573677" y="11031"/>
                  <a:pt x="5142546" y="35402"/>
                  <a:pt x="5487650" y="0"/>
                </a:cubicBezTo>
                <a:cubicBezTo>
                  <a:pt x="5491902" y="160702"/>
                  <a:pt x="5471471" y="347068"/>
                  <a:pt x="5487650" y="609739"/>
                </a:cubicBezTo>
                <a:cubicBezTo>
                  <a:pt x="5503829" y="872410"/>
                  <a:pt x="5507021" y="944889"/>
                  <a:pt x="5487650" y="1182893"/>
                </a:cubicBezTo>
                <a:cubicBezTo>
                  <a:pt x="5468279" y="1420897"/>
                  <a:pt x="5502484" y="1582984"/>
                  <a:pt x="5487650" y="1792632"/>
                </a:cubicBezTo>
                <a:cubicBezTo>
                  <a:pt x="5472816" y="2002280"/>
                  <a:pt x="5498317" y="2207148"/>
                  <a:pt x="5487650" y="2329202"/>
                </a:cubicBezTo>
                <a:cubicBezTo>
                  <a:pt x="5476984" y="2451256"/>
                  <a:pt x="5478811" y="2598837"/>
                  <a:pt x="5487650" y="2865773"/>
                </a:cubicBezTo>
                <a:cubicBezTo>
                  <a:pt x="5496489" y="3132709"/>
                  <a:pt x="5466647" y="3265707"/>
                  <a:pt x="5487650" y="3658433"/>
                </a:cubicBezTo>
                <a:cubicBezTo>
                  <a:pt x="5185420" y="3631870"/>
                  <a:pt x="4967430" y="3628516"/>
                  <a:pt x="4801694" y="3658433"/>
                </a:cubicBezTo>
                <a:cubicBezTo>
                  <a:pt x="4635958" y="3688350"/>
                  <a:pt x="4282645" y="3633489"/>
                  <a:pt x="4060861" y="3658433"/>
                </a:cubicBezTo>
                <a:cubicBezTo>
                  <a:pt x="3839077" y="3683377"/>
                  <a:pt x="3670611" y="3679869"/>
                  <a:pt x="3374905" y="3658433"/>
                </a:cubicBezTo>
                <a:cubicBezTo>
                  <a:pt x="3079199" y="3636997"/>
                  <a:pt x="2798745" y="3645931"/>
                  <a:pt x="2579196" y="3658433"/>
                </a:cubicBezTo>
                <a:cubicBezTo>
                  <a:pt x="2359647" y="3670935"/>
                  <a:pt x="1964976" y="3663992"/>
                  <a:pt x="1783486" y="3658433"/>
                </a:cubicBezTo>
                <a:cubicBezTo>
                  <a:pt x="1601996" y="3652875"/>
                  <a:pt x="1462054" y="3641005"/>
                  <a:pt x="1262160" y="3658433"/>
                </a:cubicBezTo>
                <a:cubicBezTo>
                  <a:pt x="1062266" y="3675861"/>
                  <a:pt x="844191" y="3674339"/>
                  <a:pt x="685956" y="3658433"/>
                </a:cubicBezTo>
                <a:cubicBezTo>
                  <a:pt x="527721" y="3642527"/>
                  <a:pt x="337512" y="3685222"/>
                  <a:pt x="0" y="3658433"/>
                </a:cubicBezTo>
                <a:cubicBezTo>
                  <a:pt x="-14745" y="3403216"/>
                  <a:pt x="10493" y="3242846"/>
                  <a:pt x="0" y="3121863"/>
                </a:cubicBezTo>
                <a:cubicBezTo>
                  <a:pt x="-10493" y="3000880"/>
                  <a:pt x="-25831" y="2590327"/>
                  <a:pt x="0" y="2438955"/>
                </a:cubicBezTo>
                <a:cubicBezTo>
                  <a:pt x="25831" y="2287583"/>
                  <a:pt x="-11007" y="2108416"/>
                  <a:pt x="0" y="1865801"/>
                </a:cubicBezTo>
                <a:cubicBezTo>
                  <a:pt x="11007" y="1623186"/>
                  <a:pt x="2728" y="1565793"/>
                  <a:pt x="0" y="1292646"/>
                </a:cubicBezTo>
                <a:cubicBezTo>
                  <a:pt x="-2728" y="1019499"/>
                  <a:pt x="-11485" y="970614"/>
                  <a:pt x="0" y="682907"/>
                </a:cubicBezTo>
                <a:cubicBezTo>
                  <a:pt x="11485" y="395200"/>
                  <a:pt x="-23788" y="272180"/>
                  <a:pt x="0" y="0"/>
                </a:cubicBezTo>
                <a:close/>
              </a:path>
            </a:pathLst>
          </a:custGeom>
          <a:ln w="28575">
            <a:solidFill>
              <a:schemeClr val="accent2"/>
            </a:solidFill>
            <a:extLst>
              <a:ext uri="{C807C97D-BFC1-408E-A445-0C87EB9F89A2}">
                <ask:lineSketchStyleProps xmlns:ask="http://schemas.microsoft.com/office/drawing/2018/sketchyshapes" sd="1231067364">
                  <a:prstGeom prst="rect">
                    <a:avLst/>
                  </a:prstGeom>
                  <ask:type>
                    <ask:lineSketchFreehand/>
                  </ask:type>
                </ask:lineSketchStyleProps>
              </a:ext>
            </a:extLst>
          </a:ln>
        </p:spPr>
      </p:pic>
    </p:spTree>
    <p:extLst>
      <p:ext uri="{BB962C8B-B14F-4D97-AF65-F5344CB8AC3E}">
        <p14:creationId xmlns:p14="http://schemas.microsoft.com/office/powerpoint/2010/main" val="287178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EB06E6-AE4C-4447-A4E5-349721CE5F95}"/>
              </a:ext>
            </a:extLst>
          </p:cNvPr>
          <p:cNvSpPr>
            <a:spLocks noGrp="1"/>
          </p:cNvSpPr>
          <p:nvPr>
            <p:ph type="title"/>
          </p:nvPr>
        </p:nvSpPr>
        <p:spPr>
          <a:xfrm>
            <a:off x="3316224" y="1897579"/>
            <a:ext cx="5559552" cy="2514600"/>
          </a:xfrm>
        </p:spPr>
        <p:txBody>
          <a:bodyPr/>
          <a:lstStyle/>
          <a:p>
            <a:r>
              <a:rPr lang="en-US" dirty="0"/>
              <a:t>What is Outsider Music?</a:t>
            </a:r>
          </a:p>
        </p:txBody>
      </p:sp>
      <p:sp>
        <p:nvSpPr>
          <p:cNvPr id="4" name="Date Placeholder 3">
            <a:extLst>
              <a:ext uri="{FF2B5EF4-FFF2-40B4-BE49-F238E27FC236}">
                <a16:creationId xmlns:a16="http://schemas.microsoft.com/office/drawing/2014/main" id="{8B5212AF-E97C-4BEE-A1C3-B5B3951B3548}"/>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DF102104-4018-4E85-BB39-33D04D48A274}"/>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2</a:t>
            </a:fld>
            <a:endParaRPr lang="en-US" dirty="0">
              <a:solidFill>
                <a:prstClr val="black">
                  <a:tint val="75000"/>
                </a:prstClr>
              </a:solidFill>
            </a:endParaRPr>
          </a:p>
        </p:txBody>
      </p:sp>
    </p:spTree>
    <p:extLst>
      <p:ext uri="{BB962C8B-B14F-4D97-AF65-F5344CB8AC3E}">
        <p14:creationId xmlns:p14="http://schemas.microsoft.com/office/powerpoint/2010/main" val="313489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E199-FE83-465A-8AF3-7635C9F6E352}"/>
              </a:ext>
            </a:extLst>
          </p:cNvPr>
          <p:cNvSpPr>
            <a:spLocks noGrp="1"/>
          </p:cNvSpPr>
          <p:nvPr>
            <p:ph type="title"/>
          </p:nvPr>
        </p:nvSpPr>
        <p:spPr/>
        <p:txBody>
          <a:bodyPr/>
          <a:lstStyle/>
          <a:p>
            <a:r>
              <a:rPr lang="en-US" dirty="0"/>
              <a:t>Most Common Words</a:t>
            </a:r>
            <a:br>
              <a:rPr lang="en-US" dirty="0"/>
            </a:br>
            <a:r>
              <a:rPr lang="en-US" sz="3600" dirty="0"/>
              <a:t>Popular Music</a:t>
            </a:r>
            <a:endParaRPr lang="en-US" dirty="0"/>
          </a:p>
        </p:txBody>
      </p:sp>
      <p:sp>
        <p:nvSpPr>
          <p:cNvPr id="7" name="Content Placeholder 6">
            <a:extLst>
              <a:ext uri="{FF2B5EF4-FFF2-40B4-BE49-F238E27FC236}">
                <a16:creationId xmlns:a16="http://schemas.microsoft.com/office/drawing/2014/main" id="{5BAD909F-B98E-433D-8D76-678625B02037}"/>
              </a:ext>
            </a:extLst>
          </p:cNvPr>
          <p:cNvSpPr>
            <a:spLocks noGrp="1"/>
          </p:cNvSpPr>
          <p:nvPr>
            <p:ph sz="half" idx="1"/>
          </p:nvPr>
        </p:nvSpPr>
        <p:spPr/>
        <p:txBody>
          <a:bodyPr/>
          <a:lstStyle/>
          <a:p>
            <a:pPr marL="0" indent="0">
              <a:buNone/>
            </a:pPr>
            <a:r>
              <a:rPr lang="en-US" dirty="0"/>
              <a:t>With </a:t>
            </a:r>
            <a:r>
              <a:rPr lang="en-US" dirty="0" err="1"/>
              <a:t>Stopwords</a:t>
            </a:r>
            <a:endParaRPr lang="en-US" dirty="0"/>
          </a:p>
        </p:txBody>
      </p:sp>
      <p:sp>
        <p:nvSpPr>
          <p:cNvPr id="8" name="Content Placeholder 7">
            <a:extLst>
              <a:ext uri="{FF2B5EF4-FFF2-40B4-BE49-F238E27FC236}">
                <a16:creationId xmlns:a16="http://schemas.microsoft.com/office/drawing/2014/main" id="{4806BE0A-87EA-48D6-A6D5-9C703235F93D}"/>
              </a:ext>
            </a:extLst>
          </p:cNvPr>
          <p:cNvSpPr>
            <a:spLocks noGrp="1"/>
          </p:cNvSpPr>
          <p:nvPr>
            <p:ph sz="half" idx="2"/>
          </p:nvPr>
        </p:nvSpPr>
        <p:spPr/>
        <p:txBody>
          <a:bodyPr/>
          <a:lstStyle/>
          <a:p>
            <a:pPr marL="0" indent="0">
              <a:buNone/>
            </a:pPr>
            <a:r>
              <a:rPr lang="en-US" dirty="0"/>
              <a:t>Without </a:t>
            </a:r>
            <a:r>
              <a:rPr lang="en-US" dirty="0" err="1"/>
              <a:t>Stopwords</a:t>
            </a:r>
            <a:endParaRPr lang="en-US" dirty="0"/>
          </a:p>
        </p:txBody>
      </p:sp>
      <p:sp>
        <p:nvSpPr>
          <p:cNvPr id="4" name="Date Placeholder 3">
            <a:extLst>
              <a:ext uri="{FF2B5EF4-FFF2-40B4-BE49-F238E27FC236}">
                <a16:creationId xmlns:a16="http://schemas.microsoft.com/office/drawing/2014/main" id="{30680FA4-3E57-42B7-A02B-5FFA5641EFBF}"/>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1560145-D8D3-45CE-8B9F-11E36FDEF818}"/>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CFBBD4AB-7D1D-4975-A94C-C4587E1E65D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20</a:t>
            </a:fld>
            <a:endParaRPr lang="en-US" dirty="0">
              <a:solidFill>
                <a:prstClr val="black">
                  <a:tint val="75000"/>
                </a:prstClr>
              </a:solidFill>
            </a:endParaRPr>
          </a:p>
        </p:txBody>
      </p:sp>
      <p:pic>
        <p:nvPicPr>
          <p:cNvPr id="9" name="Picture 8" descr="Chart, bar chart&#10;&#10;Description automatically generated">
            <a:extLst>
              <a:ext uri="{FF2B5EF4-FFF2-40B4-BE49-F238E27FC236}">
                <a16:creationId xmlns:a16="http://schemas.microsoft.com/office/drawing/2014/main" id="{8EBEA208-2004-4AD2-A153-254814130520}"/>
              </a:ext>
            </a:extLst>
          </p:cNvPr>
          <p:cNvPicPr>
            <a:picLocks noChangeAspect="1"/>
          </p:cNvPicPr>
          <p:nvPr/>
        </p:nvPicPr>
        <p:blipFill>
          <a:blip r:embed="rId3"/>
          <a:stretch>
            <a:fillRect/>
          </a:stretch>
        </p:blipFill>
        <p:spPr>
          <a:xfrm>
            <a:off x="5806818" y="2504319"/>
            <a:ext cx="4693163" cy="3128775"/>
          </a:xfrm>
          <a:prstGeom prst="rect">
            <a:avLst/>
          </a:prstGeom>
        </p:spPr>
      </p:pic>
      <p:pic>
        <p:nvPicPr>
          <p:cNvPr id="13" name="Picture 12" descr="Chart, bar chart, histogram&#10;&#10;Description automatically generated">
            <a:extLst>
              <a:ext uri="{FF2B5EF4-FFF2-40B4-BE49-F238E27FC236}">
                <a16:creationId xmlns:a16="http://schemas.microsoft.com/office/drawing/2014/main" id="{42947EFE-DE8A-46FC-A9FA-C68581B927B6}"/>
              </a:ext>
            </a:extLst>
          </p:cNvPr>
          <p:cNvPicPr>
            <a:picLocks noChangeAspect="1"/>
          </p:cNvPicPr>
          <p:nvPr/>
        </p:nvPicPr>
        <p:blipFill>
          <a:blip r:embed="rId4"/>
          <a:stretch>
            <a:fillRect/>
          </a:stretch>
        </p:blipFill>
        <p:spPr>
          <a:xfrm>
            <a:off x="700434" y="2504319"/>
            <a:ext cx="4693163" cy="3128775"/>
          </a:xfrm>
          <a:prstGeom prst="rect">
            <a:avLst/>
          </a:prstGeom>
        </p:spPr>
      </p:pic>
    </p:spTree>
    <p:extLst>
      <p:ext uri="{BB962C8B-B14F-4D97-AF65-F5344CB8AC3E}">
        <p14:creationId xmlns:p14="http://schemas.microsoft.com/office/powerpoint/2010/main" val="3886558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DC9B-96AC-4414-8CE7-3C4AE626A1FE}"/>
              </a:ext>
            </a:extLst>
          </p:cNvPr>
          <p:cNvSpPr>
            <a:spLocks noGrp="1"/>
          </p:cNvSpPr>
          <p:nvPr>
            <p:ph type="title"/>
          </p:nvPr>
        </p:nvSpPr>
        <p:spPr/>
        <p:txBody>
          <a:bodyPr/>
          <a:lstStyle/>
          <a:p>
            <a:r>
              <a:rPr lang="en-US" dirty="0"/>
              <a:t>So far…	OUTSIDER vs. POP</a:t>
            </a:r>
          </a:p>
        </p:txBody>
      </p:sp>
      <p:sp>
        <p:nvSpPr>
          <p:cNvPr id="3" name="Content Placeholder 2">
            <a:extLst>
              <a:ext uri="{FF2B5EF4-FFF2-40B4-BE49-F238E27FC236}">
                <a16:creationId xmlns:a16="http://schemas.microsoft.com/office/drawing/2014/main" id="{D4E9351D-68C8-457A-BCBF-AE9322857AE5}"/>
              </a:ext>
            </a:extLst>
          </p:cNvPr>
          <p:cNvSpPr>
            <a:spLocks noGrp="1"/>
          </p:cNvSpPr>
          <p:nvPr>
            <p:ph idx="1"/>
          </p:nvPr>
        </p:nvSpPr>
        <p:spPr>
          <a:xfrm>
            <a:off x="1181100" y="1499129"/>
            <a:ext cx="9829800" cy="3859742"/>
          </a:xfrm>
        </p:spPr>
        <p:txBody>
          <a:bodyPr anchor="ctr"/>
          <a:lstStyle/>
          <a:p>
            <a:pPr>
              <a:lnSpc>
                <a:spcPct val="150000"/>
              </a:lnSpc>
            </a:pPr>
            <a:r>
              <a:rPr lang="en-US" dirty="0"/>
              <a:t>There is some disparity in average text length</a:t>
            </a:r>
          </a:p>
          <a:p>
            <a:pPr>
              <a:lnSpc>
                <a:spcPct val="150000"/>
              </a:lnSpc>
            </a:pPr>
            <a:r>
              <a:rPr lang="en-US" dirty="0"/>
              <a:t>Huge difference in most common words, BUT:</a:t>
            </a:r>
          </a:p>
          <a:p>
            <a:pPr lvl="1">
              <a:lnSpc>
                <a:spcPct val="150000"/>
              </a:lnSpc>
            </a:pPr>
            <a:r>
              <a:rPr lang="en-US" dirty="0"/>
              <a:t>The artist distribution is very different for the two datasets</a:t>
            </a:r>
          </a:p>
          <a:p>
            <a:pPr lvl="1">
              <a:lnSpc>
                <a:spcPct val="100000"/>
              </a:lnSpc>
            </a:pPr>
            <a:r>
              <a:rPr lang="en-US" dirty="0"/>
              <a:t>The most common words in the outsider corpus appear idiosyncratic</a:t>
            </a:r>
          </a:p>
        </p:txBody>
      </p:sp>
      <p:sp>
        <p:nvSpPr>
          <p:cNvPr id="4" name="Date Placeholder 3">
            <a:extLst>
              <a:ext uri="{FF2B5EF4-FFF2-40B4-BE49-F238E27FC236}">
                <a16:creationId xmlns:a16="http://schemas.microsoft.com/office/drawing/2014/main" id="{D1FF5443-B714-4CE5-BA98-6A876CF22E11}"/>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C229DF4-9112-453D-BC47-B5A6994B3F25}"/>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6DEAC53-12C7-46BC-AEF8-7DCCCF1D91F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21</a:t>
            </a:fld>
            <a:endParaRPr lang="en-US" dirty="0">
              <a:solidFill>
                <a:prstClr val="black">
                  <a:tint val="75000"/>
                </a:prstClr>
              </a:solidFill>
            </a:endParaRPr>
          </a:p>
        </p:txBody>
      </p:sp>
    </p:spTree>
    <p:extLst>
      <p:ext uri="{BB962C8B-B14F-4D97-AF65-F5344CB8AC3E}">
        <p14:creationId xmlns:p14="http://schemas.microsoft.com/office/powerpoint/2010/main" val="2730189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2A4F-8B7A-47EF-9FF1-9FB789FD3DB8}"/>
              </a:ext>
            </a:extLst>
          </p:cNvPr>
          <p:cNvSpPr>
            <a:spLocks noGrp="1"/>
          </p:cNvSpPr>
          <p:nvPr>
            <p:ph type="title"/>
          </p:nvPr>
        </p:nvSpPr>
        <p:spPr>
          <a:xfrm>
            <a:off x="3316224" y="1738553"/>
            <a:ext cx="5559552" cy="2514600"/>
          </a:xfrm>
        </p:spPr>
        <p:txBody>
          <a:bodyPr/>
          <a:lstStyle/>
          <a:p>
            <a:r>
              <a:rPr lang="en-US" dirty="0"/>
              <a:t>The Faces of Outsider Music</a:t>
            </a:r>
          </a:p>
        </p:txBody>
      </p:sp>
    </p:spTree>
    <p:extLst>
      <p:ext uri="{BB962C8B-B14F-4D97-AF65-F5344CB8AC3E}">
        <p14:creationId xmlns:p14="http://schemas.microsoft.com/office/powerpoint/2010/main" val="527679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30A772-427D-4F59-8551-E9AA5B12063E}"/>
              </a:ext>
            </a:extLst>
          </p:cNvPr>
          <p:cNvSpPr>
            <a:spLocks noGrp="1"/>
          </p:cNvSpPr>
          <p:nvPr>
            <p:ph type="title"/>
          </p:nvPr>
        </p:nvSpPr>
        <p:spPr>
          <a:xfrm>
            <a:off x="5894962" y="479493"/>
            <a:ext cx="5458838" cy="1325563"/>
          </a:xfrm>
        </p:spPr>
        <p:txBody>
          <a:bodyPr>
            <a:normAutofit/>
          </a:bodyPr>
          <a:lstStyle/>
          <a:p>
            <a:r>
              <a:rPr lang="en-US" dirty="0"/>
              <a:t>The Top 3 Artists</a:t>
            </a: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10;&#10;Description automatically generated">
            <a:extLst>
              <a:ext uri="{FF2B5EF4-FFF2-40B4-BE49-F238E27FC236}">
                <a16:creationId xmlns:a16="http://schemas.microsoft.com/office/drawing/2014/main" id="{F38B575F-1D28-4776-928D-C66C0707B604}"/>
              </a:ext>
            </a:extLst>
          </p:cNvPr>
          <p:cNvPicPr>
            <a:picLocks noChangeAspect="1"/>
          </p:cNvPicPr>
          <p:nvPr/>
        </p:nvPicPr>
        <p:blipFill>
          <a:blip r:embed="rId3"/>
          <a:stretch>
            <a:fillRect/>
          </a:stretch>
        </p:blipFill>
        <p:spPr>
          <a:xfrm>
            <a:off x="696176" y="1625663"/>
            <a:ext cx="4777381" cy="31849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B07E96B4-7CF0-4042-BC97-5A92158806E5}"/>
              </a:ext>
            </a:extLst>
          </p:cNvPr>
          <p:cNvSpPr>
            <a:spLocks noGrp="1"/>
          </p:cNvSpPr>
          <p:nvPr>
            <p:ph idx="1"/>
          </p:nvPr>
        </p:nvSpPr>
        <p:spPr>
          <a:xfrm>
            <a:off x="5894962" y="1984443"/>
            <a:ext cx="5458838" cy="4192520"/>
          </a:xfrm>
        </p:spPr>
        <p:txBody>
          <a:bodyPr>
            <a:normAutofit/>
          </a:bodyPr>
          <a:lstStyle/>
          <a:p>
            <a:r>
              <a:rPr lang="en-US" sz="2400" dirty="0"/>
              <a:t>Three very well-known artists in the genre with idiosyncratic styles:</a:t>
            </a:r>
          </a:p>
          <a:p>
            <a:pPr lvl="1">
              <a:lnSpc>
                <a:spcPct val="150000"/>
              </a:lnSpc>
            </a:pPr>
            <a:r>
              <a:rPr lang="en-US" sz="2000" b="1" dirty="0"/>
              <a:t>Wesley Willis</a:t>
            </a:r>
          </a:p>
          <a:p>
            <a:pPr lvl="1">
              <a:lnSpc>
                <a:spcPct val="150000"/>
              </a:lnSpc>
            </a:pPr>
            <a:r>
              <a:rPr lang="en-US" sz="2000" dirty="0" err="1"/>
              <a:t>Jandek</a:t>
            </a:r>
            <a:endParaRPr lang="en-US" sz="2000" dirty="0"/>
          </a:p>
          <a:p>
            <a:pPr lvl="1">
              <a:lnSpc>
                <a:spcPct val="150000"/>
              </a:lnSpc>
            </a:pPr>
            <a:r>
              <a:rPr lang="en-US" sz="2000" dirty="0"/>
              <a:t>Daniel Johnston</a:t>
            </a:r>
          </a:p>
        </p:txBody>
      </p:sp>
      <p:sp>
        <p:nvSpPr>
          <p:cNvPr id="4" name="Date Placeholder 3">
            <a:extLst>
              <a:ext uri="{FF2B5EF4-FFF2-40B4-BE49-F238E27FC236}">
                <a16:creationId xmlns:a16="http://schemas.microsoft.com/office/drawing/2014/main" id="{FB844ADA-7A4E-4D15-AE10-7841A057CF95}"/>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chemeClr val="bg1">
                    <a:lumMod val="75000"/>
                  </a:schemeClr>
                </a:solidFill>
              </a:rPr>
              <a:t>4/21/2022</a:t>
            </a:r>
            <a:endParaRPr lang="en-US" dirty="0">
              <a:solidFill>
                <a:schemeClr val="bg1">
                  <a:lumMod val="75000"/>
                </a:schemeClr>
              </a:solidFill>
            </a:endParaRPr>
          </a:p>
        </p:txBody>
      </p:sp>
      <p:sp>
        <p:nvSpPr>
          <p:cNvPr id="5" name="Footer Placeholder 4">
            <a:extLst>
              <a:ext uri="{FF2B5EF4-FFF2-40B4-BE49-F238E27FC236}">
                <a16:creationId xmlns:a16="http://schemas.microsoft.com/office/drawing/2014/main" id="{81C8F69B-AA9D-4A50-B737-28DFF8981FAD}"/>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prstClr val="black">
                    <a:tint val="75000"/>
                  </a:prstClr>
                </a:solidFill>
              </a:rPr>
              <a:t>A Linguistic Look Inside Outsider Music</a:t>
            </a:r>
          </a:p>
        </p:txBody>
      </p:sp>
      <p:sp>
        <p:nvSpPr>
          <p:cNvPr id="6" name="Slide Number Placeholder 5">
            <a:extLst>
              <a:ext uri="{FF2B5EF4-FFF2-40B4-BE49-F238E27FC236}">
                <a16:creationId xmlns:a16="http://schemas.microsoft.com/office/drawing/2014/main" id="{684713DA-3C02-47BE-8635-70870337ADB1}"/>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23</a:t>
            </a:fld>
            <a:endParaRPr lang="en-US">
              <a:solidFill>
                <a:prstClr val="black">
                  <a:tint val="75000"/>
                </a:prstClr>
              </a:solidFill>
            </a:endParaRPr>
          </a:p>
        </p:txBody>
      </p:sp>
      <p:sp>
        <p:nvSpPr>
          <p:cNvPr id="12" name="TextBox 11">
            <a:extLst>
              <a:ext uri="{FF2B5EF4-FFF2-40B4-BE49-F238E27FC236}">
                <a16:creationId xmlns:a16="http://schemas.microsoft.com/office/drawing/2014/main" id="{D0940F1E-2BAE-4BA3-A969-850FBC3685EC}"/>
              </a:ext>
            </a:extLst>
          </p:cNvPr>
          <p:cNvSpPr txBox="1"/>
          <p:nvPr/>
        </p:nvSpPr>
        <p:spPr>
          <a:xfrm>
            <a:off x="1336431" y="4810583"/>
            <a:ext cx="3496869" cy="523220"/>
          </a:xfrm>
          <a:prstGeom prst="rect">
            <a:avLst/>
          </a:prstGeom>
          <a:noFill/>
        </p:spPr>
        <p:txBody>
          <a:bodyPr wrap="square" rtlCol="0">
            <a:spAutoFit/>
          </a:bodyPr>
          <a:lstStyle/>
          <a:p>
            <a:pPr algn="ctr"/>
            <a:r>
              <a:rPr lang="en-US" sz="1400" dirty="0"/>
              <a:t>In the cleaned dataset, these 3 artists make up nearly 40% of the data.</a:t>
            </a:r>
          </a:p>
        </p:txBody>
      </p:sp>
    </p:spTree>
    <p:extLst>
      <p:ext uri="{BB962C8B-B14F-4D97-AF65-F5344CB8AC3E}">
        <p14:creationId xmlns:p14="http://schemas.microsoft.com/office/powerpoint/2010/main" val="2152715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CCB4-BDDA-4EEA-9A23-A876C4DC3EE3}"/>
              </a:ext>
            </a:extLst>
          </p:cNvPr>
          <p:cNvSpPr>
            <a:spLocks noGrp="1"/>
          </p:cNvSpPr>
          <p:nvPr>
            <p:ph type="title"/>
          </p:nvPr>
        </p:nvSpPr>
        <p:spPr/>
        <p:txBody>
          <a:bodyPr>
            <a:normAutofit/>
          </a:bodyPr>
          <a:lstStyle/>
          <a:p>
            <a:r>
              <a:rPr lang="en-US" sz="4400" dirty="0"/>
              <a:t>Rock N Roll McDonalds</a:t>
            </a:r>
            <a:br>
              <a:rPr lang="en-US" sz="4400" dirty="0"/>
            </a:br>
            <a:r>
              <a:rPr lang="en-US" sz="3600" dirty="0">
                <a:latin typeface="+mn-lt"/>
              </a:rPr>
              <a:t>Wesley Willis</a:t>
            </a:r>
            <a:endParaRPr lang="en-US" dirty="0"/>
          </a:p>
        </p:txBody>
      </p:sp>
      <p:sp>
        <p:nvSpPr>
          <p:cNvPr id="4" name="Date Placeholder 3">
            <a:extLst>
              <a:ext uri="{FF2B5EF4-FFF2-40B4-BE49-F238E27FC236}">
                <a16:creationId xmlns:a16="http://schemas.microsoft.com/office/drawing/2014/main" id="{CF3371E6-FE1B-4365-A230-BB71221EB3D9}"/>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301B5FA2-27B9-4C21-8AD5-CAB9561639B1}"/>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969E1AA-9B5C-451C-9B1E-4DDD2930565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24</a:t>
            </a:fld>
            <a:endParaRPr lang="en-US" dirty="0">
              <a:solidFill>
                <a:prstClr val="black">
                  <a:tint val="75000"/>
                </a:prstClr>
              </a:solidFill>
            </a:endParaRPr>
          </a:p>
        </p:txBody>
      </p:sp>
      <p:pic>
        <p:nvPicPr>
          <p:cNvPr id="7" name="Picture 6">
            <a:extLst>
              <a:ext uri="{FF2B5EF4-FFF2-40B4-BE49-F238E27FC236}">
                <a16:creationId xmlns:a16="http://schemas.microsoft.com/office/drawing/2014/main" id="{3C92DDEC-096A-4931-AFFE-319287D5AAE7}"/>
              </a:ext>
            </a:extLst>
          </p:cNvPr>
          <p:cNvPicPr>
            <a:picLocks noChangeAspect="1"/>
          </p:cNvPicPr>
          <p:nvPr/>
        </p:nvPicPr>
        <p:blipFill>
          <a:blip r:embed="rId3"/>
          <a:stretch>
            <a:fillRect/>
          </a:stretch>
        </p:blipFill>
        <p:spPr>
          <a:xfrm>
            <a:off x="1435105" y="1690688"/>
            <a:ext cx="4292590" cy="4512194"/>
          </a:xfrm>
          <a:prstGeom prst="rect">
            <a:avLst/>
          </a:prstGeom>
        </p:spPr>
      </p:pic>
      <p:pic>
        <p:nvPicPr>
          <p:cNvPr id="8" name="Picture 7">
            <a:extLst>
              <a:ext uri="{FF2B5EF4-FFF2-40B4-BE49-F238E27FC236}">
                <a16:creationId xmlns:a16="http://schemas.microsoft.com/office/drawing/2014/main" id="{562B4B4E-5966-46D5-B129-9B5DD435B0B7}"/>
              </a:ext>
            </a:extLst>
          </p:cNvPr>
          <p:cNvPicPr>
            <a:picLocks noChangeAspect="1"/>
          </p:cNvPicPr>
          <p:nvPr/>
        </p:nvPicPr>
        <p:blipFill>
          <a:blip r:embed="rId4"/>
          <a:stretch>
            <a:fillRect/>
          </a:stretch>
        </p:blipFill>
        <p:spPr>
          <a:xfrm>
            <a:off x="6476181" y="729576"/>
            <a:ext cx="4292590" cy="5626774"/>
          </a:xfrm>
          <a:prstGeom prst="rect">
            <a:avLst/>
          </a:prstGeom>
        </p:spPr>
      </p:pic>
      <p:sp>
        <p:nvSpPr>
          <p:cNvPr id="10" name="TextBox 9">
            <a:extLst>
              <a:ext uri="{FF2B5EF4-FFF2-40B4-BE49-F238E27FC236}">
                <a16:creationId xmlns:a16="http://schemas.microsoft.com/office/drawing/2014/main" id="{CF6EF3C6-A000-4541-8C01-0BBCC23AB268}"/>
              </a:ext>
            </a:extLst>
          </p:cNvPr>
          <p:cNvSpPr txBox="1"/>
          <p:nvPr/>
        </p:nvSpPr>
        <p:spPr>
          <a:xfrm>
            <a:off x="9541486" y="369178"/>
            <a:ext cx="2454571" cy="246221"/>
          </a:xfrm>
          <a:prstGeom prst="rect">
            <a:avLst/>
          </a:prstGeom>
          <a:noFill/>
        </p:spPr>
        <p:txBody>
          <a:bodyPr wrap="square" rtlCol="0">
            <a:spAutoFit/>
          </a:bodyPr>
          <a:lstStyle/>
          <a:p>
            <a:r>
              <a:rPr lang="en-US" sz="1000" dirty="0"/>
              <a:t>Lyrics screenshotted from </a:t>
            </a:r>
            <a:r>
              <a:rPr lang="en-US" sz="1000" dirty="0">
                <a:solidFill>
                  <a:schemeClr val="accent2"/>
                </a:solidFill>
                <a:hlinkClick r:id="rId5">
                  <a:extLst>
                    <a:ext uri="{A12FA001-AC4F-418D-AE19-62706E023703}">
                      <ahyp:hlinkClr xmlns:ahyp="http://schemas.microsoft.com/office/drawing/2018/hyperlinkcolor" val="tx"/>
                    </a:ext>
                  </a:extLst>
                </a:hlinkClick>
              </a:rPr>
              <a:t>Genius.com</a:t>
            </a:r>
            <a:endParaRPr lang="en-US" sz="1000" dirty="0">
              <a:solidFill>
                <a:schemeClr val="accent2"/>
              </a:solidFill>
            </a:endParaRPr>
          </a:p>
        </p:txBody>
      </p:sp>
      <p:cxnSp>
        <p:nvCxnSpPr>
          <p:cNvPr id="9" name="Straight Connector 8">
            <a:extLst>
              <a:ext uri="{FF2B5EF4-FFF2-40B4-BE49-F238E27FC236}">
                <a16:creationId xmlns:a16="http://schemas.microsoft.com/office/drawing/2014/main" id="{63DE5D9E-D1CD-46C0-BF6E-79F5EC951F54}"/>
              </a:ext>
            </a:extLst>
          </p:cNvPr>
          <p:cNvCxnSpPr/>
          <p:nvPr/>
        </p:nvCxnSpPr>
        <p:spPr>
          <a:xfrm>
            <a:off x="3552038" y="2200647"/>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747E64-5232-4AA1-AF38-8F8D39F1EC1A}"/>
              </a:ext>
            </a:extLst>
          </p:cNvPr>
          <p:cNvCxnSpPr/>
          <p:nvPr/>
        </p:nvCxnSpPr>
        <p:spPr>
          <a:xfrm>
            <a:off x="4409113" y="2990611"/>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5E6D61-F067-4E70-90FB-56C2C6EC5BE8}"/>
              </a:ext>
            </a:extLst>
          </p:cNvPr>
          <p:cNvCxnSpPr/>
          <p:nvPr/>
        </p:nvCxnSpPr>
        <p:spPr>
          <a:xfrm>
            <a:off x="1528893" y="3738629"/>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5A1327-1A7F-45B8-B171-8F91AFD81F8C}"/>
              </a:ext>
            </a:extLst>
          </p:cNvPr>
          <p:cNvCxnSpPr/>
          <p:nvPr/>
        </p:nvCxnSpPr>
        <p:spPr>
          <a:xfrm>
            <a:off x="1528893" y="4000086"/>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EAA74C-96DF-4CA9-A14B-183B9A8F3E00}"/>
              </a:ext>
            </a:extLst>
          </p:cNvPr>
          <p:cNvCxnSpPr/>
          <p:nvPr/>
        </p:nvCxnSpPr>
        <p:spPr>
          <a:xfrm>
            <a:off x="1528893" y="4286710"/>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B88877-8016-4137-AF23-832AB3894724}"/>
              </a:ext>
            </a:extLst>
          </p:cNvPr>
          <p:cNvCxnSpPr/>
          <p:nvPr/>
        </p:nvCxnSpPr>
        <p:spPr>
          <a:xfrm>
            <a:off x="1528893" y="4543973"/>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CAFDD5F-BC8E-4F1D-9ECE-258936CFEC70}"/>
              </a:ext>
            </a:extLst>
          </p:cNvPr>
          <p:cNvCxnSpPr/>
          <p:nvPr/>
        </p:nvCxnSpPr>
        <p:spPr>
          <a:xfrm>
            <a:off x="6600534" y="1212274"/>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02DE6C-1B9D-486B-BC8F-864F324908AE}"/>
              </a:ext>
            </a:extLst>
          </p:cNvPr>
          <p:cNvCxnSpPr/>
          <p:nvPr/>
        </p:nvCxnSpPr>
        <p:spPr>
          <a:xfrm>
            <a:off x="6600534" y="1473731"/>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5E43128-B575-4460-BC53-961A68F2DFA5}"/>
              </a:ext>
            </a:extLst>
          </p:cNvPr>
          <p:cNvCxnSpPr/>
          <p:nvPr/>
        </p:nvCxnSpPr>
        <p:spPr>
          <a:xfrm>
            <a:off x="6600534" y="1732202"/>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D9AF7A-37A5-4FE8-8587-2CF2282379C2}"/>
              </a:ext>
            </a:extLst>
          </p:cNvPr>
          <p:cNvCxnSpPr/>
          <p:nvPr/>
        </p:nvCxnSpPr>
        <p:spPr>
          <a:xfrm>
            <a:off x="6600534" y="1982894"/>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CEA257-77A3-4A3D-BEDE-0626EE004F85}"/>
              </a:ext>
            </a:extLst>
          </p:cNvPr>
          <p:cNvCxnSpPr/>
          <p:nvPr/>
        </p:nvCxnSpPr>
        <p:spPr>
          <a:xfrm>
            <a:off x="6600534" y="4200471"/>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2BE4BA-4858-426C-8499-A5663012A3AC}"/>
              </a:ext>
            </a:extLst>
          </p:cNvPr>
          <p:cNvCxnSpPr/>
          <p:nvPr/>
        </p:nvCxnSpPr>
        <p:spPr>
          <a:xfrm>
            <a:off x="6600534" y="4461928"/>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B826C1-510D-404A-8C5A-20DDDFA0A844}"/>
              </a:ext>
            </a:extLst>
          </p:cNvPr>
          <p:cNvCxnSpPr/>
          <p:nvPr/>
        </p:nvCxnSpPr>
        <p:spPr>
          <a:xfrm>
            <a:off x="6600534" y="4748552"/>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3B06CE-164D-4C4F-B38F-DB37FDF5663B}"/>
              </a:ext>
            </a:extLst>
          </p:cNvPr>
          <p:cNvCxnSpPr/>
          <p:nvPr/>
        </p:nvCxnSpPr>
        <p:spPr>
          <a:xfrm>
            <a:off x="6600534" y="5005815"/>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DAF4AD-7EED-4594-9F9B-F5ABDA51FBE2}"/>
              </a:ext>
            </a:extLst>
          </p:cNvPr>
          <p:cNvCxnSpPr/>
          <p:nvPr/>
        </p:nvCxnSpPr>
        <p:spPr>
          <a:xfrm>
            <a:off x="6591505" y="5718378"/>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B2AA54-4422-4BDD-84DF-0C6C4CE5B977}"/>
              </a:ext>
            </a:extLst>
          </p:cNvPr>
          <p:cNvCxnSpPr/>
          <p:nvPr/>
        </p:nvCxnSpPr>
        <p:spPr>
          <a:xfrm>
            <a:off x="6603644" y="5963375"/>
            <a:ext cx="31543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352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96D2-38A2-4351-A6B4-05F34DD44E3C}"/>
              </a:ext>
            </a:extLst>
          </p:cNvPr>
          <p:cNvSpPr>
            <a:spLocks noGrp="1"/>
          </p:cNvSpPr>
          <p:nvPr>
            <p:ph type="title"/>
          </p:nvPr>
        </p:nvSpPr>
        <p:spPr/>
        <p:txBody>
          <a:bodyPr>
            <a:normAutofit/>
          </a:bodyPr>
          <a:lstStyle/>
          <a:p>
            <a:r>
              <a:rPr lang="en-US" sz="4400" dirty="0"/>
              <a:t>I Whipped Batman’s Ass</a:t>
            </a:r>
            <a:br>
              <a:rPr lang="en-US" sz="4400" dirty="0"/>
            </a:br>
            <a:r>
              <a:rPr lang="en-US" sz="3600" dirty="0">
                <a:latin typeface="+mn-lt"/>
              </a:rPr>
              <a:t>Wesley Willis</a:t>
            </a:r>
            <a:endParaRPr lang="en-US" dirty="0"/>
          </a:p>
        </p:txBody>
      </p:sp>
      <p:sp>
        <p:nvSpPr>
          <p:cNvPr id="3" name="Date Placeholder 2">
            <a:extLst>
              <a:ext uri="{FF2B5EF4-FFF2-40B4-BE49-F238E27FC236}">
                <a16:creationId xmlns:a16="http://schemas.microsoft.com/office/drawing/2014/main" id="{4AEF4718-14E2-4E6B-9FF6-48D807B00876}"/>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4129CEA1-8160-436C-BD0F-D6DF65FDFA77}"/>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516A1D8D-7A1E-403C-895B-E9788C7E351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25</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C45D14B2-05B4-4FCD-98AF-524C9D16BE6C}"/>
              </a:ext>
            </a:extLst>
          </p:cNvPr>
          <p:cNvPicPr>
            <a:picLocks noChangeAspect="1"/>
          </p:cNvPicPr>
          <p:nvPr/>
        </p:nvPicPr>
        <p:blipFill>
          <a:blip r:embed="rId3"/>
          <a:stretch>
            <a:fillRect/>
          </a:stretch>
        </p:blipFill>
        <p:spPr>
          <a:xfrm>
            <a:off x="1718534" y="1703039"/>
            <a:ext cx="4262555" cy="4586129"/>
          </a:xfrm>
          <a:prstGeom prst="rect">
            <a:avLst/>
          </a:prstGeom>
        </p:spPr>
      </p:pic>
      <p:pic>
        <p:nvPicPr>
          <p:cNvPr id="9" name="Picture 8">
            <a:extLst>
              <a:ext uri="{FF2B5EF4-FFF2-40B4-BE49-F238E27FC236}">
                <a16:creationId xmlns:a16="http://schemas.microsoft.com/office/drawing/2014/main" id="{0501C45B-4ADD-48D2-A8E6-DAA3C69AC37A}"/>
              </a:ext>
            </a:extLst>
          </p:cNvPr>
          <p:cNvPicPr>
            <a:picLocks noChangeAspect="1"/>
          </p:cNvPicPr>
          <p:nvPr/>
        </p:nvPicPr>
        <p:blipFill>
          <a:blip r:embed="rId4"/>
          <a:stretch>
            <a:fillRect/>
          </a:stretch>
        </p:blipFill>
        <p:spPr>
          <a:xfrm>
            <a:off x="6335933" y="709218"/>
            <a:ext cx="4433976" cy="5613541"/>
          </a:xfrm>
          <a:prstGeom prst="rect">
            <a:avLst/>
          </a:prstGeom>
        </p:spPr>
      </p:pic>
      <p:sp>
        <p:nvSpPr>
          <p:cNvPr id="15" name="TextBox 14">
            <a:extLst>
              <a:ext uri="{FF2B5EF4-FFF2-40B4-BE49-F238E27FC236}">
                <a16:creationId xmlns:a16="http://schemas.microsoft.com/office/drawing/2014/main" id="{414703BA-1A26-4717-9C87-A74BAB261DB0}"/>
              </a:ext>
            </a:extLst>
          </p:cNvPr>
          <p:cNvSpPr txBox="1"/>
          <p:nvPr/>
        </p:nvSpPr>
        <p:spPr>
          <a:xfrm>
            <a:off x="9541486" y="369178"/>
            <a:ext cx="2454571" cy="246221"/>
          </a:xfrm>
          <a:prstGeom prst="rect">
            <a:avLst/>
          </a:prstGeom>
          <a:noFill/>
        </p:spPr>
        <p:txBody>
          <a:bodyPr wrap="square" rtlCol="0">
            <a:spAutoFit/>
          </a:bodyPr>
          <a:lstStyle/>
          <a:p>
            <a:r>
              <a:rPr lang="en-US" sz="1000" dirty="0"/>
              <a:t>Lyrics screenshotted from </a:t>
            </a:r>
            <a:r>
              <a:rPr lang="en-US" sz="1000" dirty="0">
                <a:solidFill>
                  <a:schemeClr val="accent2"/>
                </a:solidFill>
                <a:hlinkClick r:id="rId5">
                  <a:extLst>
                    <a:ext uri="{A12FA001-AC4F-418D-AE19-62706E023703}">
                      <ahyp:hlinkClr xmlns:ahyp="http://schemas.microsoft.com/office/drawing/2018/hyperlinkcolor" val="tx"/>
                    </a:ext>
                  </a:extLst>
                </a:hlinkClick>
              </a:rPr>
              <a:t>Genius.com</a:t>
            </a:r>
            <a:endParaRPr lang="en-US" sz="1000" dirty="0">
              <a:solidFill>
                <a:schemeClr val="accent2"/>
              </a:solidFill>
            </a:endParaRPr>
          </a:p>
        </p:txBody>
      </p:sp>
      <p:sp>
        <p:nvSpPr>
          <p:cNvPr id="10" name="Right Brace 9">
            <a:extLst>
              <a:ext uri="{FF2B5EF4-FFF2-40B4-BE49-F238E27FC236}">
                <a16:creationId xmlns:a16="http://schemas.microsoft.com/office/drawing/2014/main" id="{B84E2EAF-532B-42B2-8E8C-F73E9FBFEB33}"/>
              </a:ext>
            </a:extLst>
          </p:cNvPr>
          <p:cNvSpPr/>
          <p:nvPr/>
        </p:nvSpPr>
        <p:spPr>
          <a:xfrm>
            <a:off x="8398329" y="4174671"/>
            <a:ext cx="332014" cy="97427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C93B5D83-40AC-4675-812E-D93353A217F2}"/>
              </a:ext>
            </a:extLst>
          </p:cNvPr>
          <p:cNvSpPr txBox="1"/>
          <p:nvPr/>
        </p:nvSpPr>
        <p:spPr>
          <a:xfrm>
            <a:off x="8757321" y="4538696"/>
            <a:ext cx="2743200" cy="246221"/>
          </a:xfrm>
          <a:prstGeom prst="rect">
            <a:avLst/>
          </a:prstGeom>
          <a:noFill/>
        </p:spPr>
        <p:txBody>
          <a:bodyPr wrap="square" rtlCol="0">
            <a:spAutoFit/>
          </a:bodyPr>
          <a:lstStyle/>
          <a:p>
            <a:r>
              <a:rPr lang="en-US" sz="1000" b="1" dirty="0">
                <a:solidFill>
                  <a:schemeClr val="accent2"/>
                </a:solidFill>
              </a:rPr>
              <a:t>Does this look familiar?</a:t>
            </a:r>
          </a:p>
        </p:txBody>
      </p:sp>
    </p:spTree>
    <p:extLst>
      <p:ext uri="{BB962C8B-B14F-4D97-AF65-F5344CB8AC3E}">
        <p14:creationId xmlns:p14="http://schemas.microsoft.com/office/powerpoint/2010/main" val="4249709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B586-B14A-46FB-B9AA-0A1C301EFF99}"/>
              </a:ext>
            </a:extLst>
          </p:cNvPr>
          <p:cNvSpPr>
            <a:spLocks noGrp="1"/>
          </p:cNvSpPr>
          <p:nvPr>
            <p:ph type="title"/>
          </p:nvPr>
        </p:nvSpPr>
        <p:spPr/>
        <p:txBody>
          <a:bodyPr/>
          <a:lstStyle/>
          <a:p>
            <a:r>
              <a:rPr lang="en-US" dirty="0"/>
              <a:t>What’s the Problem?</a:t>
            </a:r>
          </a:p>
        </p:txBody>
      </p:sp>
      <p:sp>
        <p:nvSpPr>
          <p:cNvPr id="3" name="Content Placeholder 2">
            <a:extLst>
              <a:ext uri="{FF2B5EF4-FFF2-40B4-BE49-F238E27FC236}">
                <a16:creationId xmlns:a16="http://schemas.microsoft.com/office/drawing/2014/main" id="{27975AC9-B699-40B9-B51A-F3E86133B376}"/>
              </a:ext>
            </a:extLst>
          </p:cNvPr>
          <p:cNvSpPr>
            <a:spLocks noGrp="1"/>
          </p:cNvSpPr>
          <p:nvPr>
            <p:ph idx="1"/>
          </p:nvPr>
        </p:nvSpPr>
        <p:spPr/>
        <p:txBody>
          <a:bodyPr/>
          <a:lstStyle/>
          <a:p>
            <a:r>
              <a:rPr lang="en-US" dirty="0"/>
              <a:t>Perhaps if we were to only look at the top artists, existing generalizations would apply.</a:t>
            </a:r>
          </a:p>
          <a:p>
            <a:endParaRPr lang="en-US" dirty="0"/>
          </a:p>
          <a:p>
            <a:r>
              <a:rPr lang="en-US" b="1" dirty="0"/>
              <a:t>But what about </a:t>
            </a:r>
            <a:r>
              <a:rPr lang="en-US" b="1" dirty="0" err="1"/>
              <a:t>IceJJFish</a:t>
            </a:r>
            <a:r>
              <a:rPr lang="en-US" b="1" dirty="0"/>
              <a:t>?</a:t>
            </a:r>
          </a:p>
        </p:txBody>
      </p:sp>
      <p:sp>
        <p:nvSpPr>
          <p:cNvPr id="4" name="Date Placeholder 3">
            <a:extLst>
              <a:ext uri="{FF2B5EF4-FFF2-40B4-BE49-F238E27FC236}">
                <a16:creationId xmlns:a16="http://schemas.microsoft.com/office/drawing/2014/main" id="{96257116-5C26-4378-B836-BE8D6A80FB4B}"/>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739508A-0CCE-47F2-8D3E-357109C91440}"/>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6DFF358D-B980-4EC7-9E75-E401F604129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26</a:t>
            </a:fld>
            <a:endParaRPr lang="en-US" dirty="0">
              <a:solidFill>
                <a:prstClr val="black">
                  <a:tint val="75000"/>
                </a:prstClr>
              </a:solidFill>
            </a:endParaRPr>
          </a:p>
        </p:txBody>
      </p:sp>
    </p:spTree>
    <p:extLst>
      <p:ext uri="{BB962C8B-B14F-4D97-AF65-F5344CB8AC3E}">
        <p14:creationId xmlns:p14="http://schemas.microsoft.com/office/powerpoint/2010/main" val="176753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8B6A-5D43-4CD8-A9D5-082316B04B0E}"/>
              </a:ext>
            </a:extLst>
          </p:cNvPr>
          <p:cNvSpPr>
            <a:spLocks noGrp="1"/>
          </p:cNvSpPr>
          <p:nvPr>
            <p:ph type="title"/>
          </p:nvPr>
        </p:nvSpPr>
        <p:spPr>
          <a:xfrm>
            <a:off x="838200" y="245382"/>
            <a:ext cx="10515600" cy="1325563"/>
          </a:xfrm>
        </p:spPr>
        <p:txBody>
          <a:bodyPr/>
          <a:lstStyle/>
          <a:p>
            <a:r>
              <a:rPr lang="en-US" dirty="0"/>
              <a:t>O</a:t>
            </a:r>
            <a:r>
              <a:rPr lang="en-US" sz="4400" dirty="0"/>
              <a:t>n the Floor</a:t>
            </a:r>
            <a:br>
              <a:rPr lang="en-US" sz="4400" dirty="0"/>
            </a:br>
            <a:r>
              <a:rPr lang="en-US" sz="3600" dirty="0" err="1">
                <a:latin typeface="+mn-lt"/>
              </a:rPr>
              <a:t>IceJJFish</a:t>
            </a:r>
            <a:endParaRPr lang="en-US" dirty="0"/>
          </a:p>
        </p:txBody>
      </p:sp>
      <p:sp>
        <p:nvSpPr>
          <p:cNvPr id="3" name="Date Placeholder 2">
            <a:extLst>
              <a:ext uri="{FF2B5EF4-FFF2-40B4-BE49-F238E27FC236}">
                <a16:creationId xmlns:a16="http://schemas.microsoft.com/office/drawing/2014/main" id="{1AA7DDB4-FF89-4084-8A3B-2481B9AA8BFA}"/>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F2BAD045-3864-4A74-8FA1-D15DE657A856}"/>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8F8AAC8B-2CE7-4C65-8BCD-3FF9894D3B1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27</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0C95BBC5-9980-4341-87C8-147F8539BE1E}"/>
              </a:ext>
            </a:extLst>
          </p:cNvPr>
          <p:cNvPicPr>
            <a:picLocks noChangeAspect="1"/>
          </p:cNvPicPr>
          <p:nvPr/>
        </p:nvPicPr>
        <p:blipFill>
          <a:blip r:embed="rId3"/>
          <a:stretch>
            <a:fillRect/>
          </a:stretch>
        </p:blipFill>
        <p:spPr>
          <a:xfrm>
            <a:off x="1492908" y="1647711"/>
            <a:ext cx="4557984" cy="4446814"/>
          </a:xfrm>
          <a:prstGeom prst="rect">
            <a:avLst/>
          </a:prstGeom>
        </p:spPr>
      </p:pic>
      <p:sp>
        <p:nvSpPr>
          <p:cNvPr id="9" name="TextBox 8">
            <a:extLst>
              <a:ext uri="{FF2B5EF4-FFF2-40B4-BE49-F238E27FC236}">
                <a16:creationId xmlns:a16="http://schemas.microsoft.com/office/drawing/2014/main" id="{E7876EDE-98E4-4234-968C-3B942C17B288}"/>
              </a:ext>
            </a:extLst>
          </p:cNvPr>
          <p:cNvSpPr txBox="1"/>
          <p:nvPr/>
        </p:nvSpPr>
        <p:spPr>
          <a:xfrm>
            <a:off x="9541486" y="369178"/>
            <a:ext cx="2454571" cy="246221"/>
          </a:xfrm>
          <a:prstGeom prst="rect">
            <a:avLst/>
          </a:prstGeom>
          <a:noFill/>
        </p:spPr>
        <p:txBody>
          <a:bodyPr wrap="square" rtlCol="0">
            <a:spAutoFit/>
          </a:bodyPr>
          <a:lstStyle/>
          <a:p>
            <a:r>
              <a:rPr lang="en-US" sz="1000" dirty="0"/>
              <a:t>Lyrics screenshotted from </a:t>
            </a:r>
            <a:r>
              <a:rPr lang="en-US" sz="1000" dirty="0">
                <a:solidFill>
                  <a:schemeClr val="accent2"/>
                </a:solidFill>
                <a:hlinkClick r:id="rId4">
                  <a:extLst>
                    <a:ext uri="{A12FA001-AC4F-418D-AE19-62706E023703}">
                      <ahyp:hlinkClr xmlns:ahyp="http://schemas.microsoft.com/office/drawing/2018/hyperlinkcolor" val="tx"/>
                    </a:ext>
                  </a:extLst>
                </a:hlinkClick>
              </a:rPr>
              <a:t>Genius.com</a:t>
            </a:r>
            <a:endParaRPr lang="en-US" sz="1000" dirty="0">
              <a:solidFill>
                <a:schemeClr val="accent2"/>
              </a:solidFill>
            </a:endParaRPr>
          </a:p>
        </p:txBody>
      </p:sp>
      <p:sp>
        <p:nvSpPr>
          <p:cNvPr id="10" name="Content Placeholder 2">
            <a:extLst>
              <a:ext uri="{FF2B5EF4-FFF2-40B4-BE49-F238E27FC236}">
                <a16:creationId xmlns:a16="http://schemas.microsoft.com/office/drawing/2014/main" id="{ACCD26BB-14D2-4AB7-968B-C51B091C7DD3}"/>
              </a:ext>
            </a:extLst>
          </p:cNvPr>
          <p:cNvSpPr>
            <a:spLocks noGrp="1"/>
          </p:cNvSpPr>
          <p:nvPr>
            <p:ph idx="1"/>
          </p:nvPr>
        </p:nvSpPr>
        <p:spPr>
          <a:xfrm>
            <a:off x="5788151" y="1527048"/>
            <a:ext cx="5407805" cy="3931920"/>
          </a:xfrm>
        </p:spPr>
        <p:txBody>
          <a:bodyPr anchor="ctr"/>
          <a:lstStyle/>
          <a:p>
            <a:r>
              <a:rPr lang="en-US" dirty="0"/>
              <a:t>Represents only </a:t>
            </a:r>
            <a:r>
              <a:rPr lang="en-US" b="1" dirty="0"/>
              <a:t>1.8% </a:t>
            </a:r>
            <a:r>
              <a:rPr lang="en-US" dirty="0"/>
              <a:t>of the data</a:t>
            </a:r>
          </a:p>
          <a:p>
            <a:pPr lvl="1"/>
            <a:r>
              <a:rPr lang="en-US" dirty="0"/>
              <a:t>Many other artists with low representation</a:t>
            </a:r>
          </a:p>
          <a:p>
            <a:endParaRPr lang="en-US" dirty="0"/>
          </a:p>
          <a:p>
            <a:r>
              <a:rPr lang="en-US" dirty="0"/>
              <a:t>Totally different subgenre</a:t>
            </a:r>
          </a:p>
          <a:p>
            <a:pPr marL="0" indent="0">
              <a:buNone/>
            </a:pPr>
            <a:endParaRPr lang="en-US" dirty="0"/>
          </a:p>
        </p:txBody>
      </p:sp>
    </p:spTree>
    <p:extLst>
      <p:ext uri="{BB962C8B-B14F-4D97-AF65-F5344CB8AC3E}">
        <p14:creationId xmlns:p14="http://schemas.microsoft.com/office/powerpoint/2010/main" val="2992384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picture containing map&#10;&#10;Description automatically generated">
            <a:extLst>
              <a:ext uri="{FF2B5EF4-FFF2-40B4-BE49-F238E27FC236}">
                <a16:creationId xmlns:a16="http://schemas.microsoft.com/office/drawing/2014/main" id="{51AB2853-A40A-4CC9-B0D2-8386D18FC6FF}"/>
              </a:ext>
            </a:extLst>
          </p:cNvPr>
          <p:cNvPicPr>
            <a:picLocks noChangeAspect="1"/>
          </p:cNvPicPr>
          <p:nvPr/>
        </p:nvPicPr>
        <p:blipFill rotWithShape="1">
          <a:blip r:embed="rId3">
            <a:alphaModFix amt="35000"/>
          </a:blip>
          <a:srcRect t="4162" b="13919"/>
          <a:stretch/>
        </p:blipFill>
        <p:spPr>
          <a:xfrm>
            <a:off x="20" y="-8467"/>
            <a:ext cx="12191980" cy="6866467"/>
          </a:xfrm>
          <a:prstGeom prst="rect">
            <a:avLst/>
          </a:prstGeom>
        </p:spPr>
      </p:pic>
      <p:sp>
        <p:nvSpPr>
          <p:cNvPr id="2" name="Title 1">
            <a:extLst>
              <a:ext uri="{FF2B5EF4-FFF2-40B4-BE49-F238E27FC236}">
                <a16:creationId xmlns:a16="http://schemas.microsoft.com/office/drawing/2014/main" id="{FFCAC3CF-2099-4F4D-B780-551B117377D0}"/>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In the Future…</a:t>
            </a:r>
          </a:p>
        </p:txBody>
      </p:sp>
      <p:sp>
        <p:nvSpPr>
          <p:cNvPr id="3" name="Content Placeholder 2">
            <a:extLst>
              <a:ext uri="{FF2B5EF4-FFF2-40B4-BE49-F238E27FC236}">
                <a16:creationId xmlns:a16="http://schemas.microsoft.com/office/drawing/2014/main" id="{B479631F-2F44-4DC3-AE1F-4A879D917F2C}"/>
              </a:ext>
            </a:extLst>
          </p:cNvPr>
          <p:cNvSpPr>
            <a:spLocks noGrp="1"/>
          </p:cNvSpPr>
          <p:nvPr>
            <p:ph idx="1"/>
          </p:nvPr>
        </p:nvSpPr>
        <p:spPr>
          <a:xfrm>
            <a:off x="4447308" y="591344"/>
            <a:ext cx="6906491" cy="5585619"/>
          </a:xfrm>
        </p:spPr>
        <p:txBody>
          <a:bodyPr anchor="ctr">
            <a:normAutofit/>
          </a:bodyPr>
          <a:lstStyle/>
          <a:p>
            <a:pPr>
              <a:lnSpc>
                <a:spcPct val="100000"/>
              </a:lnSpc>
            </a:pPr>
            <a:r>
              <a:rPr lang="en-US" dirty="0">
                <a:solidFill>
                  <a:srgbClr val="FFFFFF"/>
                </a:solidFill>
              </a:rPr>
              <a:t>Separate </a:t>
            </a:r>
            <a:r>
              <a:rPr lang="en-US" i="1" dirty="0">
                <a:solidFill>
                  <a:srgbClr val="FFFFFF"/>
                </a:solidFill>
              </a:rPr>
              <a:t>at least </a:t>
            </a:r>
            <a:r>
              <a:rPr lang="en-US" dirty="0">
                <a:solidFill>
                  <a:srgbClr val="FFFFFF"/>
                </a:solidFill>
              </a:rPr>
              <a:t>the Wesley Willis data</a:t>
            </a:r>
          </a:p>
          <a:p>
            <a:pPr lvl="1">
              <a:lnSpc>
                <a:spcPct val="100000"/>
              </a:lnSpc>
            </a:pPr>
            <a:r>
              <a:rPr lang="en-US" dirty="0">
                <a:solidFill>
                  <a:srgbClr val="FFFFFF"/>
                </a:solidFill>
              </a:rPr>
              <a:t>Analyze the possible effects of skew in the full dataset</a:t>
            </a:r>
          </a:p>
          <a:p>
            <a:pPr lvl="1">
              <a:lnSpc>
                <a:spcPct val="100000"/>
              </a:lnSpc>
            </a:pPr>
            <a:r>
              <a:rPr lang="en-US" dirty="0">
                <a:solidFill>
                  <a:srgbClr val="FFFFFF"/>
                </a:solidFill>
              </a:rPr>
              <a:t>Re-analyze the remaining music</a:t>
            </a:r>
          </a:p>
          <a:p>
            <a:pPr lvl="1">
              <a:lnSpc>
                <a:spcPct val="100000"/>
              </a:lnSpc>
            </a:pPr>
            <a:r>
              <a:rPr lang="en-US" dirty="0">
                <a:solidFill>
                  <a:srgbClr val="FFFFFF"/>
                </a:solidFill>
              </a:rPr>
              <a:t>How much do the trends change without Willis’s music present?</a:t>
            </a:r>
          </a:p>
        </p:txBody>
      </p:sp>
      <p:sp>
        <p:nvSpPr>
          <p:cNvPr id="4" name="Date Placeholder 3">
            <a:extLst>
              <a:ext uri="{FF2B5EF4-FFF2-40B4-BE49-F238E27FC236}">
                <a16:creationId xmlns:a16="http://schemas.microsoft.com/office/drawing/2014/main" id="{544EB532-F717-41D2-B0F2-50CE5C4FF38E}"/>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4/21/2022</a:t>
            </a:r>
          </a:p>
        </p:txBody>
      </p:sp>
      <p:sp>
        <p:nvSpPr>
          <p:cNvPr id="5" name="Footer Placeholder 4">
            <a:extLst>
              <a:ext uri="{FF2B5EF4-FFF2-40B4-BE49-F238E27FC236}">
                <a16:creationId xmlns:a16="http://schemas.microsoft.com/office/drawing/2014/main" id="{58E578B2-4A9D-440D-A9D1-FE123E3AAE52}"/>
              </a:ext>
            </a:extLst>
          </p:cNvPr>
          <p:cNvSpPr>
            <a:spLocks noGrp="1"/>
          </p:cNvSpPr>
          <p:nvPr>
            <p:ph type="ftr" sz="quarter" idx="11"/>
          </p:nvPr>
        </p:nvSpPr>
        <p:spPr>
          <a:xfrm>
            <a:off x="4447308" y="6356350"/>
            <a:ext cx="4842466" cy="365125"/>
          </a:xfrm>
        </p:spPr>
        <p:txBody>
          <a:bodyPr>
            <a:normAutofit/>
          </a:bodyPr>
          <a:lstStyle/>
          <a:p>
            <a:pPr>
              <a:spcAft>
                <a:spcPts val="600"/>
              </a:spcAft>
              <a:defRPr/>
            </a:pPr>
            <a:r>
              <a:rPr lang="en-US">
                <a:solidFill>
                  <a:srgbClr val="FFFFFF"/>
                </a:solidFill>
              </a:rPr>
              <a:t>A Linguistic Look Inside Outsider Music</a:t>
            </a:r>
          </a:p>
        </p:txBody>
      </p:sp>
      <p:sp>
        <p:nvSpPr>
          <p:cNvPr id="6" name="Slide Number Placeholder 5">
            <a:extLst>
              <a:ext uri="{FF2B5EF4-FFF2-40B4-BE49-F238E27FC236}">
                <a16:creationId xmlns:a16="http://schemas.microsoft.com/office/drawing/2014/main" id="{53F7625C-A005-40CB-9980-2D5276C79E14}"/>
              </a:ext>
            </a:extLst>
          </p:cNvPr>
          <p:cNvSpPr>
            <a:spLocks noGrp="1"/>
          </p:cNvSpPr>
          <p:nvPr>
            <p:ph type="sldNum" sz="quarter" idx="12"/>
          </p:nvPr>
        </p:nvSpPr>
        <p:spPr>
          <a:xfrm>
            <a:off x="9819860" y="6356350"/>
            <a:ext cx="1533939"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28</a:t>
            </a:fld>
            <a:endParaRPr lang="en-US">
              <a:solidFill>
                <a:srgbClr val="FFFFFF"/>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C5075E02-CC04-4A12-A0A0-3D150DCD2DF5}"/>
              </a:ext>
            </a:extLst>
          </p:cNvPr>
          <p:cNvSpPr txBox="1"/>
          <p:nvPr/>
        </p:nvSpPr>
        <p:spPr>
          <a:xfrm>
            <a:off x="397486" y="241733"/>
            <a:ext cx="2454571" cy="276999"/>
          </a:xfrm>
          <a:prstGeom prst="rect">
            <a:avLst/>
          </a:prstGeom>
          <a:noFill/>
        </p:spPr>
        <p:txBody>
          <a:bodyPr wrap="square" rtlCol="0">
            <a:spAutoFit/>
          </a:bodyPr>
          <a:lstStyle/>
          <a:p>
            <a:r>
              <a:rPr lang="en-US" sz="12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Photo Source Link</a:t>
            </a:r>
            <a:endParaRPr lang="en-US" sz="1200" dirty="0">
              <a:solidFill>
                <a:schemeClr val="accent1">
                  <a:lumMod val="60000"/>
                  <a:lumOff val="40000"/>
                </a:schemeClr>
              </a:solidFill>
            </a:endParaRPr>
          </a:p>
        </p:txBody>
      </p:sp>
    </p:spTree>
    <p:extLst>
      <p:ext uri="{BB962C8B-B14F-4D97-AF65-F5344CB8AC3E}">
        <p14:creationId xmlns:p14="http://schemas.microsoft.com/office/powerpoint/2010/main" val="3409658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EF8C1CD2-E59C-42CC-91D0-39F8E0CF1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p:spPr>
        <p:txBody>
          <a:bodyPr vert="horz" lIns="91440" tIns="45720" rIns="91440" bIns="45720" rtlCol="0" anchor="ctr"/>
          <a:lstStyle/>
          <a:p>
            <a:endParaRPr lang="en-US" sz="1200">
              <a:solidFill>
                <a:prstClr val="black">
                  <a:tint val="75000"/>
                </a:prstClr>
              </a:solidFill>
            </a:endParaRPr>
          </a:p>
        </p:txBody>
      </p:sp>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a:xfrm>
            <a:off x="6403685" y="753626"/>
            <a:ext cx="5081925" cy="3004145"/>
          </a:xfrm>
        </p:spPr>
        <p:txBody>
          <a:bodyPr vert="horz" lIns="91440" tIns="45720" rIns="91440" bIns="45720" rtlCol="0" anchor="b">
            <a:normAutofit/>
          </a:bodyPr>
          <a:lstStyle/>
          <a:p>
            <a:r>
              <a:rPr lang="en-US" sz="6000" kern="1200" dirty="0">
                <a:solidFill>
                  <a:schemeClr val="tx1"/>
                </a:solidFill>
                <a:latin typeface="+mj-lt"/>
                <a:ea typeface="+mj-ea"/>
                <a:cs typeface="+mj-cs"/>
              </a:rPr>
              <a:t>Thank you!</a:t>
            </a:r>
          </a:p>
        </p:txBody>
      </p:sp>
      <p:sp>
        <p:nvSpPr>
          <p:cNvPr id="8" name="Content Placeholder 7">
            <a:extLst>
              <a:ext uri="{FF2B5EF4-FFF2-40B4-BE49-F238E27FC236}">
                <a16:creationId xmlns:a16="http://schemas.microsoft.com/office/drawing/2014/main" id="{79AD9BF6-709B-4812-BE16-F8158723B5F8}"/>
              </a:ext>
            </a:extLst>
          </p:cNvPr>
          <p:cNvSpPr>
            <a:spLocks noGrp="1"/>
          </p:cNvSpPr>
          <p:nvPr>
            <p:ph idx="1"/>
          </p:nvPr>
        </p:nvSpPr>
        <p:spPr>
          <a:xfrm>
            <a:off x="6403685" y="3849845"/>
            <a:ext cx="5081926" cy="2189214"/>
          </a:xfrm>
        </p:spPr>
        <p:txBody>
          <a:bodyPr vert="horz" lIns="91440" tIns="45720" rIns="91440" bIns="45720" rtlCol="0">
            <a:normAutofit/>
          </a:bodyPr>
          <a:lstStyle/>
          <a:p>
            <a:pPr algn="ctr"/>
            <a:r>
              <a:rPr lang="en-US" dirty="0"/>
              <a:t>Feel free to ask any</a:t>
            </a:r>
            <a:r>
              <a:rPr lang="en-US" kern="1200" dirty="0">
                <a:solidFill>
                  <a:schemeClr val="tx1"/>
                </a:solidFill>
                <a:latin typeface="+mn-lt"/>
                <a:ea typeface="+mn-ea"/>
                <a:cs typeface="+mn-cs"/>
              </a:rPr>
              <a:t> questions</a:t>
            </a:r>
          </a:p>
        </p:txBody>
      </p:sp>
      <p:pic>
        <p:nvPicPr>
          <p:cNvPr id="10" name="Graphic 9" descr="Help with solid fill">
            <a:extLst>
              <a:ext uri="{FF2B5EF4-FFF2-40B4-BE49-F238E27FC236}">
                <a16:creationId xmlns:a16="http://schemas.microsoft.com/office/drawing/2014/main" id="{41E1E96A-A46B-4C4E-835F-3F1191151C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964" y="186914"/>
            <a:ext cx="2480088" cy="2480088"/>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33" name="Freeform: Shape 32">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80392" y="0"/>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775097"/>
            <a:ext cx="765366" cy="1000485"/>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5896" y="3280331"/>
            <a:ext cx="569514" cy="56951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 name="Graphic 21" descr="Man in business attire">
            <a:extLst>
              <a:ext uri="{FF2B5EF4-FFF2-40B4-BE49-F238E27FC236}">
                <a16:creationId xmlns:a16="http://schemas.microsoft.com/office/drawing/2014/main" id="{6ADA93A7-72DD-4077-BD58-02B679FE10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67252" y="2096851"/>
            <a:ext cx="1850581" cy="2498961"/>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a:xfrm>
            <a:off x="643465" y="6356350"/>
            <a:ext cx="2081945" cy="365125"/>
          </a:xfrm>
        </p:spPr>
        <p:txBody>
          <a:bodyPr vert="horz" lIns="91440" tIns="45720" rIns="91440" bIns="45720" rtlCol="0" anchor="ctr">
            <a:normAutofit/>
          </a:bodyPr>
          <a:lstStyle/>
          <a:p>
            <a:pPr lvl="0">
              <a:spcAft>
                <a:spcPts val="600"/>
              </a:spcAft>
            </a:pPr>
            <a:r>
              <a:rPr lang="en-US" noProof="0">
                <a:solidFill>
                  <a:srgbClr val="FFFFFF"/>
                </a:solidFill>
              </a:rPr>
              <a:t>4/21/2022</a:t>
            </a:r>
          </a:p>
        </p:txBody>
      </p:sp>
      <p:pic>
        <p:nvPicPr>
          <p:cNvPr id="7" name="Graphic 6" descr="Badge Question Mark outline">
            <a:extLst>
              <a:ext uri="{FF2B5EF4-FFF2-40B4-BE49-F238E27FC236}">
                <a16:creationId xmlns:a16="http://schemas.microsoft.com/office/drawing/2014/main" id="{C947B67E-CA63-4F51-AA73-F533F0DB71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7964" y="4148514"/>
            <a:ext cx="2475053" cy="2475053"/>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39" name="Freeform: Shape 38">
            <a:extLst>
              <a:ext uri="{FF2B5EF4-FFF2-40B4-BE49-F238E27FC236}">
                <a16:creationId xmlns:a16="http://schemas.microsoft.com/office/drawing/2014/main" id="{E97546D8-565E-45FE-8079-058CAED5A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6562" flipH="1">
            <a:off x="3369694" y="5005247"/>
            <a:ext cx="2170501" cy="2254419"/>
          </a:xfrm>
          <a:custGeom>
            <a:avLst/>
            <a:gdLst>
              <a:gd name="connsiteX0" fmla="*/ 2129607 w 2170501"/>
              <a:gd name="connsiteY0" fmla="*/ 1918583 h 2254419"/>
              <a:gd name="connsiteX1" fmla="*/ 2170492 w 2170501"/>
              <a:gd name="connsiteY1" fmla="*/ 1986678 h 2254419"/>
              <a:gd name="connsiteX2" fmla="*/ 2143122 w 2170501"/>
              <a:gd name="connsiteY2" fmla="*/ 2219532 h 2254419"/>
              <a:gd name="connsiteX3" fmla="*/ 2134528 w 2170501"/>
              <a:gd name="connsiteY3" fmla="*/ 2254419 h 2254419"/>
              <a:gd name="connsiteX4" fmla="*/ 1992178 w 2170501"/>
              <a:gd name="connsiteY4" fmla="*/ 2205563 h 2254419"/>
              <a:gd name="connsiteX5" fmla="*/ 1995353 w 2170501"/>
              <a:gd name="connsiteY5" fmla="*/ 2192695 h 2254419"/>
              <a:gd name="connsiteX6" fmla="*/ 2020595 w 2170501"/>
              <a:gd name="connsiteY6" fmla="*/ 1978457 h 2254419"/>
              <a:gd name="connsiteX7" fmla="*/ 2102402 w 2170501"/>
              <a:gd name="connsiteY7" fmla="*/ 1910681 h 2254419"/>
              <a:gd name="connsiteX8" fmla="*/ 2129607 w 2170501"/>
              <a:gd name="connsiteY8" fmla="*/ 1918583 h 2254419"/>
              <a:gd name="connsiteX9" fmla="*/ 1874324 w 2170501"/>
              <a:gd name="connsiteY9" fmla="*/ 904226 h 2254419"/>
              <a:gd name="connsiteX10" fmla="*/ 1919011 w 2170501"/>
              <a:gd name="connsiteY10" fmla="*/ 937393 h 2254419"/>
              <a:gd name="connsiteX11" fmla="*/ 2101793 w 2170501"/>
              <a:gd name="connsiteY11" fmla="*/ 1368166 h 2254419"/>
              <a:gd name="connsiteX12" fmla="*/ 2049988 w 2170501"/>
              <a:gd name="connsiteY12" fmla="*/ 1460853 h 2254419"/>
              <a:gd name="connsiteX13" fmla="*/ 2029492 w 2170501"/>
              <a:gd name="connsiteY13" fmla="*/ 1463442 h 2254419"/>
              <a:gd name="connsiteX14" fmla="*/ 2029492 w 2170501"/>
              <a:gd name="connsiteY14" fmla="*/ 1463668 h 2254419"/>
              <a:gd name="connsiteX15" fmla="*/ 1957302 w 2170501"/>
              <a:gd name="connsiteY15" fmla="*/ 1409047 h 2254419"/>
              <a:gd name="connsiteX16" fmla="*/ 1789159 w 2170501"/>
              <a:gd name="connsiteY16" fmla="*/ 1012848 h 2254419"/>
              <a:gd name="connsiteX17" fmla="*/ 1819072 w 2170501"/>
              <a:gd name="connsiteY17" fmla="*/ 910914 h 2254419"/>
              <a:gd name="connsiteX18" fmla="*/ 1874324 w 2170501"/>
              <a:gd name="connsiteY18" fmla="*/ 904226 h 2254419"/>
              <a:gd name="connsiteX19" fmla="*/ 565076 w 2170501"/>
              <a:gd name="connsiteY19" fmla="*/ 25347 h 2254419"/>
              <a:gd name="connsiteX20" fmla="*/ 602104 w 2170501"/>
              <a:gd name="connsiteY20" fmla="*/ 99534 h 2254419"/>
              <a:gd name="connsiteX21" fmla="*/ 527134 w 2170501"/>
              <a:gd name="connsiteY21" fmla="*/ 165379 h 2254419"/>
              <a:gd name="connsiteX22" fmla="*/ 517223 w 2170501"/>
              <a:gd name="connsiteY22" fmla="*/ 164816 h 2254419"/>
              <a:gd name="connsiteX23" fmla="*/ 86562 w 2170501"/>
              <a:gd name="connsiteY23" fmla="*/ 162226 h 2254419"/>
              <a:gd name="connsiteX24" fmla="*/ 886 w 2170501"/>
              <a:gd name="connsiteY24" fmla="*/ 99416 h 2254419"/>
              <a:gd name="connsiteX25" fmla="*/ 63695 w 2170501"/>
              <a:gd name="connsiteY25" fmla="*/ 13740 h 2254419"/>
              <a:gd name="connsiteX26" fmla="*/ 68993 w 2170501"/>
              <a:gd name="connsiteY26" fmla="*/ 13116 h 2254419"/>
              <a:gd name="connsiteX27" fmla="*/ 536819 w 2170501"/>
              <a:gd name="connsiteY27" fmla="*/ 15931 h 2254419"/>
              <a:gd name="connsiteX28" fmla="*/ 565076 w 2170501"/>
              <a:gd name="connsiteY28" fmla="*/ 25347 h 2254419"/>
              <a:gd name="connsiteX29" fmla="*/ 1132468 w 2170501"/>
              <a:gd name="connsiteY29" fmla="*/ 198602 h 2254419"/>
              <a:gd name="connsiteX30" fmla="*/ 1521686 w 2170501"/>
              <a:gd name="connsiteY30" fmla="*/ 458304 h 2254419"/>
              <a:gd name="connsiteX31" fmla="*/ 1529659 w 2170501"/>
              <a:gd name="connsiteY31" fmla="*/ 564078 h 2254419"/>
              <a:gd name="connsiteX32" fmla="*/ 1472583 w 2170501"/>
              <a:gd name="connsiteY32" fmla="*/ 590184 h 2254419"/>
              <a:gd name="connsiteX33" fmla="*/ 1472245 w 2170501"/>
              <a:gd name="connsiteY33" fmla="*/ 590184 h 2254419"/>
              <a:gd name="connsiteX34" fmla="*/ 1423143 w 2170501"/>
              <a:gd name="connsiteY34" fmla="*/ 572389 h 2254419"/>
              <a:gd name="connsiteX35" fmla="*/ 1064896 w 2170501"/>
              <a:gd name="connsiteY35" fmla="*/ 332846 h 2254419"/>
              <a:gd name="connsiteX36" fmla="*/ 1031562 w 2170501"/>
              <a:gd name="connsiteY36" fmla="*/ 231938 h 2254419"/>
              <a:gd name="connsiteX37" fmla="*/ 1132468 w 2170501"/>
              <a:gd name="connsiteY37" fmla="*/ 198602 h 225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0501" h="2254419">
                <a:moveTo>
                  <a:pt x="2129607" y="1918583"/>
                </a:moveTo>
                <a:cubicBezTo>
                  <a:pt x="2154398" y="1931279"/>
                  <a:pt x="2170966" y="1957258"/>
                  <a:pt x="2170492" y="1986678"/>
                </a:cubicBezTo>
                <a:cubicBezTo>
                  <a:pt x="2166208" y="2064866"/>
                  <a:pt x="2157057" y="2142632"/>
                  <a:pt x="2143122" y="2219532"/>
                </a:cubicBezTo>
                <a:lnTo>
                  <a:pt x="2134528" y="2254419"/>
                </a:lnTo>
                <a:lnTo>
                  <a:pt x="1992178" y="2205563"/>
                </a:lnTo>
                <a:lnTo>
                  <a:pt x="1995353" y="2192695"/>
                </a:lnTo>
                <a:cubicBezTo>
                  <a:pt x="2008198" y="2121944"/>
                  <a:pt x="2016634" y="2050393"/>
                  <a:pt x="2020595" y="1978457"/>
                </a:cubicBezTo>
                <a:cubicBezTo>
                  <a:pt x="2024469" y="1937147"/>
                  <a:pt x="2061092" y="1906808"/>
                  <a:pt x="2102402" y="1910681"/>
                </a:cubicBezTo>
                <a:cubicBezTo>
                  <a:pt x="2112167" y="1911596"/>
                  <a:pt x="2121344" y="1914352"/>
                  <a:pt x="2129607" y="1918583"/>
                </a:cubicBezTo>
                <a:close/>
                <a:moveTo>
                  <a:pt x="1874324" y="904226"/>
                </a:moveTo>
                <a:cubicBezTo>
                  <a:pt x="1892306" y="908991"/>
                  <a:pt x="1908526" y="920398"/>
                  <a:pt x="1919011" y="937393"/>
                </a:cubicBezTo>
                <a:cubicBezTo>
                  <a:pt x="1997699" y="1072785"/>
                  <a:pt x="2059099" y="1217502"/>
                  <a:pt x="2101793" y="1368166"/>
                </a:cubicBezTo>
                <a:cubicBezTo>
                  <a:pt x="2113067" y="1408067"/>
                  <a:pt x="2089878" y="1449546"/>
                  <a:pt x="2049988" y="1460853"/>
                </a:cubicBezTo>
                <a:cubicBezTo>
                  <a:pt x="2043310" y="1462643"/>
                  <a:pt x="2036406" y="1463511"/>
                  <a:pt x="2029492" y="1463442"/>
                </a:cubicBezTo>
                <a:lnTo>
                  <a:pt x="2029492" y="1463668"/>
                </a:lnTo>
                <a:cubicBezTo>
                  <a:pt x="1995920" y="1463668"/>
                  <a:pt x="1966424" y="1441358"/>
                  <a:pt x="1957302" y="1409047"/>
                </a:cubicBezTo>
                <a:cubicBezTo>
                  <a:pt x="1918054" y="1270468"/>
                  <a:pt x="1861564" y="1137362"/>
                  <a:pt x="1789159" y="1012848"/>
                </a:cubicBezTo>
                <a:cubicBezTo>
                  <a:pt x="1769270" y="976439"/>
                  <a:pt x="1782660" y="930802"/>
                  <a:pt x="1819072" y="910914"/>
                </a:cubicBezTo>
                <a:cubicBezTo>
                  <a:pt x="1836601" y="901341"/>
                  <a:pt x="1856343" y="899462"/>
                  <a:pt x="1874324" y="904226"/>
                </a:cubicBezTo>
                <a:close/>
                <a:moveTo>
                  <a:pt x="565076" y="25347"/>
                </a:moveTo>
                <a:cubicBezTo>
                  <a:pt x="590405" y="39934"/>
                  <a:pt x="605899" y="68698"/>
                  <a:pt x="602104" y="99534"/>
                </a:cubicBezTo>
                <a:cubicBezTo>
                  <a:pt x="597454" y="137333"/>
                  <a:pt x="565217" y="165647"/>
                  <a:pt x="527134" y="165379"/>
                </a:cubicBezTo>
                <a:cubicBezTo>
                  <a:pt x="523821" y="165412"/>
                  <a:pt x="520510" y="165224"/>
                  <a:pt x="517223" y="164816"/>
                </a:cubicBezTo>
                <a:cubicBezTo>
                  <a:pt x="374328" y="146158"/>
                  <a:pt x="229672" y="145287"/>
                  <a:pt x="86562" y="162226"/>
                </a:cubicBezTo>
                <a:cubicBezTo>
                  <a:pt x="45559" y="168541"/>
                  <a:pt x="7201" y="140420"/>
                  <a:pt x="886" y="99416"/>
                </a:cubicBezTo>
                <a:cubicBezTo>
                  <a:pt x="-5428" y="58412"/>
                  <a:pt x="22692" y="20054"/>
                  <a:pt x="63695" y="13740"/>
                </a:cubicBezTo>
                <a:cubicBezTo>
                  <a:pt x="65453" y="13470"/>
                  <a:pt x="67220" y="13261"/>
                  <a:pt x="68993" y="13116"/>
                </a:cubicBezTo>
                <a:cubicBezTo>
                  <a:pt x="224454" y="-5269"/>
                  <a:pt x="381592" y="-4323"/>
                  <a:pt x="536819" y="15931"/>
                </a:cubicBezTo>
                <a:cubicBezTo>
                  <a:pt x="547097" y="17195"/>
                  <a:pt x="556633" y="20483"/>
                  <a:pt x="565076" y="25347"/>
                </a:cubicBezTo>
                <a:close/>
                <a:moveTo>
                  <a:pt x="1132468" y="198602"/>
                </a:moveTo>
                <a:cubicBezTo>
                  <a:pt x="1272445" y="268739"/>
                  <a:pt x="1403185" y="355973"/>
                  <a:pt x="1521686" y="458304"/>
                </a:cubicBezTo>
                <a:cubicBezTo>
                  <a:pt x="1553095" y="485311"/>
                  <a:pt x="1556665" y="532668"/>
                  <a:pt x="1529659" y="564078"/>
                </a:cubicBezTo>
                <a:cubicBezTo>
                  <a:pt x="1515367" y="580705"/>
                  <a:pt x="1494511" y="590242"/>
                  <a:pt x="1472583" y="590184"/>
                </a:cubicBezTo>
                <a:lnTo>
                  <a:pt x="1472245" y="590184"/>
                </a:lnTo>
                <a:cubicBezTo>
                  <a:pt x="1454271" y="590357"/>
                  <a:pt x="1436837" y="584037"/>
                  <a:pt x="1423143" y="572389"/>
                </a:cubicBezTo>
                <a:cubicBezTo>
                  <a:pt x="1314092" y="478031"/>
                  <a:pt x="1193758" y="397569"/>
                  <a:pt x="1064896" y="332846"/>
                </a:cubicBezTo>
                <a:cubicBezTo>
                  <a:pt x="1027826" y="314186"/>
                  <a:pt x="1012901" y="269007"/>
                  <a:pt x="1031562" y="231938"/>
                </a:cubicBezTo>
                <a:cubicBezTo>
                  <a:pt x="1050220" y="194867"/>
                  <a:pt x="1095399" y="179942"/>
                  <a:pt x="1132468" y="198602"/>
                </a:cubicBezTo>
                <a:close/>
              </a:path>
            </a:pathLst>
          </a:custGeom>
          <a:solidFill>
            <a:schemeClr val="accent4"/>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3698"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a:xfrm>
            <a:off x="6400799" y="6356350"/>
            <a:ext cx="3716080" cy="365125"/>
          </a:xfrm>
        </p:spPr>
        <p:txBody>
          <a:bodyPr vert="horz" lIns="91440" tIns="45720" rIns="91440" bIns="45720" rtlCol="0" anchor="ctr">
            <a:normAutofit/>
          </a:bodyPr>
          <a:lstStyle/>
          <a:p>
            <a:pPr lvl="0">
              <a:spcAft>
                <a:spcPts val="600"/>
              </a:spcAft>
            </a:pPr>
            <a:r>
              <a:rPr lang="en-US" kern="1200" cap="none" spc="0" baseline="0" noProof="0">
                <a:solidFill>
                  <a:prstClr val="black">
                    <a:tint val="75000"/>
                  </a:prstClr>
                </a:solidFill>
                <a:latin typeface="+mn-lt"/>
                <a:ea typeface="+mn-ea"/>
                <a:cs typeface="+mn-cs"/>
              </a:rPr>
              <a:t>A Linguistic Look Inside Outsider Music</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a:xfrm>
            <a:off x="10403958" y="6356350"/>
            <a:ext cx="1144577" cy="365125"/>
          </a:xfrm>
        </p:spPr>
        <p:txBody>
          <a:bodyPr vert="horz" lIns="91440" tIns="45720" rIns="91440" bIns="45720" rtlCol="0" anchor="ctr">
            <a:normAutofit/>
          </a:bodyPr>
          <a:lstStyle/>
          <a:p>
            <a:pPr lvl="0">
              <a:spcAft>
                <a:spcPts val="600"/>
              </a:spcAft>
            </a:pPr>
            <a:fld id="{D76B855D-E9CC-4FF8-AD85-6CDC7B89A0DE}" type="slidenum">
              <a:rPr lang="en-US" noProof="0">
                <a:solidFill>
                  <a:prstClr val="black">
                    <a:tint val="75000"/>
                  </a:prstClr>
                </a:solidFill>
              </a:rPr>
              <a:pPr lvl="0">
                <a:spcAft>
                  <a:spcPts val="600"/>
                </a:spcAft>
              </a:pPr>
              <a:t>29</a:t>
            </a:fld>
            <a:endParaRPr lang="en-US" noProof="0">
              <a:solidFill>
                <a:prstClr val="black">
                  <a:tint val="75000"/>
                </a:prstClr>
              </a:solidFill>
            </a:endParaRPr>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Rounded Corners 1">
            <a:extLst>
              <a:ext uri="{FF2B5EF4-FFF2-40B4-BE49-F238E27FC236}">
                <a16:creationId xmlns:a16="http://schemas.microsoft.com/office/drawing/2014/main" id="{157B3B4D-1641-4356-81B0-2A4DDB4B36A6}"/>
              </a:ext>
            </a:extLst>
          </p:cNvPr>
          <p:cNvSpPr/>
          <p:nvPr/>
        </p:nvSpPr>
        <p:spPr>
          <a:xfrm>
            <a:off x="1614346" y="2473198"/>
            <a:ext cx="4919296" cy="2789184"/>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7C0094B-3454-478D-BBA5-E3B83179703D}"/>
              </a:ext>
            </a:extLst>
          </p:cNvPr>
          <p:cNvSpPr>
            <a:spLocks noGrp="1"/>
          </p:cNvSpPr>
          <p:nvPr>
            <p:ph type="title"/>
          </p:nvPr>
        </p:nvSpPr>
        <p:spPr>
          <a:xfrm>
            <a:off x="838200" y="365125"/>
            <a:ext cx="5393361" cy="1325563"/>
          </a:xfrm>
        </p:spPr>
        <p:txBody>
          <a:bodyPr>
            <a:normAutofit/>
          </a:bodyPr>
          <a:lstStyle/>
          <a:p>
            <a:r>
              <a:rPr lang="en-US" dirty="0"/>
              <a:t>Outsider Art</a:t>
            </a:r>
          </a:p>
        </p:txBody>
      </p:sp>
      <p:sp>
        <p:nvSpPr>
          <p:cNvPr id="20" name="Freeform: Shape 1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6B047FC2-B0D6-4645-BE13-7CDCA20EA74C}"/>
              </a:ext>
            </a:extLst>
          </p:cNvPr>
          <p:cNvSpPr>
            <a:spLocks noGrp="1"/>
          </p:cNvSpPr>
          <p:nvPr>
            <p:ph idx="1"/>
          </p:nvPr>
        </p:nvSpPr>
        <p:spPr>
          <a:xfrm>
            <a:off x="838200" y="1825625"/>
            <a:ext cx="5911402" cy="3301820"/>
          </a:xfrm>
        </p:spPr>
        <p:txBody>
          <a:bodyPr>
            <a:normAutofit/>
          </a:bodyPr>
          <a:lstStyle/>
          <a:p>
            <a:pPr marL="0" indent="0">
              <a:buNone/>
            </a:pPr>
            <a:r>
              <a:rPr lang="en-US" sz="2400" dirty="0">
                <a:solidFill>
                  <a:schemeClr val="accent2"/>
                </a:solidFill>
                <a:hlinkClick r:id="rId2">
                  <a:extLst>
                    <a:ext uri="{A12FA001-AC4F-418D-AE19-62706E023703}">
                      <ahyp:hlinkClr xmlns:ahyp="http://schemas.microsoft.com/office/drawing/2018/hyperlinkcolor" val="tx"/>
                    </a:ext>
                  </a:extLst>
                </a:hlinkClick>
              </a:rPr>
              <a:t>Encyclopedia Britannica</a:t>
            </a:r>
            <a:r>
              <a:rPr lang="en-US" sz="2400" dirty="0">
                <a:solidFill>
                  <a:schemeClr val="accent2"/>
                </a:solidFill>
              </a:rPr>
              <a:t> </a:t>
            </a:r>
            <a:r>
              <a:rPr lang="en-US" sz="2400" dirty="0"/>
              <a:t>describes it as:</a:t>
            </a:r>
          </a:p>
          <a:p>
            <a:pPr marL="0" indent="0">
              <a:buNone/>
            </a:pPr>
            <a:r>
              <a:rPr lang="en-US" sz="2400" dirty="0">
                <a:hlinkClick r:id="rId2"/>
              </a:rPr>
              <a:t> </a:t>
            </a:r>
            <a:endParaRPr lang="en-US" sz="2400" dirty="0"/>
          </a:p>
          <a:p>
            <a:pPr marL="914400" lvl="2" indent="0">
              <a:lnSpc>
                <a:spcPct val="125000"/>
              </a:lnSpc>
              <a:buNone/>
            </a:pPr>
            <a:r>
              <a:rPr lang="en-US" sz="2400" dirty="0"/>
              <a:t>“any work of art produced by an </a:t>
            </a:r>
            <a:r>
              <a:rPr lang="en-US" sz="2400" dirty="0">
                <a:solidFill>
                  <a:schemeClr val="accent2"/>
                </a:solidFill>
              </a:rPr>
              <a:t>untrained </a:t>
            </a:r>
            <a:r>
              <a:rPr lang="en-US" sz="2400" dirty="0"/>
              <a:t>idiosyncratic</a:t>
            </a:r>
            <a:r>
              <a:rPr lang="en-US" sz="2400" dirty="0">
                <a:solidFill>
                  <a:schemeClr val="accent2"/>
                </a:solidFill>
              </a:rPr>
              <a:t> </a:t>
            </a:r>
            <a:r>
              <a:rPr lang="en-US" sz="2400" dirty="0"/>
              <a:t>artist who is typically </a:t>
            </a:r>
            <a:r>
              <a:rPr lang="en-US" sz="2400" dirty="0">
                <a:solidFill>
                  <a:schemeClr val="accent2"/>
                </a:solidFill>
              </a:rPr>
              <a:t>unconnected </a:t>
            </a:r>
            <a:r>
              <a:rPr lang="en-US" sz="2400" dirty="0"/>
              <a:t>to the conventional art world—</a:t>
            </a:r>
            <a:r>
              <a:rPr lang="en-US" sz="2400" dirty="0">
                <a:solidFill>
                  <a:schemeClr val="accent2"/>
                </a:solidFill>
              </a:rPr>
              <a:t>not by choice but by</a:t>
            </a:r>
            <a:r>
              <a:rPr lang="en-US" sz="2400" b="1" dirty="0">
                <a:solidFill>
                  <a:schemeClr val="accent2"/>
                </a:solidFill>
              </a:rPr>
              <a:t> circumstance</a:t>
            </a:r>
            <a:r>
              <a:rPr lang="en-US" sz="2400" dirty="0"/>
              <a:t>.”</a:t>
            </a:r>
          </a:p>
        </p:txBody>
      </p:sp>
      <p:sp>
        <p:nvSpPr>
          <p:cNvPr id="22" name="Oval 1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2DED32D-F225-43D3-BBD2-FE4C695BE3C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8347663" y="1285901"/>
            <a:ext cx="2979416" cy="375951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7" name="Freeform: Shape 1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8471785-352B-428E-8B7E-A45B5AC2C317}"/>
              </a:ext>
            </a:extLst>
          </p:cNvPr>
          <p:cNvSpPr txBox="1"/>
          <p:nvPr/>
        </p:nvSpPr>
        <p:spPr>
          <a:xfrm>
            <a:off x="8247825" y="5127445"/>
            <a:ext cx="3175205" cy="507831"/>
          </a:xfrm>
          <a:prstGeom prst="rect">
            <a:avLst/>
          </a:prstGeom>
          <a:noFill/>
        </p:spPr>
        <p:txBody>
          <a:bodyPr wrap="square" rtlCol="0">
            <a:spAutoFit/>
          </a:bodyPr>
          <a:lstStyle/>
          <a:p>
            <a:pPr algn="ctr"/>
            <a:r>
              <a:rPr lang="en-US" sz="900" dirty="0">
                <a:solidFill>
                  <a:schemeClr val="accent6">
                    <a:lumMod val="75000"/>
                  </a:schemeClr>
                </a:solidFill>
              </a:rPr>
              <a:t>© ADAGP, Paris and DACS, London. Photo credit: Collection Foundation Dubuffet, Paris</a:t>
            </a:r>
          </a:p>
          <a:p>
            <a:pPr algn="ctr"/>
            <a:r>
              <a:rPr lang="en-US" sz="900" dirty="0">
                <a:solidFill>
                  <a:schemeClr val="accent6">
                    <a:lumMod val="75000"/>
                  </a:schemeClr>
                </a:solidFill>
                <a:hlinkClick r:id="rId4">
                  <a:extLst>
                    <a:ext uri="{A12FA001-AC4F-418D-AE19-62706E023703}">
                      <ahyp:hlinkClr xmlns:ahyp="http://schemas.microsoft.com/office/drawing/2018/hyperlinkcolor" val="tx"/>
                    </a:ext>
                  </a:extLst>
                </a:hlinkClick>
              </a:rPr>
              <a:t>Source Link</a:t>
            </a:r>
            <a:endParaRPr lang="en-US" sz="900" dirty="0">
              <a:solidFill>
                <a:schemeClr val="accent6">
                  <a:lumMod val="75000"/>
                </a:schemeClr>
              </a:solidFill>
            </a:endParaRPr>
          </a:p>
        </p:txBody>
      </p:sp>
      <p:sp>
        <p:nvSpPr>
          <p:cNvPr id="10" name="Date Placeholder 9">
            <a:extLst>
              <a:ext uri="{FF2B5EF4-FFF2-40B4-BE49-F238E27FC236}">
                <a16:creationId xmlns:a16="http://schemas.microsoft.com/office/drawing/2014/main" id="{4F98E39A-B960-4A2B-B0E8-9F5B1D738DE6}"/>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12" name="Footer Placeholder 11">
            <a:extLst>
              <a:ext uri="{FF2B5EF4-FFF2-40B4-BE49-F238E27FC236}">
                <a16:creationId xmlns:a16="http://schemas.microsoft.com/office/drawing/2014/main" id="{05FAAF8B-9A94-4213-A8FE-82583ED3FF0C}"/>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14" name="Slide Number Placeholder 13">
            <a:extLst>
              <a:ext uri="{FF2B5EF4-FFF2-40B4-BE49-F238E27FC236}">
                <a16:creationId xmlns:a16="http://schemas.microsoft.com/office/drawing/2014/main" id="{83E0F98A-9735-4E04-AC70-856C17504D3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a:t>
            </a:fld>
            <a:endParaRPr lang="en-US" dirty="0">
              <a:solidFill>
                <a:prstClr val="black">
                  <a:tint val="75000"/>
                </a:prstClr>
              </a:solidFill>
            </a:endParaRPr>
          </a:p>
        </p:txBody>
      </p:sp>
    </p:spTree>
    <p:extLst>
      <p:ext uri="{BB962C8B-B14F-4D97-AF65-F5344CB8AC3E}">
        <p14:creationId xmlns:p14="http://schemas.microsoft.com/office/powerpoint/2010/main" val="91000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9763CB-09F0-4BE0-B2BF-C0897E6DF72F}"/>
              </a:ext>
            </a:extLst>
          </p:cNvPr>
          <p:cNvSpPr>
            <a:spLocks noGrp="1"/>
          </p:cNvSpPr>
          <p:nvPr>
            <p:ph type="title"/>
          </p:nvPr>
        </p:nvSpPr>
        <p:spPr>
          <a:xfrm>
            <a:off x="838200" y="643467"/>
            <a:ext cx="2951205" cy="5571066"/>
          </a:xfrm>
        </p:spPr>
        <p:txBody>
          <a:bodyPr>
            <a:normAutofit/>
          </a:bodyPr>
          <a:lstStyle/>
          <a:p>
            <a:r>
              <a:rPr lang="en-US">
                <a:solidFill>
                  <a:srgbClr val="FFFFFF"/>
                </a:solidFill>
              </a:rPr>
              <a:t>Expanded to Music</a:t>
            </a:r>
          </a:p>
        </p:txBody>
      </p:sp>
      <p:sp>
        <p:nvSpPr>
          <p:cNvPr id="4" name="Date Placeholder 3">
            <a:extLst>
              <a:ext uri="{FF2B5EF4-FFF2-40B4-BE49-F238E27FC236}">
                <a16:creationId xmlns:a16="http://schemas.microsoft.com/office/drawing/2014/main" id="{A0E3543E-A8D0-48EC-BFBA-FFDA835DABB6}"/>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4/21/2022</a:t>
            </a:r>
          </a:p>
        </p:txBody>
      </p:sp>
      <p:sp>
        <p:nvSpPr>
          <p:cNvPr id="5" name="Footer Placeholder 4">
            <a:extLst>
              <a:ext uri="{FF2B5EF4-FFF2-40B4-BE49-F238E27FC236}">
                <a16:creationId xmlns:a16="http://schemas.microsoft.com/office/drawing/2014/main" id="{54B460D7-243E-416E-AF5B-BEBF10428D6F}"/>
              </a:ext>
            </a:extLst>
          </p:cNvPr>
          <p:cNvSpPr>
            <a:spLocks noGrp="1"/>
          </p:cNvSpPr>
          <p:nvPr>
            <p:ph type="ftr" sz="quarter" idx="11"/>
          </p:nvPr>
        </p:nvSpPr>
        <p:spPr>
          <a:xfrm>
            <a:off x="5237018" y="6356350"/>
            <a:ext cx="4244607" cy="365125"/>
          </a:xfrm>
        </p:spPr>
        <p:txBody>
          <a:bodyPr>
            <a:normAutofit/>
          </a:bodyPr>
          <a:lstStyle/>
          <a:p>
            <a:pPr algn="l">
              <a:spcAft>
                <a:spcPts val="600"/>
              </a:spcAft>
              <a:defRPr/>
            </a:pPr>
            <a:r>
              <a:rPr lang="en-US">
                <a:solidFill>
                  <a:prstClr val="black">
                    <a:tint val="75000"/>
                  </a:prstClr>
                </a:solidFill>
              </a:rPr>
              <a:t>A Linguistic Look Inside Outsider Music</a:t>
            </a:r>
          </a:p>
        </p:txBody>
      </p:sp>
      <p:sp>
        <p:nvSpPr>
          <p:cNvPr id="6" name="Slide Number Placeholder 5">
            <a:extLst>
              <a:ext uri="{FF2B5EF4-FFF2-40B4-BE49-F238E27FC236}">
                <a16:creationId xmlns:a16="http://schemas.microsoft.com/office/drawing/2014/main" id="{CA645D42-CF91-4C87-9DA7-30F013E85C1D}"/>
              </a:ext>
            </a:extLst>
          </p:cNvPr>
          <p:cNvSpPr>
            <a:spLocks noGrp="1"/>
          </p:cNvSpPr>
          <p:nvPr>
            <p:ph type="sldNum" sz="quarter" idx="12"/>
          </p:nvPr>
        </p:nvSpPr>
        <p:spPr>
          <a:xfrm>
            <a:off x="9664504" y="6356350"/>
            <a:ext cx="168929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4</a:t>
            </a:fld>
            <a:endParaRPr lang="en-US">
              <a:solidFill>
                <a:prstClr val="black">
                  <a:tint val="75000"/>
                </a:prstClr>
              </a:solidFill>
            </a:endParaRPr>
          </a:p>
        </p:txBody>
      </p:sp>
      <p:graphicFrame>
        <p:nvGraphicFramePr>
          <p:cNvPr id="8" name="Content Placeholder 2">
            <a:extLst>
              <a:ext uri="{FF2B5EF4-FFF2-40B4-BE49-F238E27FC236}">
                <a16:creationId xmlns:a16="http://schemas.microsoft.com/office/drawing/2014/main" id="{14C64E0C-EA24-D5DE-F1E8-A44FC012770C}"/>
              </a:ext>
            </a:extLst>
          </p:cNvPr>
          <p:cNvGraphicFramePr>
            <a:graphicFrameLocks noGrp="1"/>
          </p:cNvGraphicFramePr>
          <p:nvPr>
            <p:ph idx="1"/>
            <p:extLst>
              <p:ext uri="{D42A27DB-BD31-4B8C-83A1-F6EECF244321}">
                <p14:modId xmlns:p14="http://schemas.microsoft.com/office/powerpoint/2010/main" val="883219358"/>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294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4F68CF-445A-472E-958F-FF2E43A32FEA}"/>
              </a:ext>
            </a:extLst>
          </p:cNvPr>
          <p:cNvSpPr>
            <a:spLocks noGrp="1"/>
          </p:cNvSpPr>
          <p:nvPr>
            <p:ph type="title"/>
          </p:nvPr>
        </p:nvSpPr>
        <p:spPr>
          <a:xfrm>
            <a:off x="838199" y="525380"/>
            <a:ext cx="5980235" cy="1325563"/>
          </a:xfrm>
        </p:spPr>
        <p:txBody>
          <a:bodyPr>
            <a:normAutofit/>
          </a:bodyPr>
          <a:lstStyle/>
          <a:p>
            <a:r>
              <a:rPr lang="en-US" dirty="0"/>
              <a:t>But it’s hard to define…</a:t>
            </a:r>
          </a:p>
        </p:txBody>
      </p:sp>
      <p:sp>
        <p:nvSpPr>
          <p:cNvPr id="3" name="Content Placeholder 2">
            <a:extLst>
              <a:ext uri="{FF2B5EF4-FFF2-40B4-BE49-F238E27FC236}">
                <a16:creationId xmlns:a16="http://schemas.microsoft.com/office/drawing/2014/main" id="{F7905C53-3716-47BA-A3CF-98F3E2CCC59C}"/>
              </a:ext>
            </a:extLst>
          </p:cNvPr>
          <p:cNvSpPr>
            <a:spLocks noGrp="1"/>
          </p:cNvSpPr>
          <p:nvPr>
            <p:ph idx="1"/>
          </p:nvPr>
        </p:nvSpPr>
        <p:spPr>
          <a:xfrm>
            <a:off x="838200" y="1690688"/>
            <a:ext cx="5387502" cy="4351338"/>
          </a:xfrm>
        </p:spPr>
        <p:txBody>
          <a:bodyPr anchor="ctr">
            <a:normAutofit/>
          </a:bodyPr>
          <a:lstStyle/>
          <a:p>
            <a:pPr marL="0" indent="0">
              <a:lnSpc>
                <a:spcPct val="100000"/>
              </a:lnSpc>
              <a:buNone/>
            </a:pPr>
            <a:r>
              <a:rPr lang="en-US" dirty="0"/>
              <a:t>These characteristics clearly apply to a few central figures</a:t>
            </a:r>
          </a:p>
          <a:p>
            <a:pPr marL="0" indent="0">
              <a:lnSpc>
                <a:spcPct val="100000"/>
              </a:lnSpc>
              <a:spcBef>
                <a:spcPts val="500"/>
              </a:spcBef>
              <a:buNone/>
            </a:pPr>
            <a:endParaRPr lang="en-US" dirty="0"/>
          </a:p>
          <a:p>
            <a:pPr marL="0" indent="0">
              <a:lnSpc>
                <a:spcPct val="100000"/>
              </a:lnSpc>
              <a:buNone/>
            </a:pPr>
            <a:r>
              <a:rPr lang="en-US" dirty="0"/>
              <a:t>But do they apply to all artists?</a:t>
            </a:r>
          </a:p>
          <a:p>
            <a:pPr marL="457200" lvl="1" indent="0">
              <a:lnSpc>
                <a:spcPct val="150000"/>
              </a:lnSpc>
              <a:buNone/>
            </a:pPr>
            <a:r>
              <a:rPr lang="en-US" sz="1600" i="1" dirty="0">
                <a:solidFill>
                  <a:schemeClr val="accent2"/>
                </a:solidFill>
              </a:rPr>
              <a:t>And can we determine that computationally?</a:t>
            </a:r>
          </a:p>
          <a:p>
            <a:pPr marL="0" indent="0">
              <a:buNone/>
            </a:pPr>
            <a:endParaRPr lang="en-US" i="1" dirty="0"/>
          </a:p>
        </p:txBody>
      </p:sp>
      <p:sp>
        <p:nvSpPr>
          <p:cNvPr id="4" name="Date Placeholder 3">
            <a:extLst>
              <a:ext uri="{FF2B5EF4-FFF2-40B4-BE49-F238E27FC236}">
                <a16:creationId xmlns:a16="http://schemas.microsoft.com/office/drawing/2014/main" id="{2D3FB219-4CB1-482D-85D0-0762B0A8E958}"/>
              </a:ext>
            </a:extLst>
          </p:cNvPr>
          <p:cNvSpPr>
            <a:spLocks noGrp="1"/>
          </p:cNvSpPr>
          <p:nvPr>
            <p:ph type="dt" sz="half" idx="10"/>
          </p:nvPr>
        </p:nvSpPr>
        <p:spPr>
          <a:xfrm>
            <a:off x="838200" y="6356350"/>
            <a:ext cx="1835227" cy="365125"/>
          </a:xfrm>
        </p:spPr>
        <p:txBody>
          <a:bodyPr>
            <a:normAutofit/>
          </a:bodyPr>
          <a:lstStyle/>
          <a:p>
            <a:pPr>
              <a:spcAft>
                <a:spcPts val="600"/>
              </a:spcAft>
              <a:defRPr/>
            </a:pPr>
            <a:r>
              <a:rPr lang="en-US">
                <a:solidFill>
                  <a:prstClr val="black">
                    <a:tint val="75000"/>
                  </a:prstClr>
                </a:solidFill>
              </a:rPr>
              <a:t>4/21/2022</a:t>
            </a:r>
          </a:p>
        </p:txBody>
      </p:sp>
      <p:sp>
        <p:nvSpPr>
          <p:cNvPr id="5" name="Footer Placeholder 4">
            <a:extLst>
              <a:ext uri="{FF2B5EF4-FFF2-40B4-BE49-F238E27FC236}">
                <a16:creationId xmlns:a16="http://schemas.microsoft.com/office/drawing/2014/main" id="{BE57BB5F-DCB6-4BAD-890B-F39BDE810B36}"/>
              </a:ext>
            </a:extLst>
          </p:cNvPr>
          <p:cNvSpPr>
            <a:spLocks noGrp="1"/>
          </p:cNvSpPr>
          <p:nvPr>
            <p:ph type="ftr" sz="quarter" idx="11"/>
          </p:nvPr>
        </p:nvSpPr>
        <p:spPr>
          <a:xfrm>
            <a:off x="3213253" y="6356350"/>
            <a:ext cx="3012449" cy="365125"/>
          </a:xfrm>
        </p:spPr>
        <p:txBody>
          <a:bodyPr>
            <a:normAutofit/>
          </a:bodyPr>
          <a:lstStyle/>
          <a:p>
            <a:pPr algn="r">
              <a:spcAft>
                <a:spcPts val="600"/>
              </a:spcAft>
              <a:defRPr/>
            </a:pPr>
            <a:r>
              <a:rPr lang="en-US">
                <a:solidFill>
                  <a:prstClr val="black">
                    <a:tint val="75000"/>
                  </a:prstClr>
                </a:solidFill>
              </a:rPr>
              <a:t>A Linguistic Look Inside Outsider Music</a:t>
            </a:r>
          </a:p>
        </p:txBody>
      </p:sp>
      <p:pic>
        <p:nvPicPr>
          <p:cNvPr id="7" name="Content Placeholder 11" descr="Text&#10;&#10;Description automatically generated">
            <a:extLst>
              <a:ext uri="{FF2B5EF4-FFF2-40B4-BE49-F238E27FC236}">
                <a16:creationId xmlns:a16="http://schemas.microsoft.com/office/drawing/2014/main" id="{C1E7BF93-D786-4EDA-8F1E-D442F1EE75DE}"/>
              </a:ext>
            </a:extLst>
          </p:cNvPr>
          <p:cNvPicPr>
            <a:picLocks noChangeAspect="1"/>
          </p:cNvPicPr>
          <p:nvPr/>
        </p:nvPicPr>
        <p:blipFill rotWithShape="1">
          <a:blip r:embed="rId2"/>
          <a:srcRect l="26317" r="8590"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1"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3D78A77-EB1A-4241-9152-26B9CB49855B}"/>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srgbClr val="FFFFFF"/>
                </a:solidFill>
              </a:rPr>
              <a:pPr>
                <a:spcAft>
                  <a:spcPts val="600"/>
                </a:spcAft>
                <a:defRPr/>
              </a:pPr>
              <a:t>5</a:t>
            </a:fld>
            <a:endParaRPr lang="en-US">
              <a:solidFill>
                <a:srgbClr val="FFFFFF"/>
              </a:solidFill>
            </a:endParaRPr>
          </a:p>
        </p:txBody>
      </p:sp>
      <p:sp>
        <p:nvSpPr>
          <p:cNvPr id="8" name="TextBox 7">
            <a:extLst>
              <a:ext uri="{FF2B5EF4-FFF2-40B4-BE49-F238E27FC236}">
                <a16:creationId xmlns:a16="http://schemas.microsoft.com/office/drawing/2014/main" id="{5039EA23-317A-49CF-9165-D2594E0676F6}"/>
              </a:ext>
            </a:extLst>
          </p:cNvPr>
          <p:cNvSpPr txBox="1"/>
          <p:nvPr/>
        </p:nvSpPr>
        <p:spPr>
          <a:xfrm>
            <a:off x="10376537" y="143214"/>
            <a:ext cx="2365306" cy="307777"/>
          </a:xfrm>
          <a:prstGeom prst="rect">
            <a:avLst/>
          </a:prstGeom>
          <a:noFill/>
        </p:spPr>
        <p:txBody>
          <a:bodyPr wrap="square" rtlCol="0">
            <a:spAutoFit/>
          </a:bodyPr>
          <a:lstStyle/>
          <a:p>
            <a:pPr>
              <a:spcAft>
                <a:spcPts val="600"/>
              </a:spcAft>
            </a:pPr>
            <a:r>
              <a:rPr lang="en-US" sz="1400" dirty="0">
                <a:solidFill>
                  <a:schemeClr val="accent2"/>
                </a:solidFill>
                <a:hlinkClick r:id="rId3">
                  <a:extLst>
                    <a:ext uri="{A12FA001-AC4F-418D-AE19-62706E023703}">
                      <ahyp:hlinkClr xmlns:ahyp="http://schemas.microsoft.com/office/drawing/2018/hyperlinkcolor" val="tx"/>
                    </a:ext>
                  </a:extLst>
                </a:hlinkClick>
              </a:rPr>
              <a:t>Photo Source Link</a:t>
            </a:r>
            <a:endParaRPr lang="en-US" sz="1400" dirty="0">
              <a:solidFill>
                <a:schemeClr val="accent2"/>
              </a:solidFill>
            </a:endParaRPr>
          </a:p>
        </p:txBody>
      </p:sp>
    </p:spTree>
    <p:extLst>
      <p:ext uri="{BB962C8B-B14F-4D97-AF65-F5344CB8AC3E}">
        <p14:creationId xmlns:p14="http://schemas.microsoft.com/office/powerpoint/2010/main" val="403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1B7A70-408D-48E2-AAE3-D84F62F24D30}"/>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Initial Research Questions</a:t>
            </a: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66703C0D-564A-4A66-AE2F-81DDFE523AD4}"/>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4/21/2022</a:t>
            </a:r>
          </a:p>
        </p:txBody>
      </p:sp>
      <p:sp>
        <p:nvSpPr>
          <p:cNvPr id="5" name="Footer Placeholder 4">
            <a:extLst>
              <a:ext uri="{FF2B5EF4-FFF2-40B4-BE49-F238E27FC236}">
                <a16:creationId xmlns:a16="http://schemas.microsoft.com/office/drawing/2014/main" id="{A1ABC5DC-DDB9-4626-A04B-ADCD52E41492}"/>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srgbClr val="FFFFFF"/>
                </a:solidFill>
              </a:rPr>
              <a:t>A Linguistic Look Inside Outsider Music</a:t>
            </a:r>
          </a:p>
        </p:txBody>
      </p:sp>
      <p:sp>
        <p:nvSpPr>
          <p:cNvPr id="6" name="Slide Number Placeholder 5">
            <a:extLst>
              <a:ext uri="{FF2B5EF4-FFF2-40B4-BE49-F238E27FC236}">
                <a16:creationId xmlns:a16="http://schemas.microsoft.com/office/drawing/2014/main" id="{3147D0B7-1101-4030-8116-66D87F628A99}"/>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srgbClr val="FFFFFF"/>
                </a:solidFill>
              </a:rPr>
              <a:pPr>
                <a:spcAft>
                  <a:spcPts val="600"/>
                </a:spcAft>
                <a:defRPr/>
              </a:pPr>
              <a:t>6</a:t>
            </a:fld>
            <a:endParaRPr lang="en-US">
              <a:solidFill>
                <a:srgbClr val="FFFFFF"/>
              </a:solidFill>
            </a:endParaRPr>
          </a:p>
        </p:txBody>
      </p:sp>
      <p:graphicFrame>
        <p:nvGraphicFramePr>
          <p:cNvPr id="8" name="Content Placeholder 2">
            <a:extLst>
              <a:ext uri="{FF2B5EF4-FFF2-40B4-BE49-F238E27FC236}">
                <a16:creationId xmlns:a16="http://schemas.microsoft.com/office/drawing/2014/main" id="{37FA27DB-3068-8690-4701-A12085E55BC9}"/>
              </a:ext>
            </a:extLst>
          </p:cNvPr>
          <p:cNvGraphicFramePr>
            <a:graphicFrameLocks noGrp="1"/>
          </p:cNvGraphicFramePr>
          <p:nvPr>
            <p:ph idx="1"/>
            <p:extLst>
              <p:ext uri="{D42A27DB-BD31-4B8C-83A1-F6EECF244321}">
                <p14:modId xmlns:p14="http://schemas.microsoft.com/office/powerpoint/2010/main" val="171133502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73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2676-FCB6-428F-8C57-C649102E0613}"/>
              </a:ext>
            </a:extLst>
          </p:cNvPr>
          <p:cNvSpPr>
            <a:spLocks noGrp="1"/>
          </p:cNvSpPr>
          <p:nvPr>
            <p:ph type="title"/>
          </p:nvPr>
        </p:nvSpPr>
        <p:spPr/>
        <p:txBody>
          <a:bodyPr/>
          <a:lstStyle/>
          <a:p>
            <a:r>
              <a:rPr lang="en-US" dirty="0"/>
              <a:t>The Data</a:t>
            </a:r>
          </a:p>
        </p:txBody>
      </p:sp>
    </p:spTree>
    <p:extLst>
      <p:ext uri="{BB962C8B-B14F-4D97-AF65-F5344CB8AC3E}">
        <p14:creationId xmlns:p14="http://schemas.microsoft.com/office/powerpoint/2010/main" val="419263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614C-EB73-4FA3-9E12-444F71342C66}"/>
              </a:ext>
            </a:extLst>
          </p:cNvPr>
          <p:cNvSpPr>
            <a:spLocks noGrp="1"/>
          </p:cNvSpPr>
          <p:nvPr>
            <p:ph type="title"/>
          </p:nvPr>
        </p:nvSpPr>
        <p:spPr/>
        <p:txBody>
          <a:bodyPr/>
          <a:lstStyle/>
          <a:p>
            <a:r>
              <a:rPr lang="en-US" sz="4400" dirty="0"/>
              <a:t>Data Collection</a:t>
            </a:r>
            <a:br>
              <a:rPr lang="en-US" sz="4400" dirty="0"/>
            </a:br>
            <a:r>
              <a:rPr lang="en-US" sz="3600" dirty="0">
                <a:latin typeface="+mn-lt"/>
              </a:rPr>
              <a:t>Musician List</a:t>
            </a:r>
            <a:endParaRPr lang="en-US" dirty="0"/>
          </a:p>
        </p:txBody>
      </p:sp>
      <p:sp>
        <p:nvSpPr>
          <p:cNvPr id="3" name="Content Placeholder 2">
            <a:extLst>
              <a:ext uri="{FF2B5EF4-FFF2-40B4-BE49-F238E27FC236}">
                <a16:creationId xmlns:a16="http://schemas.microsoft.com/office/drawing/2014/main" id="{D935C0D5-2847-4E24-89E9-2525FDEACDA0}"/>
              </a:ext>
            </a:extLst>
          </p:cNvPr>
          <p:cNvSpPr>
            <a:spLocks noGrp="1"/>
          </p:cNvSpPr>
          <p:nvPr>
            <p:ph idx="1"/>
          </p:nvPr>
        </p:nvSpPr>
        <p:spPr>
          <a:xfrm>
            <a:off x="6007076" y="1562379"/>
            <a:ext cx="5207047" cy="3859742"/>
          </a:xfrm>
        </p:spPr>
        <p:txBody>
          <a:bodyPr anchor="ctr"/>
          <a:lstStyle/>
          <a:p>
            <a:r>
              <a:rPr lang="en-US" dirty="0"/>
              <a:t>beautifulsoup4 and requests packages</a:t>
            </a:r>
          </a:p>
          <a:p>
            <a:r>
              <a:rPr lang="en-US" dirty="0"/>
              <a:t>Retrieved from </a:t>
            </a:r>
            <a:r>
              <a:rPr lang="en-US" dirty="0">
                <a:solidFill>
                  <a:schemeClr val="accent2"/>
                </a:solidFill>
                <a:hlinkClick r:id="rId3">
                  <a:extLst>
                    <a:ext uri="{A12FA001-AC4F-418D-AE19-62706E023703}">
                      <ahyp:hlinkClr xmlns:ahyp="http://schemas.microsoft.com/office/drawing/2018/hyperlinkcolor" val="tx"/>
                    </a:ext>
                  </a:extLst>
                </a:hlinkClick>
              </a:rPr>
              <a:t>Wikipedia</a:t>
            </a:r>
            <a:r>
              <a:rPr lang="en-US" dirty="0">
                <a:solidFill>
                  <a:schemeClr val="accent2"/>
                </a:solidFill>
              </a:rPr>
              <a:t> </a:t>
            </a:r>
          </a:p>
          <a:p>
            <a:pPr marL="0" indent="0">
              <a:buNone/>
            </a:pPr>
            <a:r>
              <a:rPr lang="en-US" sz="2200" i="1" dirty="0">
                <a:solidFill>
                  <a:schemeClr val="accent2"/>
                </a:solidFill>
              </a:rPr>
              <a:t>	</a:t>
            </a:r>
            <a:r>
              <a:rPr lang="en-US" sz="2200" i="1" dirty="0"/>
              <a:t>111 artists</a:t>
            </a:r>
            <a:endParaRPr lang="en-US" sz="3200" i="1" dirty="0"/>
          </a:p>
          <a:p>
            <a:r>
              <a:rPr lang="en-US" dirty="0"/>
              <a:t>Manually edited quotation marks and parentheticals</a:t>
            </a:r>
          </a:p>
        </p:txBody>
      </p:sp>
      <p:sp>
        <p:nvSpPr>
          <p:cNvPr id="4" name="Date Placeholder 3">
            <a:extLst>
              <a:ext uri="{FF2B5EF4-FFF2-40B4-BE49-F238E27FC236}">
                <a16:creationId xmlns:a16="http://schemas.microsoft.com/office/drawing/2014/main" id="{0F0CE671-EA0C-483E-A68D-D4F2B477059C}"/>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45075F17-B851-4D29-BB86-F1AA48337A6E}"/>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BD812804-A7CC-4FDB-AB58-3F5874DC23E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3382FDA6-2BA9-4265-AF70-6AE741E61FAD}"/>
              </a:ext>
            </a:extLst>
          </p:cNvPr>
          <p:cNvPicPr>
            <a:picLocks noChangeAspect="1"/>
          </p:cNvPicPr>
          <p:nvPr/>
        </p:nvPicPr>
        <p:blipFill>
          <a:blip r:embed="rId4"/>
          <a:stretch>
            <a:fillRect/>
          </a:stretch>
        </p:blipFill>
        <p:spPr>
          <a:xfrm>
            <a:off x="1098697" y="2044894"/>
            <a:ext cx="4316819" cy="2955091"/>
          </a:xfrm>
          <a:custGeom>
            <a:avLst/>
            <a:gdLst>
              <a:gd name="connsiteX0" fmla="*/ 0 w 4316819"/>
              <a:gd name="connsiteY0" fmla="*/ 0 h 2955091"/>
              <a:gd name="connsiteX1" fmla="*/ 573520 w 4316819"/>
              <a:gd name="connsiteY1" fmla="*/ 0 h 2955091"/>
              <a:gd name="connsiteX2" fmla="*/ 1147040 w 4316819"/>
              <a:gd name="connsiteY2" fmla="*/ 0 h 2955091"/>
              <a:gd name="connsiteX3" fmla="*/ 1850065 w 4316819"/>
              <a:gd name="connsiteY3" fmla="*/ 0 h 2955091"/>
              <a:gd name="connsiteX4" fmla="*/ 2509922 w 4316819"/>
              <a:gd name="connsiteY4" fmla="*/ 0 h 2955091"/>
              <a:gd name="connsiteX5" fmla="*/ 3040274 w 4316819"/>
              <a:gd name="connsiteY5" fmla="*/ 0 h 2955091"/>
              <a:gd name="connsiteX6" fmla="*/ 3613794 w 4316819"/>
              <a:gd name="connsiteY6" fmla="*/ 0 h 2955091"/>
              <a:gd name="connsiteX7" fmla="*/ 4316819 w 4316819"/>
              <a:gd name="connsiteY7" fmla="*/ 0 h 2955091"/>
              <a:gd name="connsiteX8" fmla="*/ 4316819 w 4316819"/>
              <a:gd name="connsiteY8" fmla="*/ 591018 h 2955091"/>
              <a:gd name="connsiteX9" fmla="*/ 4316819 w 4316819"/>
              <a:gd name="connsiteY9" fmla="*/ 1241138 h 2955091"/>
              <a:gd name="connsiteX10" fmla="*/ 4316819 w 4316819"/>
              <a:gd name="connsiteY10" fmla="*/ 1891258 h 2955091"/>
              <a:gd name="connsiteX11" fmla="*/ 4316819 w 4316819"/>
              <a:gd name="connsiteY11" fmla="*/ 2423175 h 2955091"/>
              <a:gd name="connsiteX12" fmla="*/ 4316819 w 4316819"/>
              <a:gd name="connsiteY12" fmla="*/ 2955091 h 2955091"/>
              <a:gd name="connsiteX13" fmla="*/ 3829635 w 4316819"/>
              <a:gd name="connsiteY13" fmla="*/ 2955091 h 2955091"/>
              <a:gd name="connsiteX14" fmla="*/ 3169779 w 4316819"/>
              <a:gd name="connsiteY14" fmla="*/ 2955091 h 2955091"/>
              <a:gd name="connsiteX15" fmla="*/ 2509922 w 4316819"/>
              <a:gd name="connsiteY15" fmla="*/ 2955091 h 2955091"/>
              <a:gd name="connsiteX16" fmla="*/ 1850065 w 4316819"/>
              <a:gd name="connsiteY16" fmla="*/ 2955091 h 2955091"/>
              <a:gd name="connsiteX17" fmla="*/ 1233377 w 4316819"/>
              <a:gd name="connsiteY17" fmla="*/ 2955091 h 2955091"/>
              <a:gd name="connsiteX18" fmla="*/ 530352 w 4316819"/>
              <a:gd name="connsiteY18" fmla="*/ 2955091 h 2955091"/>
              <a:gd name="connsiteX19" fmla="*/ 0 w 4316819"/>
              <a:gd name="connsiteY19" fmla="*/ 2955091 h 2955091"/>
              <a:gd name="connsiteX20" fmla="*/ 0 w 4316819"/>
              <a:gd name="connsiteY20" fmla="*/ 2452726 h 2955091"/>
              <a:gd name="connsiteX21" fmla="*/ 0 w 4316819"/>
              <a:gd name="connsiteY21" fmla="*/ 1861707 h 2955091"/>
              <a:gd name="connsiteX22" fmla="*/ 0 w 4316819"/>
              <a:gd name="connsiteY22" fmla="*/ 1211587 h 2955091"/>
              <a:gd name="connsiteX23" fmla="*/ 0 w 4316819"/>
              <a:gd name="connsiteY23" fmla="*/ 650120 h 2955091"/>
              <a:gd name="connsiteX24" fmla="*/ 0 w 4316819"/>
              <a:gd name="connsiteY24" fmla="*/ 0 h 295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16819" h="2955091" fill="none" extrusionOk="0">
                <a:moveTo>
                  <a:pt x="0" y="0"/>
                </a:moveTo>
                <a:cubicBezTo>
                  <a:pt x="153959" y="23112"/>
                  <a:pt x="345186" y="-19635"/>
                  <a:pt x="573520" y="0"/>
                </a:cubicBezTo>
                <a:cubicBezTo>
                  <a:pt x="801854" y="19635"/>
                  <a:pt x="991038" y="-2016"/>
                  <a:pt x="1147040" y="0"/>
                </a:cubicBezTo>
                <a:cubicBezTo>
                  <a:pt x="1303042" y="2016"/>
                  <a:pt x="1673865" y="-4977"/>
                  <a:pt x="1850065" y="0"/>
                </a:cubicBezTo>
                <a:cubicBezTo>
                  <a:pt x="2026265" y="4977"/>
                  <a:pt x="2227448" y="-20271"/>
                  <a:pt x="2509922" y="0"/>
                </a:cubicBezTo>
                <a:cubicBezTo>
                  <a:pt x="2792396" y="20271"/>
                  <a:pt x="2920230" y="-12711"/>
                  <a:pt x="3040274" y="0"/>
                </a:cubicBezTo>
                <a:cubicBezTo>
                  <a:pt x="3160318" y="12711"/>
                  <a:pt x="3410009" y="-16131"/>
                  <a:pt x="3613794" y="0"/>
                </a:cubicBezTo>
                <a:cubicBezTo>
                  <a:pt x="3817579" y="16131"/>
                  <a:pt x="4170894" y="8480"/>
                  <a:pt x="4316819" y="0"/>
                </a:cubicBezTo>
                <a:cubicBezTo>
                  <a:pt x="4344382" y="258060"/>
                  <a:pt x="4341287" y="461393"/>
                  <a:pt x="4316819" y="591018"/>
                </a:cubicBezTo>
                <a:cubicBezTo>
                  <a:pt x="4292351" y="720643"/>
                  <a:pt x="4320831" y="966661"/>
                  <a:pt x="4316819" y="1241138"/>
                </a:cubicBezTo>
                <a:cubicBezTo>
                  <a:pt x="4312807" y="1515615"/>
                  <a:pt x="4286443" y="1740287"/>
                  <a:pt x="4316819" y="1891258"/>
                </a:cubicBezTo>
                <a:cubicBezTo>
                  <a:pt x="4347195" y="2042229"/>
                  <a:pt x="4317824" y="2184401"/>
                  <a:pt x="4316819" y="2423175"/>
                </a:cubicBezTo>
                <a:cubicBezTo>
                  <a:pt x="4315814" y="2661949"/>
                  <a:pt x="4341912" y="2720820"/>
                  <a:pt x="4316819" y="2955091"/>
                </a:cubicBezTo>
                <a:cubicBezTo>
                  <a:pt x="4195287" y="2962609"/>
                  <a:pt x="3950928" y="2945774"/>
                  <a:pt x="3829635" y="2955091"/>
                </a:cubicBezTo>
                <a:cubicBezTo>
                  <a:pt x="3708342" y="2964408"/>
                  <a:pt x="3324807" y="2923419"/>
                  <a:pt x="3169779" y="2955091"/>
                </a:cubicBezTo>
                <a:cubicBezTo>
                  <a:pt x="3014751" y="2986763"/>
                  <a:pt x="2794151" y="2955742"/>
                  <a:pt x="2509922" y="2955091"/>
                </a:cubicBezTo>
                <a:cubicBezTo>
                  <a:pt x="2225693" y="2954440"/>
                  <a:pt x="2086491" y="2958533"/>
                  <a:pt x="1850065" y="2955091"/>
                </a:cubicBezTo>
                <a:cubicBezTo>
                  <a:pt x="1613639" y="2951649"/>
                  <a:pt x="1462430" y="2983309"/>
                  <a:pt x="1233377" y="2955091"/>
                </a:cubicBezTo>
                <a:cubicBezTo>
                  <a:pt x="1004324" y="2926873"/>
                  <a:pt x="783026" y="2946646"/>
                  <a:pt x="530352" y="2955091"/>
                </a:cubicBezTo>
                <a:cubicBezTo>
                  <a:pt x="277679" y="2963536"/>
                  <a:pt x="217158" y="2971650"/>
                  <a:pt x="0" y="2955091"/>
                </a:cubicBezTo>
                <a:cubicBezTo>
                  <a:pt x="-13767" y="2731782"/>
                  <a:pt x="-1398" y="2605590"/>
                  <a:pt x="0" y="2452726"/>
                </a:cubicBezTo>
                <a:cubicBezTo>
                  <a:pt x="1398" y="2299863"/>
                  <a:pt x="10983" y="2083562"/>
                  <a:pt x="0" y="1861707"/>
                </a:cubicBezTo>
                <a:cubicBezTo>
                  <a:pt x="-10983" y="1639852"/>
                  <a:pt x="-21766" y="1394059"/>
                  <a:pt x="0" y="1211587"/>
                </a:cubicBezTo>
                <a:cubicBezTo>
                  <a:pt x="21766" y="1029115"/>
                  <a:pt x="-10068" y="898661"/>
                  <a:pt x="0" y="650120"/>
                </a:cubicBezTo>
                <a:cubicBezTo>
                  <a:pt x="10068" y="401579"/>
                  <a:pt x="14532" y="302152"/>
                  <a:pt x="0" y="0"/>
                </a:cubicBezTo>
                <a:close/>
              </a:path>
              <a:path w="4316819" h="2955091" stroke="0" extrusionOk="0">
                <a:moveTo>
                  <a:pt x="0" y="0"/>
                </a:moveTo>
                <a:cubicBezTo>
                  <a:pt x="155358" y="-25843"/>
                  <a:pt x="275122" y="20774"/>
                  <a:pt x="530352" y="0"/>
                </a:cubicBezTo>
                <a:cubicBezTo>
                  <a:pt x="785582" y="-20774"/>
                  <a:pt x="868678" y="21027"/>
                  <a:pt x="1017536" y="0"/>
                </a:cubicBezTo>
                <a:cubicBezTo>
                  <a:pt x="1166394" y="-21027"/>
                  <a:pt x="1300045" y="-3495"/>
                  <a:pt x="1547888" y="0"/>
                </a:cubicBezTo>
                <a:cubicBezTo>
                  <a:pt x="1795731" y="3495"/>
                  <a:pt x="1909623" y="-14396"/>
                  <a:pt x="2250913" y="0"/>
                </a:cubicBezTo>
                <a:cubicBezTo>
                  <a:pt x="2592204" y="14396"/>
                  <a:pt x="2799688" y="-2926"/>
                  <a:pt x="2953938" y="0"/>
                </a:cubicBezTo>
                <a:cubicBezTo>
                  <a:pt x="3108189" y="2926"/>
                  <a:pt x="3327871" y="25019"/>
                  <a:pt x="3484290" y="0"/>
                </a:cubicBezTo>
                <a:cubicBezTo>
                  <a:pt x="3640709" y="-25019"/>
                  <a:pt x="4041497" y="18192"/>
                  <a:pt x="4316819" y="0"/>
                </a:cubicBezTo>
                <a:cubicBezTo>
                  <a:pt x="4297145" y="252934"/>
                  <a:pt x="4310022" y="369714"/>
                  <a:pt x="4316819" y="591018"/>
                </a:cubicBezTo>
                <a:cubicBezTo>
                  <a:pt x="4323616" y="812322"/>
                  <a:pt x="4348711" y="993240"/>
                  <a:pt x="4316819" y="1241138"/>
                </a:cubicBezTo>
                <a:cubicBezTo>
                  <a:pt x="4284927" y="1489036"/>
                  <a:pt x="4296699" y="1706621"/>
                  <a:pt x="4316819" y="1891258"/>
                </a:cubicBezTo>
                <a:cubicBezTo>
                  <a:pt x="4336939" y="2075895"/>
                  <a:pt x="4299266" y="2566044"/>
                  <a:pt x="4316819" y="2955091"/>
                </a:cubicBezTo>
                <a:cubicBezTo>
                  <a:pt x="4067493" y="2956040"/>
                  <a:pt x="3992849" y="2950744"/>
                  <a:pt x="3700131" y="2955091"/>
                </a:cubicBezTo>
                <a:cubicBezTo>
                  <a:pt x="3407413" y="2959438"/>
                  <a:pt x="3441918" y="2964526"/>
                  <a:pt x="3212947" y="2955091"/>
                </a:cubicBezTo>
                <a:cubicBezTo>
                  <a:pt x="2983976" y="2945656"/>
                  <a:pt x="2759701" y="2980101"/>
                  <a:pt x="2639426" y="2955091"/>
                </a:cubicBezTo>
                <a:cubicBezTo>
                  <a:pt x="2519151" y="2930081"/>
                  <a:pt x="2311842" y="2928891"/>
                  <a:pt x="2065906" y="2955091"/>
                </a:cubicBezTo>
                <a:cubicBezTo>
                  <a:pt x="1819970" y="2981291"/>
                  <a:pt x="1762683" y="2963306"/>
                  <a:pt x="1492386" y="2955091"/>
                </a:cubicBezTo>
                <a:cubicBezTo>
                  <a:pt x="1222089" y="2946876"/>
                  <a:pt x="1225661" y="2954903"/>
                  <a:pt x="962034" y="2955091"/>
                </a:cubicBezTo>
                <a:cubicBezTo>
                  <a:pt x="698407" y="2955279"/>
                  <a:pt x="286078" y="2966047"/>
                  <a:pt x="0" y="2955091"/>
                </a:cubicBezTo>
                <a:cubicBezTo>
                  <a:pt x="-24986" y="2639201"/>
                  <a:pt x="15625" y="2546487"/>
                  <a:pt x="0" y="2304971"/>
                </a:cubicBezTo>
                <a:cubicBezTo>
                  <a:pt x="-15625" y="2063455"/>
                  <a:pt x="16956" y="1907929"/>
                  <a:pt x="0" y="1684402"/>
                </a:cubicBezTo>
                <a:cubicBezTo>
                  <a:pt x="-16956" y="1460875"/>
                  <a:pt x="-19547" y="1325436"/>
                  <a:pt x="0" y="1182036"/>
                </a:cubicBezTo>
                <a:cubicBezTo>
                  <a:pt x="19547" y="1038636"/>
                  <a:pt x="4401" y="867586"/>
                  <a:pt x="0" y="620569"/>
                </a:cubicBezTo>
                <a:cubicBezTo>
                  <a:pt x="-4401" y="373552"/>
                  <a:pt x="-18232" y="155749"/>
                  <a:pt x="0" y="0"/>
                </a:cubicBezTo>
                <a:close/>
              </a:path>
            </a:pathLst>
          </a:custGeom>
          <a:ln>
            <a:solidFill>
              <a:schemeClr val="tx1"/>
            </a:solidFill>
            <a:extLst>
              <a:ext uri="{C807C97D-BFC1-408E-A445-0C87EB9F89A2}">
                <ask:lineSketchStyleProps xmlns:ask="http://schemas.microsoft.com/office/drawing/2018/sketchyshapes" sd="3193942943">
                  <a:prstGeom prst="rect">
                    <a:avLst/>
                  </a:prstGeom>
                  <ask:type>
                    <ask:lineSketchFreehand/>
                  </ask:type>
                </ask:lineSketchStyleProps>
              </a:ext>
            </a:extLst>
          </a:ln>
        </p:spPr>
      </p:pic>
    </p:spTree>
    <p:extLst>
      <p:ext uri="{BB962C8B-B14F-4D97-AF65-F5344CB8AC3E}">
        <p14:creationId xmlns:p14="http://schemas.microsoft.com/office/powerpoint/2010/main" val="412627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794D-4556-4ABB-8421-4D00A7E0CF5A}"/>
              </a:ext>
            </a:extLst>
          </p:cNvPr>
          <p:cNvSpPr>
            <a:spLocks noGrp="1"/>
          </p:cNvSpPr>
          <p:nvPr>
            <p:ph type="title"/>
          </p:nvPr>
        </p:nvSpPr>
        <p:spPr/>
        <p:txBody>
          <a:bodyPr/>
          <a:lstStyle/>
          <a:p>
            <a:r>
              <a:rPr lang="en-US" sz="4400" dirty="0"/>
              <a:t>Data Collection</a:t>
            </a:r>
            <a:br>
              <a:rPr lang="en-US" sz="4400" dirty="0"/>
            </a:br>
            <a:r>
              <a:rPr lang="en-US" sz="3600" dirty="0">
                <a:latin typeface="+mn-lt"/>
              </a:rPr>
              <a:t>Genius Lyrics</a:t>
            </a:r>
            <a:endParaRPr lang="en-US" dirty="0"/>
          </a:p>
        </p:txBody>
      </p:sp>
      <p:sp>
        <p:nvSpPr>
          <p:cNvPr id="4" name="Date Placeholder 3">
            <a:extLst>
              <a:ext uri="{FF2B5EF4-FFF2-40B4-BE49-F238E27FC236}">
                <a16:creationId xmlns:a16="http://schemas.microsoft.com/office/drawing/2014/main" id="{CE75B8D9-DD4D-43A8-9A63-A5CB181D0443}"/>
              </a:ext>
            </a:extLst>
          </p:cNvPr>
          <p:cNvSpPr>
            <a:spLocks noGrp="1"/>
          </p:cNvSpPr>
          <p:nvPr>
            <p:ph type="dt" sz="half" idx="10"/>
          </p:nvPr>
        </p:nvSpPr>
        <p:spPr/>
        <p:txBody>
          <a:bodyPr/>
          <a:lstStyle/>
          <a:p>
            <a:pPr>
              <a:defRPr/>
            </a:pPr>
            <a:r>
              <a:rPr lang="en-US">
                <a:solidFill>
                  <a:prstClr val="black">
                    <a:tint val="75000"/>
                  </a:prstClr>
                </a:solidFill>
              </a:rPr>
              <a:t>4/21/2022</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C0D61AD-3262-4CD4-8E8D-3999A890B045}"/>
              </a:ext>
            </a:extLst>
          </p:cNvPr>
          <p:cNvSpPr>
            <a:spLocks noGrp="1"/>
          </p:cNvSpPr>
          <p:nvPr>
            <p:ph type="ftr" sz="quarter" idx="11"/>
          </p:nvPr>
        </p:nvSpPr>
        <p:spPr/>
        <p:txBody>
          <a:bodyPr/>
          <a:lstStyle/>
          <a:p>
            <a:pPr>
              <a:defRPr/>
            </a:pPr>
            <a:r>
              <a:rPr lang="en-US">
                <a:solidFill>
                  <a:prstClr val="black">
                    <a:tint val="75000"/>
                  </a:prstClr>
                </a:solidFill>
              </a:rPr>
              <a:t>A Linguistic Look Inside Outsider Music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D1A0F117-60D8-4D64-9552-AB0E92F7B3B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
        <p:nvSpPr>
          <p:cNvPr id="3" name="Content Placeholder 2">
            <a:extLst>
              <a:ext uri="{FF2B5EF4-FFF2-40B4-BE49-F238E27FC236}">
                <a16:creationId xmlns:a16="http://schemas.microsoft.com/office/drawing/2014/main" id="{06428BC1-DEF9-4BD4-8F3C-785EE3044978}"/>
              </a:ext>
            </a:extLst>
          </p:cNvPr>
          <p:cNvSpPr>
            <a:spLocks noGrp="1"/>
          </p:cNvSpPr>
          <p:nvPr>
            <p:ph idx="1"/>
          </p:nvPr>
        </p:nvSpPr>
        <p:spPr>
          <a:xfrm>
            <a:off x="838200" y="1791826"/>
            <a:ext cx="10515600" cy="3859742"/>
          </a:xfrm>
        </p:spPr>
        <p:txBody>
          <a:bodyPr/>
          <a:lstStyle/>
          <a:p>
            <a:r>
              <a:rPr lang="en-US" dirty="0"/>
              <a:t>John W. Miller’s </a:t>
            </a:r>
            <a:r>
              <a:rPr lang="en-US" dirty="0">
                <a:solidFill>
                  <a:schemeClr val="accent2"/>
                </a:solidFill>
                <a:hlinkClick r:id="rId3">
                  <a:extLst>
                    <a:ext uri="{A12FA001-AC4F-418D-AE19-62706E023703}">
                      <ahyp:hlinkClr xmlns:ahyp="http://schemas.microsoft.com/office/drawing/2018/hyperlinkcolor" val="tx"/>
                    </a:ext>
                  </a:extLst>
                </a:hlinkClick>
              </a:rPr>
              <a:t>lyricsgenius</a:t>
            </a:r>
            <a:r>
              <a:rPr lang="en-US" dirty="0"/>
              <a:t> package and Genius API</a:t>
            </a:r>
          </a:p>
          <a:p>
            <a:pPr lvl="1"/>
            <a:r>
              <a:rPr lang="en-US" dirty="0"/>
              <a:t>Looped through musician list</a:t>
            </a:r>
          </a:p>
          <a:p>
            <a:pPr lvl="1"/>
            <a:r>
              <a:rPr lang="en-US" dirty="0"/>
              <a:t>Saved as JSON</a:t>
            </a:r>
          </a:p>
          <a:p>
            <a:pPr lvl="1"/>
            <a:endParaRPr lang="en-US" dirty="0"/>
          </a:p>
          <a:p>
            <a:r>
              <a:rPr lang="en-US" dirty="0"/>
              <a:t>40 artists were not found</a:t>
            </a:r>
          </a:p>
          <a:p>
            <a:pPr lvl="1"/>
            <a:r>
              <a:rPr lang="en-US" dirty="0"/>
              <a:t>26 not found on Genius</a:t>
            </a:r>
          </a:p>
          <a:p>
            <a:pPr lvl="1"/>
            <a:r>
              <a:rPr lang="en-US" dirty="0"/>
              <a:t>14 misidentified on Genius</a:t>
            </a:r>
          </a:p>
          <a:p>
            <a:pPr lvl="1"/>
            <a:endParaRPr lang="en-US" dirty="0"/>
          </a:p>
          <a:p>
            <a:r>
              <a:rPr lang="en-US" dirty="0"/>
              <a:t>In the end, only 63 artists</a:t>
            </a:r>
          </a:p>
        </p:txBody>
      </p:sp>
      <p:pic>
        <p:nvPicPr>
          <p:cNvPr id="8" name="Picture 7">
            <a:extLst>
              <a:ext uri="{FF2B5EF4-FFF2-40B4-BE49-F238E27FC236}">
                <a16:creationId xmlns:a16="http://schemas.microsoft.com/office/drawing/2014/main" id="{53F4F4CE-8300-4633-B8F1-35FF7AE12ABD}"/>
              </a:ext>
            </a:extLst>
          </p:cNvPr>
          <p:cNvPicPr>
            <a:picLocks noChangeAspect="1"/>
          </p:cNvPicPr>
          <p:nvPr/>
        </p:nvPicPr>
        <p:blipFill>
          <a:blip r:embed="rId4"/>
          <a:stretch>
            <a:fillRect/>
          </a:stretch>
        </p:blipFill>
        <p:spPr>
          <a:xfrm>
            <a:off x="7180832" y="2847366"/>
            <a:ext cx="4172968" cy="3143880"/>
          </a:xfrm>
          <a:custGeom>
            <a:avLst/>
            <a:gdLst>
              <a:gd name="connsiteX0" fmla="*/ 0 w 4172968"/>
              <a:gd name="connsiteY0" fmla="*/ 0 h 3143880"/>
              <a:gd name="connsiteX1" fmla="*/ 778954 w 4172968"/>
              <a:gd name="connsiteY1" fmla="*/ 0 h 3143880"/>
              <a:gd name="connsiteX2" fmla="*/ 1474449 w 4172968"/>
              <a:gd name="connsiteY2" fmla="*/ 0 h 3143880"/>
              <a:gd name="connsiteX3" fmla="*/ 2086484 w 4172968"/>
              <a:gd name="connsiteY3" fmla="*/ 0 h 3143880"/>
              <a:gd name="connsiteX4" fmla="*/ 2656790 w 4172968"/>
              <a:gd name="connsiteY4" fmla="*/ 0 h 3143880"/>
              <a:gd name="connsiteX5" fmla="*/ 3352284 w 4172968"/>
              <a:gd name="connsiteY5" fmla="*/ 0 h 3143880"/>
              <a:gd name="connsiteX6" fmla="*/ 4172968 w 4172968"/>
              <a:gd name="connsiteY6" fmla="*/ 0 h 3143880"/>
              <a:gd name="connsiteX7" fmla="*/ 4172968 w 4172968"/>
              <a:gd name="connsiteY7" fmla="*/ 628776 h 3143880"/>
              <a:gd name="connsiteX8" fmla="*/ 4172968 w 4172968"/>
              <a:gd name="connsiteY8" fmla="*/ 1194674 h 3143880"/>
              <a:gd name="connsiteX9" fmla="*/ 4172968 w 4172968"/>
              <a:gd name="connsiteY9" fmla="*/ 1760573 h 3143880"/>
              <a:gd name="connsiteX10" fmla="*/ 4172968 w 4172968"/>
              <a:gd name="connsiteY10" fmla="*/ 2295032 h 3143880"/>
              <a:gd name="connsiteX11" fmla="*/ 4172968 w 4172968"/>
              <a:gd name="connsiteY11" fmla="*/ 3143880 h 3143880"/>
              <a:gd name="connsiteX12" fmla="*/ 3602662 w 4172968"/>
              <a:gd name="connsiteY12" fmla="*/ 3143880 h 3143880"/>
              <a:gd name="connsiteX13" fmla="*/ 2990627 w 4172968"/>
              <a:gd name="connsiteY13" fmla="*/ 3143880 h 3143880"/>
              <a:gd name="connsiteX14" fmla="*/ 2253403 w 4172968"/>
              <a:gd name="connsiteY14" fmla="*/ 3143880 h 3143880"/>
              <a:gd name="connsiteX15" fmla="*/ 1599638 w 4172968"/>
              <a:gd name="connsiteY15" fmla="*/ 3143880 h 3143880"/>
              <a:gd name="connsiteX16" fmla="*/ 945873 w 4172968"/>
              <a:gd name="connsiteY16" fmla="*/ 3143880 h 3143880"/>
              <a:gd name="connsiteX17" fmla="*/ 0 w 4172968"/>
              <a:gd name="connsiteY17" fmla="*/ 3143880 h 3143880"/>
              <a:gd name="connsiteX18" fmla="*/ 0 w 4172968"/>
              <a:gd name="connsiteY18" fmla="*/ 2483665 h 3143880"/>
              <a:gd name="connsiteX19" fmla="*/ 0 w 4172968"/>
              <a:gd name="connsiteY19" fmla="*/ 1792012 h 3143880"/>
              <a:gd name="connsiteX20" fmla="*/ 0 w 4172968"/>
              <a:gd name="connsiteY20" fmla="*/ 1100358 h 3143880"/>
              <a:gd name="connsiteX21" fmla="*/ 0 w 4172968"/>
              <a:gd name="connsiteY21" fmla="*/ 0 h 314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72968" h="3143880" fill="none" extrusionOk="0">
                <a:moveTo>
                  <a:pt x="0" y="0"/>
                </a:moveTo>
                <a:cubicBezTo>
                  <a:pt x="261014" y="12853"/>
                  <a:pt x="602121" y="-30560"/>
                  <a:pt x="778954" y="0"/>
                </a:cubicBezTo>
                <a:cubicBezTo>
                  <a:pt x="955787" y="30560"/>
                  <a:pt x="1174531" y="-14535"/>
                  <a:pt x="1474449" y="0"/>
                </a:cubicBezTo>
                <a:cubicBezTo>
                  <a:pt x="1774367" y="14535"/>
                  <a:pt x="1811039" y="-30418"/>
                  <a:pt x="2086484" y="0"/>
                </a:cubicBezTo>
                <a:cubicBezTo>
                  <a:pt x="2361930" y="30418"/>
                  <a:pt x="2408013" y="8956"/>
                  <a:pt x="2656790" y="0"/>
                </a:cubicBezTo>
                <a:cubicBezTo>
                  <a:pt x="2905567" y="-8956"/>
                  <a:pt x="3107857" y="29176"/>
                  <a:pt x="3352284" y="0"/>
                </a:cubicBezTo>
                <a:cubicBezTo>
                  <a:pt x="3596711" y="-29176"/>
                  <a:pt x="3861674" y="-35623"/>
                  <a:pt x="4172968" y="0"/>
                </a:cubicBezTo>
                <a:cubicBezTo>
                  <a:pt x="4198230" y="216702"/>
                  <a:pt x="4189732" y="337236"/>
                  <a:pt x="4172968" y="628776"/>
                </a:cubicBezTo>
                <a:cubicBezTo>
                  <a:pt x="4156204" y="920316"/>
                  <a:pt x="4176183" y="945393"/>
                  <a:pt x="4172968" y="1194674"/>
                </a:cubicBezTo>
                <a:cubicBezTo>
                  <a:pt x="4169753" y="1443955"/>
                  <a:pt x="4145671" y="1627410"/>
                  <a:pt x="4172968" y="1760573"/>
                </a:cubicBezTo>
                <a:cubicBezTo>
                  <a:pt x="4200265" y="1893736"/>
                  <a:pt x="4184478" y="2062058"/>
                  <a:pt x="4172968" y="2295032"/>
                </a:cubicBezTo>
                <a:cubicBezTo>
                  <a:pt x="4161458" y="2528006"/>
                  <a:pt x="4212831" y="2868478"/>
                  <a:pt x="4172968" y="3143880"/>
                </a:cubicBezTo>
                <a:cubicBezTo>
                  <a:pt x="3982165" y="3151723"/>
                  <a:pt x="3769110" y="3133959"/>
                  <a:pt x="3602662" y="3143880"/>
                </a:cubicBezTo>
                <a:cubicBezTo>
                  <a:pt x="3436214" y="3153801"/>
                  <a:pt x="3223946" y="3152010"/>
                  <a:pt x="2990627" y="3143880"/>
                </a:cubicBezTo>
                <a:cubicBezTo>
                  <a:pt x="2757308" y="3135750"/>
                  <a:pt x="2616907" y="3167618"/>
                  <a:pt x="2253403" y="3143880"/>
                </a:cubicBezTo>
                <a:cubicBezTo>
                  <a:pt x="1889899" y="3120142"/>
                  <a:pt x="1775553" y="3129153"/>
                  <a:pt x="1599638" y="3143880"/>
                </a:cubicBezTo>
                <a:cubicBezTo>
                  <a:pt x="1423723" y="3158607"/>
                  <a:pt x="1217352" y="3114243"/>
                  <a:pt x="945873" y="3143880"/>
                </a:cubicBezTo>
                <a:cubicBezTo>
                  <a:pt x="674394" y="3173517"/>
                  <a:pt x="440873" y="3144017"/>
                  <a:pt x="0" y="3143880"/>
                </a:cubicBezTo>
                <a:cubicBezTo>
                  <a:pt x="714" y="2869144"/>
                  <a:pt x="2877" y="2735972"/>
                  <a:pt x="0" y="2483665"/>
                </a:cubicBezTo>
                <a:cubicBezTo>
                  <a:pt x="-2877" y="2231359"/>
                  <a:pt x="29477" y="2100603"/>
                  <a:pt x="0" y="1792012"/>
                </a:cubicBezTo>
                <a:cubicBezTo>
                  <a:pt x="-29477" y="1483421"/>
                  <a:pt x="12314" y="1414784"/>
                  <a:pt x="0" y="1100358"/>
                </a:cubicBezTo>
                <a:cubicBezTo>
                  <a:pt x="-12314" y="785932"/>
                  <a:pt x="-11221" y="329780"/>
                  <a:pt x="0" y="0"/>
                </a:cubicBezTo>
                <a:close/>
              </a:path>
              <a:path w="4172968" h="3143880" stroke="0" extrusionOk="0">
                <a:moveTo>
                  <a:pt x="0" y="0"/>
                </a:moveTo>
                <a:cubicBezTo>
                  <a:pt x="197961" y="-29558"/>
                  <a:pt x="454699" y="31201"/>
                  <a:pt x="653765" y="0"/>
                </a:cubicBezTo>
                <a:cubicBezTo>
                  <a:pt x="852831" y="-31201"/>
                  <a:pt x="1076538" y="16089"/>
                  <a:pt x="1349260" y="0"/>
                </a:cubicBezTo>
                <a:cubicBezTo>
                  <a:pt x="1621982" y="-16089"/>
                  <a:pt x="1758075" y="-36200"/>
                  <a:pt x="2086484" y="0"/>
                </a:cubicBezTo>
                <a:cubicBezTo>
                  <a:pt x="2414893" y="36200"/>
                  <a:pt x="2629236" y="11224"/>
                  <a:pt x="2823708" y="0"/>
                </a:cubicBezTo>
                <a:cubicBezTo>
                  <a:pt x="3018180" y="-11224"/>
                  <a:pt x="3244289" y="-10264"/>
                  <a:pt x="3477473" y="0"/>
                </a:cubicBezTo>
                <a:cubicBezTo>
                  <a:pt x="3710657" y="10264"/>
                  <a:pt x="4006397" y="26023"/>
                  <a:pt x="4172968" y="0"/>
                </a:cubicBezTo>
                <a:cubicBezTo>
                  <a:pt x="4173118" y="260521"/>
                  <a:pt x="4207252" y="420140"/>
                  <a:pt x="4172968" y="691654"/>
                </a:cubicBezTo>
                <a:cubicBezTo>
                  <a:pt x="4138684" y="963168"/>
                  <a:pt x="4155954" y="1133173"/>
                  <a:pt x="4172968" y="1288991"/>
                </a:cubicBezTo>
                <a:cubicBezTo>
                  <a:pt x="4189982" y="1444809"/>
                  <a:pt x="4177971" y="1699264"/>
                  <a:pt x="4172968" y="1917767"/>
                </a:cubicBezTo>
                <a:cubicBezTo>
                  <a:pt x="4167965" y="2136270"/>
                  <a:pt x="4196870" y="2250045"/>
                  <a:pt x="4172968" y="2483665"/>
                </a:cubicBezTo>
                <a:cubicBezTo>
                  <a:pt x="4149066" y="2717285"/>
                  <a:pt x="4199581" y="2903387"/>
                  <a:pt x="4172968" y="3143880"/>
                </a:cubicBezTo>
                <a:cubicBezTo>
                  <a:pt x="3913109" y="3149546"/>
                  <a:pt x="3621922" y="3110478"/>
                  <a:pt x="3477473" y="3143880"/>
                </a:cubicBezTo>
                <a:cubicBezTo>
                  <a:pt x="3333024" y="3177282"/>
                  <a:pt x="3145199" y="3137890"/>
                  <a:pt x="2907168" y="3143880"/>
                </a:cubicBezTo>
                <a:cubicBezTo>
                  <a:pt x="2669138" y="3149870"/>
                  <a:pt x="2553145" y="3124141"/>
                  <a:pt x="2336862" y="3143880"/>
                </a:cubicBezTo>
                <a:cubicBezTo>
                  <a:pt x="2120579" y="3163619"/>
                  <a:pt x="1852618" y="3111492"/>
                  <a:pt x="1557908" y="3143880"/>
                </a:cubicBezTo>
                <a:cubicBezTo>
                  <a:pt x="1263198" y="3176268"/>
                  <a:pt x="1110121" y="3157003"/>
                  <a:pt x="904143" y="3143880"/>
                </a:cubicBezTo>
                <a:cubicBezTo>
                  <a:pt x="698166" y="3130757"/>
                  <a:pt x="258287" y="3162891"/>
                  <a:pt x="0" y="3143880"/>
                </a:cubicBezTo>
                <a:cubicBezTo>
                  <a:pt x="2065" y="2926592"/>
                  <a:pt x="-3333" y="2787829"/>
                  <a:pt x="0" y="2577982"/>
                </a:cubicBezTo>
                <a:cubicBezTo>
                  <a:pt x="3333" y="2368135"/>
                  <a:pt x="-21113" y="2173486"/>
                  <a:pt x="0" y="1980644"/>
                </a:cubicBezTo>
                <a:cubicBezTo>
                  <a:pt x="21113" y="1787802"/>
                  <a:pt x="2526" y="1480165"/>
                  <a:pt x="0" y="1320430"/>
                </a:cubicBezTo>
                <a:cubicBezTo>
                  <a:pt x="-2526" y="1160695"/>
                  <a:pt x="-22774" y="851945"/>
                  <a:pt x="0" y="723092"/>
                </a:cubicBezTo>
                <a:cubicBezTo>
                  <a:pt x="22774" y="594239"/>
                  <a:pt x="-33872" y="346809"/>
                  <a:pt x="0" y="0"/>
                </a:cubicBezTo>
                <a:close/>
              </a:path>
            </a:pathLst>
          </a:custGeom>
          <a:ln>
            <a:solidFill>
              <a:schemeClr val="tx1"/>
            </a:solidFill>
            <a:extLst>
              <a:ext uri="{C807C97D-BFC1-408E-A445-0C87EB9F89A2}">
                <ask:lineSketchStyleProps xmlns:ask="http://schemas.microsoft.com/office/drawing/2018/sketchyshapes" sd="2519822844">
                  <a:prstGeom prst="rect">
                    <a:avLst/>
                  </a:prstGeom>
                  <ask:type>
                    <ask:lineSketchFreehand/>
                  </ask:type>
                </ask:lineSketchStyleProps>
              </a:ext>
            </a:extLst>
          </a:ln>
        </p:spPr>
      </p:pic>
    </p:spTree>
    <p:extLst>
      <p:ext uri="{BB962C8B-B14F-4D97-AF65-F5344CB8AC3E}">
        <p14:creationId xmlns:p14="http://schemas.microsoft.com/office/powerpoint/2010/main" val="1521393301"/>
      </p:ext>
    </p:extLst>
  </p:cSld>
  <p:clrMapOvr>
    <a:masterClrMapping/>
  </p:clrMapOvr>
</p:sld>
</file>

<file path=ppt/theme/theme1.xml><?xml version="1.0" encoding="utf-8"?>
<a:theme xmlns:a="http://schemas.openxmlformats.org/drawingml/2006/main" name="ShapesVTI">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{55A51E2E-E55B-4865-9DBB-2209C489D829}tf78504181_win32</Template>
  <TotalTime>279</TotalTime>
  <Words>1724</Words>
  <Application>Microsoft Office PowerPoint</Application>
  <PresentationFormat>Widescreen</PresentationFormat>
  <Paragraphs>289</Paragraphs>
  <Slides>29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Avenir Next LT Pro</vt:lpstr>
      <vt:lpstr>Calibri</vt:lpstr>
      <vt:lpstr>Tw Cen MT</vt:lpstr>
      <vt:lpstr>ShapesVTI</vt:lpstr>
      <vt:lpstr>A Linguistic Look Inside Outsider Music</vt:lpstr>
      <vt:lpstr>What is Outsider Music?</vt:lpstr>
      <vt:lpstr>Outsider Art</vt:lpstr>
      <vt:lpstr>Expanded to Music</vt:lpstr>
      <vt:lpstr>But it’s hard to define…</vt:lpstr>
      <vt:lpstr>Initial Research Questions</vt:lpstr>
      <vt:lpstr>The Data</vt:lpstr>
      <vt:lpstr>Data Collection Musician List</vt:lpstr>
      <vt:lpstr>Data Collection Genius Lyrics</vt:lpstr>
      <vt:lpstr>Data Cleaning</vt:lpstr>
      <vt:lpstr>What did NOT need cleaning?</vt:lpstr>
      <vt:lpstr>Language Detection!</vt:lpstr>
      <vt:lpstr>Analysis</vt:lpstr>
      <vt:lpstr>Beginning Analysis</vt:lpstr>
      <vt:lpstr>Token Count Distribution</vt:lpstr>
      <vt:lpstr>Most Common Words</vt:lpstr>
      <vt:lpstr>Popular Music</vt:lpstr>
      <vt:lpstr>Beginning Analysis Popular Music</vt:lpstr>
      <vt:lpstr>Token Count Distribution Popular Music</vt:lpstr>
      <vt:lpstr>Most Common Words Popular Music</vt:lpstr>
      <vt:lpstr>So far… OUTSIDER vs. POP</vt:lpstr>
      <vt:lpstr>The Faces of Outsider Music</vt:lpstr>
      <vt:lpstr>The Top 3 Artists</vt:lpstr>
      <vt:lpstr>Rock N Roll McDonalds Wesley Willis</vt:lpstr>
      <vt:lpstr>I Whipped Batman’s Ass Wesley Willis</vt:lpstr>
      <vt:lpstr>What’s the Problem?</vt:lpstr>
      <vt:lpstr>On the Floor IceJJFish</vt:lpstr>
      <vt:lpstr>In the Future…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Linguistic Look Inside Outsider Music</dc:title>
  <dc:creator>McKibbin, Emma Claire Hope</dc:creator>
  <cp:lastModifiedBy>McKibbin, Emma Claire Hope</cp:lastModifiedBy>
  <cp:revision>56</cp:revision>
  <dcterms:created xsi:type="dcterms:W3CDTF">2022-04-21T01:49:26Z</dcterms:created>
  <dcterms:modified xsi:type="dcterms:W3CDTF">2022-04-21T06:30:14Z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